
<file path=[Content_Types].xml><?xml version="1.0" encoding="utf-8"?>
<Types xmlns="http://schemas.openxmlformats.org/package/2006/content-types">
  <Default Extension="bin" ContentType="application/vnd.openxmlformats-officedocument.oleObject"/>
  <Default Extension="jpeg" ContentType="image/jpeg"/>
  <Default Extension="package" ContentType="application/vnd.openxmlformats-officedocument.package"/>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179" r:id="rId2"/>
    <p:sldId id="2204" r:id="rId3"/>
    <p:sldId id="2206" r:id="rId4"/>
    <p:sldId id="2194" r:id="rId5"/>
    <p:sldId id="2210" r:id="rId6"/>
    <p:sldId id="2242" r:id="rId7"/>
    <p:sldId id="2243" r:id="rId8"/>
    <p:sldId id="2218" r:id="rId9"/>
    <p:sldId id="2223" r:id="rId10"/>
    <p:sldId id="2232" r:id="rId11"/>
    <p:sldId id="2252" r:id="rId12"/>
    <p:sldId id="2231" r:id="rId13"/>
    <p:sldId id="2251" r:id="rId14"/>
    <p:sldId id="1599" r:id="rId15"/>
    <p:sldId id="1335" r:id="rId16"/>
    <p:sldId id="1336" r:id="rId17"/>
    <p:sldId id="1337" r:id="rId18"/>
    <p:sldId id="1415" r:id="rId19"/>
    <p:sldId id="1524" r:id="rId20"/>
    <p:sldId id="1543" r:id="rId21"/>
    <p:sldId id="2212" r:id="rId22"/>
    <p:sldId id="2241" r:id="rId23"/>
    <p:sldId id="2238" r:id="rId24"/>
    <p:sldId id="2240" r:id="rId25"/>
    <p:sldId id="2246" r:id="rId26"/>
    <p:sldId id="2263" r:id="rId27"/>
    <p:sldId id="2264" r:id="rId28"/>
    <p:sldId id="2256" r:id="rId29"/>
    <p:sldId id="2261" r:id="rId30"/>
    <p:sldId id="2259" r:id="rId31"/>
    <p:sldId id="2250" r:id="rId32"/>
    <p:sldId id="2254" r:id="rId33"/>
    <p:sldId id="2262" r:id="rId34"/>
    <p:sldId id="2207" r:id="rId35"/>
    <p:sldId id="28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41FBE4-4B5F-2863-6DB6-DBA8745D38E0}" name="Okrent, Abigail - REE-ERS" initials="AO" userId="S::Abigail.Okrent@usda.gov::2f54292c-6149-48ed-8d07-be93d1ad2b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0C3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69" autoAdjust="0"/>
    <p:restoredTop sz="94664"/>
  </p:normalViewPr>
  <p:slideViewPr>
    <p:cSldViewPr snapToGrid="0">
      <p:cViewPr varScale="1">
        <p:scale>
          <a:sx n="108" d="100"/>
          <a:sy n="108" d="100"/>
        </p:scale>
        <p:origin x="232"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julian\Documents\Projects\CURRENT%20PROJECTS%20\Abby%20--Co-op\PriceChang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ulian\Documents\Projects\CURRENT%20PROJECTS%20\Abby%20--Co-op\PriceChang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julian\Documents\Projects\CURRENT%20PROJECTS%20\Abby%20--Co-op\PriceChanges%20(2024-07-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julian\Documents\Projects\CURRENT%20PROJECTS%20\Abby%20--Co-op\PriceChanges%20(2024-07-1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julian\Documents\Projects\CURRENT%20PROJECTS%20\Abby%20--Co-op\PriceChang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julian\Documents\Projects\CURRENT%20PROJECTS%20\Abby%20--Co-op\PriceChanges%20(2024-07-19).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dirty="0">
                <a:solidFill>
                  <a:schemeClr val="tx1"/>
                </a:solidFill>
              </a:rPr>
              <a:t>Real retail food prices</a:t>
            </a:r>
            <a:r>
              <a:rPr lang="en-US" sz="2400" b="1" baseline="0" dirty="0">
                <a:solidFill>
                  <a:schemeClr val="tx1"/>
                </a:solidFill>
              </a:rPr>
              <a:t> </a:t>
            </a:r>
          </a:p>
          <a:p>
            <a:pPr>
              <a:defRPr sz="2400" b="1">
                <a:solidFill>
                  <a:schemeClr val="tx1"/>
                </a:solidFill>
              </a:defRPr>
            </a:pPr>
            <a:r>
              <a:rPr lang="en-US" sz="1800" b="1" dirty="0">
                <a:solidFill>
                  <a:schemeClr val="tx1"/>
                </a:solidFill>
              </a:rPr>
              <a:t>(1967 = 100)</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650856529369892"/>
          <c:y val="0.18513246970363145"/>
          <c:w val="0.82428151182029241"/>
          <c:h val="0.52447160207966403"/>
        </c:manualLayout>
      </c:layout>
      <c:lineChart>
        <c:grouping val="standard"/>
        <c:varyColors val="0"/>
        <c:ser>
          <c:idx val="0"/>
          <c:order val="0"/>
          <c:tx>
            <c:v>cereals and bakery</c:v>
          </c:tx>
          <c:spPr>
            <a:ln w="28575" cap="rnd">
              <a:solidFill>
                <a:schemeClr val="accent1"/>
              </a:solidFill>
              <a:round/>
            </a:ln>
            <a:effectLst/>
          </c:spPr>
          <c:marker>
            <c:symbol val="none"/>
          </c:marker>
          <c:cat>
            <c:numRef>
              <c:f>'growth retail food prices'!$A$5:$A$61</c:f>
              <c:numCache>
                <c:formatCode>General</c:formatCode>
                <c:ptCount val="57"/>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pt idx="53">
                  <c:v>2020</c:v>
                </c:pt>
                <c:pt idx="54">
                  <c:v>2021</c:v>
                </c:pt>
                <c:pt idx="55">
                  <c:v>2022</c:v>
                </c:pt>
                <c:pt idx="56">
                  <c:v>2023</c:v>
                </c:pt>
              </c:numCache>
            </c:numRef>
          </c:cat>
          <c:val>
            <c:numRef>
              <c:f>'growth retail food prices'!$X$5:$X$61</c:f>
              <c:numCache>
                <c:formatCode>General</c:formatCode>
                <c:ptCount val="57"/>
                <c:pt idx="0">
                  <c:v>100</c:v>
                </c:pt>
                <c:pt idx="1">
                  <c:v>96.477764191015581</c:v>
                </c:pt>
                <c:pt idx="2">
                  <c:v>94.659010037056163</c:v>
                </c:pt>
                <c:pt idx="3">
                  <c:v>94.762479859445904</c:v>
                </c:pt>
                <c:pt idx="4">
                  <c:v>94.325132278066818</c:v>
                </c:pt>
                <c:pt idx="5">
                  <c:v>90.878365806331587</c:v>
                </c:pt>
                <c:pt idx="6">
                  <c:v>96.101133024540459</c:v>
                </c:pt>
                <c:pt idx="7">
                  <c:v>114.51369959609832</c:v>
                </c:pt>
                <c:pt idx="8">
                  <c:v>116.67643884892087</c:v>
                </c:pt>
                <c:pt idx="9">
                  <c:v>108.12854736166544</c:v>
                </c:pt>
                <c:pt idx="10">
                  <c:v>103.45974387443728</c:v>
                </c:pt>
                <c:pt idx="11">
                  <c:v>105.32215951491712</c:v>
                </c:pt>
                <c:pt idx="12">
                  <c:v>106.96252463876719</c:v>
                </c:pt>
                <c:pt idx="13">
                  <c:v>109.89117848759989</c:v>
                </c:pt>
                <c:pt idx="14">
                  <c:v>110.44141874212619</c:v>
                </c:pt>
                <c:pt idx="15">
                  <c:v>108.74970915396909</c:v>
                </c:pt>
                <c:pt idx="16">
                  <c:v>108.01097003404323</c:v>
                </c:pt>
                <c:pt idx="17">
                  <c:v>108.7518730471059</c:v>
                </c:pt>
                <c:pt idx="18">
                  <c:v>109.47446420428636</c:v>
                </c:pt>
                <c:pt idx="19">
                  <c:v>110.29821325046829</c:v>
                </c:pt>
                <c:pt idx="20">
                  <c:v>111.41577675975722</c:v>
                </c:pt>
                <c:pt idx="21">
                  <c:v>114.46352723026382</c:v>
                </c:pt>
                <c:pt idx="22">
                  <c:v>119.43595680203336</c:v>
                </c:pt>
                <c:pt idx="23">
                  <c:v>121.73460228033545</c:v>
                </c:pt>
                <c:pt idx="24">
                  <c:v>122.63191879263533</c:v>
                </c:pt>
                <c:pt idx="25">
                  <c:v>124.58734318994316</c:v>
                </c:pt>
                <c:pt idx="26">
                  <c:v>125.79826042016022</c:v>
                </c:pt>
                <c:pt idx="27">
                  <c:v>128.20338098023666</c:v>
                </c:pt>
                <c:pt idx="28">
                  <c:v>129.03659872948421</c:v>
                </c:pt>
                <c:pt idx="29">
                  <c:v>131.63503591683727</c:v>
                </c:pt>
                <c:pt idx="30">
                  <c:v>132.0798113303585</c:v>
                </c:pt>
                <c:pt idx="31">
                  <c:v>133.18645277817623</c:v>
                </c:pt>
                <c:pt idx="32">
                  <c:v>134.15666642126189</c:v>
                </c:pt>
                <c:pt idx="33">
                  <c:v>133.52476473661991</c:v>
                </c:pt>
                <c:pt idx="34">
                  <c:v>134.39766003227541</c:v>
                </c:pt>
                <c:pt idx="35">
                  <c:v>135.21014523799323</c:v>
                </c:pt>
                <c:pt idx="36">
                  <c:v>135.80654525010274</c:v>
                </c:pt>
                <c:pt idx="37">
                  <c:v>134.33659969545693</c:v>
                </c:pt>
                <c:pt idx="38">
                  <c:v>132.15015738013292</c:v>
                </c:pt>
                <c:pt idx="39">
                  <c:v>130.52771222083297</c:v>
                </c:pt>
                <c:pt idx="40">
                  <c:v>132.6423627985746</c:v>
                </c:pt>
                <c:pt idx="41">
                  <c:v>143.46168276611547</c:v>
                </c:pt>
                <c:pt idx="42">
                  <c:v>147.07400870303405</c:v>
                </c:pt>
                <c:pt idx="43">
                  <c:v>144.08989689212885</c:v>
                </c:pt>
                <c:pt idx="44">
                  <c:v>146.73676253571139</c:v>
                </c:pt>
                <c:pt idx="45">
                  <c:v>148.13254171808771</c:v>
                </c:pt>
                <c:pt idx="46">
                  <c:v>147.13301888080684</c:v>
                </c:pt>
                <c:pt idx="47">
                  <c:v>144.96551727503831</c:v>
                </c:pt>
                <c:pt idx="48">
                  <c:v>145.22198900851802</c:v>
                </c:pt>
                <c:pt idx="49">
                  <c:v>143.35754441209104</c:v>
                </c:pt>
                <c:pt idx="50">
                  <c:v>140.09795217647059</c:v>
                </c:pt>
                <c:pt idx="51">
                  <c:v>137.51624612481004</c:v>
                </c:pt>
                <c:pt idx="52">
                  <c:v>137.12022188904024</c:v>
                </c:pt>
                <c:pt idx="53">
                  <c:v>138.31086821097898</c:v>
                </c:pt>
                <c:pt idx="54">
                  <c:v>135.25740016257294</c:v>
                </c:pt>
                <c:pt idx="55">
                  <c:v>142.81781217636541</c:v>
                </c:pt>
                <c:pt idx="56">
                  <c:v>149.4100803601969</c:v>
                </c:pt>
              </c:numCache>
            </c:numRef>
          </c:val>
          <c:smooth val="0"/>
          <c:extLst>
            <c:ext xmlns:c16="http://schemas.microsoft.com/office/drawing/2014/chart" uri="{C3380CC4-5D6E-409C-BE32-E72D297353CC}">
              <c16:uniqueId val="{00000000-F4A5-774A-86EA-7BDFDBF26471}"/>
            </c:ext>
          </c:extLst>
        </c:ser>
        <c:ser>
          <c:idx val="1"/>
          <c:order val="1"/>
          <c:tx>
            <c:v>meats</c:v>
          </c:tx>
          <c:spPr>
            <a:ln w="28575" cap="rnd">
              <a:solidFill>
                <a:schemeClr val="accent2"/>
              </a:solidFill>
              <a:round/>
            </a:ln>
            <a:effectLst/>
          </c:spPr>
          <c:marker>
            <c:symbol val="none"/>
          </c:marker>
          <c:cat>
            <c:numRef>
              <c:f>'growth retail food prices'!$A$5:$A$61</c:f>
              <c:numCache>
                <c:formatCode>General</c:formatCode>
                <c:ptCount val="57"/>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pt idx="53">
                  <c:v>2020</c:v>
                </c:pt>
                <c:pt idx="54">
                  <c:v>2021</c:v>
                </c:pt>
                <c:pt idx="55">
                  <c:v>2022</c:v>
                </c:pt>
                <c:pt idx="56">
                  <c:v>2023</c:v>
                </c:pt>
              </c:numCache>
            </c:numRef>
          </c:cat>
          <c:val>
            <c:numRef>
              <c:f>'growth retail food prices'!$Y$5:$Y$61</c:f>
              <c:numCache>
                <c:formatCode>General</c:formatCode>
                <c:ptCount val="57"/>
                <c:pt idx="0">
                  <c:v>100</c:v>
                </c:pt>
                <c:pt idx="1">
                  <c:v>97.976224088844958</c:v>
                </c:pt>
                <c:pt idx="2">
                  <c:v>101.26339600127403</c:v>
                </c:pt>
                <c:pt idx="3">
                  <c:v>101.08492221623932</c:v>
                </c:pt>
                <c:pt idx="4">
                  <c:v>96.432051040291668</c:v>
                </c:pt>
                <c:pt idx="5">
                  <c:v>101.37685912666601</c:v>
                </c:pt>
                <c:pt idx="6">
                  <c:v>120.34318128842467</c:v>
                </c:pt>
                <c:pt idx="7">
                  <c:v>112.81381025010997</c:v>
                </c:pt>
                <c:pt idx="8">
                  <c:v>112.06498994352903</c:v>
                </c:pt>
                <c:pt idx="9">
                  <c:v>107.18328512404271</c:v>
                </c:pt>
                <c:pt idx="10">
                  <c:v>100.30922780290604</c:v>
                </c:pt>
                <c:pt idx="11">
                  <c:v>109.40812648202987</c:v>
                </c:pt>
                <c:pt idx="12">
                  <c:v>116.03461496085737</c:v>
                </c:pt>
                <c:pt idx="13">
                  <c:v>110.37425068339424</c:v>
                </c:pt>
                <c:pt idx="14">
                  <c:v>104.98747386802614</c:v>
                </c:pt>
                <c:pt idx="15">
                  <c:v>102.89689178014692</c:v>
                </c:pt>
                <c:pt idx="16">
                  <c:v>98.323239120681919</c:v>
                </c:pt>
                <c:pt idx="17">
                  <c:v>96.526896125151723</c:v>
                </c:pt>
                <c:pt idx="18">
                  <c:v>93.195173793448348</c:v>
                </c:pt>
                <c:pt idx="19">
                  <c:v>95.356081566052964</c:v>
                </c:pt>
                <c:pt idx="20">
                  <c:v>99.081815260341969</c:v>
                </c:pt>
                <c:pt idx="21">
                  <c:v>99.047899973102631</c:v>
                </c:pt>
                <c:pt idx="22">
                  <c:v>100.09255418901522</c:v>
                </c:pt>
                <c:pt idx="23">
                  <c:v>103.55388537295357</c:v>
                </c:pt>
                <c:pt idx="24">
                  <c:v>102.47363127276682</c:v>
                </c:pt>
                <c:pt idx="25">
                  <c:v>99.439083561695284</c:v>
                </c:pt>
                <c:pt idx="26">
                  <c:v>100.29275338431454</c:v>
                </c:pt>
                <c:pt idx="27">
                  <c:v>99.634806473261293</c:v>
                </c:pt>
                <c:pt idx="28">
                  <c:v>98.503528409029769</c:v>
                </c:pt>
                <c:pt idx="29">
                  <c:v>100.12137078633255</c:v>
                </c:pt>
                <c:pt idx="30">
                  <c:v>101.2781416799253</c:v>
                </c:pt>
                <c:pt idx="31">
                  <c:v>99.346372303796286</c:v>
                </c:pt>
                <c:pt idx="32">
                  <c:v>98.62327909887361</c:v>
                </c:pt>
                <c:pt idx="33">
                  <c:v>100.78081635380931</c:v>
                </c:pt>
                <c:pt idx="34">
                  <c:v>102.93425763649088</c:v>
                </c:pt>
                <c:pt idx="35">
                  <c:v>101.85919054748788</c:v>
                </c:pt>
                <c:pt idx="36">
                  <c:v>103.86532162414936</c:v>
                </c:pt>
                <c:pt idx="37">
                  <c:v>108.65501516760376</c:v>
                </c:pt>
                <c:pt idx="38">
                  <c:v>107.89509299501047</c:v>
                </c:pt>
                <c:pt idx="39">
                  <c:v>105.50831779027534</c:v>
                </c:pt>
                <c:pt idx="40">
                  <c:v>106.64555388939883</c:v>
                </c:pt>
                <c:pt idx="41">
                  <c:v>109.01134833576025</c:v>
                </c:pt>
                <c:pt idx="42">
                  <c:v>108.9038871946407</c:v>
                </c:pt>
                <c:pt idx="43">
                  <c:v>109.66464756850469</c:v>
                </c:pt>
                <c:pt idx="44">
                  <c:v>115.35089418062367</c:v>
                </c:pt>
                <c:pt idx="45">
                  <c:v>117.28684499155048</c:v>
                </c:pt>
                <c:pt idx="46">
                  <c:v>117.70273258016523</c:v>
                </c:pt>
                <c:pt idx="47">
                  <c:v>124.00617110581248</c:v>
                </c:pt>
                <c:pt idx="48">
                  <c:v>125.1788002072397</c:v>
                </c:pt>
                <c:pt idx="49">
                  <c:v>119.64973565117951</c:v>
                </c:pt>
                <c:pt idx="50">
                  <c:v>117.37447997311827</c:v>
                </c:pt>
                <c:pt idx="51">
                  <c:v>115.5100597462668</c:v>
                </c:pt>
                <c:pt idx="52">
                  <c:v>114.76642804254924</c:v>
                </c:pt>
                <c:pt idx="53">
                  <c:v>120.42447295440925</c:v>
                </c:pt>
                <c:pt idx="54">
                  <c:v>122.93641703469793</c:v>
                </c:pt>
                <c:pt idx="55">
                  <c:v>125.8645017326272</c:v>
                </c:pt>
                <c:pt idx="56">
                  <c:v>123.82305837923582</c:v>
                </c:pt>
              </c:numCache>
            </c:numRef>
          </c:val>
          <c:smooth val="0"/>
          <c:extLst>
            <c:ext xmlns:c16="http://schemas.microsoft.com/office/drawing/2014/chart" uri="{C3380CC4-5D6E-409C-BE32-E72D297353CC}">
              <c16:uniqueId val="{00000001-F4A5-774A-86EA-7BDFDBF26471}"/>
            </c:ext>
          </c:extLst>
        </c:ser>
        <c:ser>
          <c:idx val="2"/>
          <c:order val="2"/>
          <c:tx>
            <c:v>eggs</c:v>
          </c:tx>
          <c:spPr>
            <a:ln w="28575" cap="rnd">
              <a:solidFill>
                <a:schemeClr val="accent3"/>
              </a:solidFill>
              <a:round/>
            </a:ln>
            <a:effectLst/>
          </c:spPr>
          <c:marker>
            <c:symbol val="none"/>
          </c:marker>
          <c:cat>
            <c:numRef>
              <c:f>'growth retail food prices'!$A$5:$A$61</c:f>
              <c:numCache>
                <c:formatCode>General</c:formatCode>
                <c:ptCount val="57"/>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pt idx="53">
                  <c:v>2020</c:v>
                </c:pt>
                <c:pt idx="54">
                  <c:v>2021</c:v>
                </c:pt>
                <c:pt idx="55">
                  <c:v>2022</c:v>
                </c:pt>
                <c:pt idx="56">
                  <c:v>2023</c:v>
                </c:pt>
              </c:numCache>
            </c:numRef>
          </c:cat>
          <c:val>
            <c:numRef>
              <c:f>'growth retail food prices'!$Z$5:$Z$61</c:f>
              <c:numCache>
                <c:formatCode>General</c:formatCode>
                <c:ptCount val="57"/>
                <c:pt idx="0">
                  <c:v>100</c:v>
                </c:pt>
                <c:pt idx="1">
                  <c:v>103.44700780536063</c:v>
                </c:pt>
                <c:pt idx="2">
                  <c:v>115.95399022085402</c:v>
                </c:pt>
                <c:pt idx="3">
                  <c:v>109.13769096596549</c:v>
                </c:pt>
                <c:pt idx="4">
                  <c:v>89.623219850254671</c:v>
                </c:pt>
                <c:pt idx="5">
                  <c:v>85.29835022238845</c:v>
                </c:pt>
                <c:pt idx="6">
                  <c:v>120.29676333683612</c:v>
                </c:pt>
                <c:pt idx="7">
                  <c:v>110.75908841685487</c:v>
                </c:pt>
                <c:pt idx="8">
                  <c:v>99.556161966978138</c:v>
                </c:pt>
                <c:pt idx="9">
                  <c:v>103.06617915045204</c:v>
                </c:pt>
                <c:pt idx="10">
                  <c:v>93.911321229044773</c:v>
                </c:pt>
                <c:pt idx="11">
                  <c:v>83.005767407911463</c:v>
                </c:pt>
                <c:pt idx="12">
                  <c:v>83.900544419934391</c:v>
                </c:pt>
                <c:pt idx="13">
                  <c:v>75.586285916924879</c:v>
                </c:pt>
                <c:pt idx="14">
                  <c:v>74.740723434448014</c:v>
                </c:pt>
                <c:pt idx="15">
                  <c:v>68.48427280055202</c:v>
                </c:pt>
                <c:pt idx="16">
                  <c:v>69.009917112720004</c:v>
                </c:pt>
                <c:pt idx="17">
                  <c:v>74.379689777035566</c:v>
                </c:pt>
                <c:pt idx="18">
                  <c:v>60.136921203480945</c:v>
                </c:pt>
                <c:pt idx="19">
                  <c:v>62.966798149267674</c:v>
                </c:pt>
                <c:pt idx="20">
                  <c:v>57.840802845462491</c:v>
                </c:pt>
                <c:pt idx="21">
                  <c:v>57.152564642635049</c:v>
                </c:pt>
                <c:pt idx="22">
                  <c:v>69.626389027125555</c:v>
                </c:pt>
                <c:pt idx="23">
                  <c:v>70.285574830548356</c:v>
                </c:pt>
                <c:pt idx="24">
                  <c:v>66.398311201600308</c:v>
                </c:pt>
                <c:pt idx="25">
                  <c:v>58.009371811136226</c:v>
                </c:pt>
                <c:pt idx="26">
                  <c:v>61.270043260867403</c:v>
                </c:pt>
                <c:pt idx="27">
                  <c:v>58.555341556236719</c:v>
                </c:pt>
                <c:pt idx="28">
                  <c:v>60.463538056235677</c:v>
                </c:pt>
                <c:pt idx="29">
                  <c:v>70.020424596887239</c:v>
                </c:pt>
                <c:pt idx="30">
                  <c:v>67.815649909878246</c:v>
                </c:pt>
                <c:pt idx="31">
                  <c:v>64.858765823332959</c:v>
                </c:pt>
                <c:pt idx="32">
                  <c:v>60.50594852761354</c:v>
                </c:pt>
                <c:pt idx="33">
                  <c:v>60.920675609134925</c:v>
                </c:pt>
                <c:pt idx="34">
                  <c:v>61.611349157768259</c:v>
                </c:pt>
                <c:pt idx="35">
                  <c:v>61.469622512895484</c:v>
                </c:pt>
                <c:pt idx="36">
                  <c:v>68.610389915380026</c:v>
                </c:pt>
                <c:pt idx="37">
                  <c:v>70.933602376111708</c:v>
                </c:pt>
                <c:pt idx="38">
                  <c:v>59.346319920458946</c:v>
                </c:pt>
                <c:pt idx="39">
                  <c:v>60.407561917082411</c:v>
                </c:pt>
                <c:pt idx="40">
                  <c:v>75.96449352886701</c:v>
                </c:pt>
                <c:pt idx="41">
                  <c:v>84.991349109738351</c:v>
                </c:pt>
                <c:pt idx="42">
                  <c:v>72.07359648088989</c:v>
                </c:pt>
                <c:pt idx="43">
                  <c:v>72.261005515442619</c:v>
                </c:pt>
                <c:pt idx="44">
                  <c:v>77.284147565595873</c:v>
                </c:pt>
                <c:pt idx="45">
                  <c:v>78.267516560083067</c:v>
                </c:pt>
                <c:pt idx="46">
                  <c:v>79.466242441802962</c:v>
                </c:pt>
                <c:pt idx="47">
                  <c:v>84.645231971016628</c:v>
                </c:pt>
                <c:pt idx="48">
                  <c:v>98.791519478590814</c:v>
                </c:pt>
                <c:pt idx="49">
                  <c:v>77.261126802837396</c:v>
                </c:pt>
                <c:pt idx="50">
                  <c:v>68.672260191570871</c:v>
                </c:pt>
                <c:pt idx="51">
                  <c:v>74.404401577484364</c:v>
                </c:pt>
                <c:pt idx="52">
                  <c:v>65.836375963269546</c:v>
                </c:pt>
                <c:pt idx="53">
                  <c:v>67.743585226836643</c:v>
                </c:pt>
                <c:pt idx="54">
                  <c:v>67.678483840051555</c:v>
                </c:pt>
                <c:pt idx="55">
                  <c:v>83.612568081280244</c:v>
                </c:pt>
                <c:pt idx="56">
                  <c:v>81.78082779590035</c:v>
                </c:pt>
              </c:numCache>
            </c:numRef>
          </c:val>
          <c:smooth val="0"/>
          <c:extLst>
            <c:ext xmlns:c16="http://schemas.microsoft.com/office/drawing/2014/chart" uri="{C3380CC4-5D6E-409C-BE32-E72D297353CC}">
              <c16:uniqueId val="{00000002-F4A5-774A-86EA-7BDFDBF26471}"/>
            </c:ext>
          </c:extLst>
        </c:ser>
        <c:ser>
          <c:idx val="3"/>
          <c:order val="3"/>
          <c:tx>
            <c:v>dairy</c:v>
          </c:tx>
          <c:spPr>
            <a:ln w="28575" cap="rnd">
              <a:solidFill>
                <a:schemeClr val="accent4"/>
              </a:solidFill>
              <a:round/>
            </a:ln>
            <a:effectLst/>
          </c:spPr>
          <c:marker>
            <c:symbol val="none"/>
          </c:marker>
          <c:cat>
            <c:numRef>
              <c:f>'growth retail food prices'!$A$5:$A$61</c:f>
              <c:numCache>
                <c:formatCode>General</c:formatCode>
                <c:ptCount val="57"/>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pt idx="53">
                  <c:v>2020</c:v>
                </c:pt>
                <c:pt idx="54">
                  <c:v>2021</c:v>
                </c:pt>
                <c:pt idx="55">
                  <c:v>2022</c:v>
                </c:pt>
                <c:pt idx="56">
                  <c:v>2023</c:v>
                </c:pt>
              </c:numCache>
            </c:numRef>
          </c:cat>
          <c:val>
            <c:numRef>
              <c:f>'growth retail food prices'!$AA$5:$AA$61</c:f>
              <c:numCache>
                <c:formatCode>General</c:formatCode>
                <c:ptCount val="57"/>
                <c:pt idx="0">
                  <c:v>100</c:v>
                </c:pt>
                <c:pt idx="1">
                  <c:v>99.030757658643324</c:v>
                </c:pt>
                <c:pt idx="2">
                  <c:v>97.60365821860664</c:v>
                </c:pt>
                <c:pt idx="3">
                  <c:v>97.04852890187729</c:v>
                </c:pt>
                <c:pt idx="4">
                  <c:v>95.261090420516723</c:v>
                </c:pt>
                <c:pt idx="5">
                  <c:v>92.695933122458214</c:v>
                </c:pt>
                <c:pt idx="6">
                  <c:v>96.145317453517265</c:v>
                </c:pt>
                <c:pt idx="7">
                  <c:v>104.57228903824233</c:v>
                </c:pt>
                <c:pt idx="8">
                  <c:v>98.701960431654683</c:v>
                </c:pt>
                <c:pt idx="9">
                  <c:v>101.17491476304126</c:v>
                </c:pt>
                <c:pt idx="10">
                  <c:v>97.790149910118132</c:v>
                </c:pt>
                <c:pt idx="11">
                  <c:v>97.54285757130431</c:v>
                </c:pt>
                <c:pt idx="12">
                  <c:v>100.50764331210189</c:v>
                </c:pt>
                <c:pt idx="13">
                  <c:v>101.20073785273425</c:v>
                </c:pt>
                <c:pt idx="14">
                  <c:v>99.062243311599417</c:v>
                </c:pt>
                <c:pt idx="15">
                  <c:v>94.640420463733903</c:v>
                </c:pt>
                <c:pt idx="16">
                  <c:v>92.178036675639305</c:v>
                </c:pt>
                <c:pt idx="17">
                  <c:v>90.125890555544288</c:v>
                </c:pt>
                <c:pt idx="18">
                  <c:v>89</c:v>
                </c:pt>
                <c:pt idx="19">
                  <c:v>87.328535748037581</c:v>
                </c:pt>
                <c:pt idx="20">
                  <c:v>87.361421123950763</c:v>
                </c:pt>
                <c:pt idx="21">
                  <c:v>86.377308755090169</c:v>
                </c:pt>
                <c:pt idx="22">
                  <c:v>88.638799965013561</c:v>
                </c:pt>
                <c:pt idx="23">
                  <c:v>93.496522215664797</c:v>
                </c:pt>
                <c:pt idx="24">
                  <c:v>89.438032131789285</c:v>
                </c:pt>
                <c:pt idx="25">
                  <c:v>89.822129108393</c:v>
                </c:pt>
                <c:pt idx="26">
                  <c:v>88.356006791912037</c:v>
                </c:pt>
                <c:pt idx="27">
                  <c:v>88.047407876273581</c:v>
                </c:pt>
                <c:pt idx="28">
                  <c:v>86.959112027368207</c:v>
                </c:pt>
                <c:pt idx="29">
                  <c:v>91.376654098937877</c:v>
                </c:pt>
                <c:pt idx="30">
                  <c:v>91.976186184020776</c:v>
                </c:pt>
                <c:pt idx="31">
                  <c:v>94.267473865856616</c:v>
                </c:pt>
                <c:pt idx="32">
                  <c:v>98.376720901126419</c:v>
                </c:pt>
                <c:pt idx="33">
                  <c:v>96.860410192238959</c:v>
                </c:pt>
                <c:pt idx="34">
                  <c:v>98.499337681549221</c:v>
                </c:pt>
                <c:pt idx="35">
                  <c:v>97.573240415811412</c:v>
                </c:pt>
                <c:pt idx="36">
                  <c:v>95.570173103394538</c:v>
                </c:pt>
                <c:pt idx="37">
                  <c:v>99.885130948316203</c:v>
                </c:pt>
                <c:pt idx="38">
                  <c:v>98.031389474716775</c:v>
                </c:pt>
                <c:pt idx="39">
                  <c:v>94.577386970536821</c:v>
                </c:pt>
                <c:pt idx="40">
                  <c:v>98.869193910757517</c:v>
                </c:pt>
                <c:pt idx="41">
                  <c:v>104.78205117425834</c:v>
                </c:pt>
                <c:pt idx="42">
                  <c:v>97.515383740232167</c:v>
                </c:pt>
                <c:pt idx="43">
                  <c:v>97.436255606256708</c:v>
                </c:pt>
                <c:pt idx="44">
                  <c:v>101.93532222538015</c:v>
                </c:pt>
                <c:pt idx="45">
                  <c:v>102.19978832430112</c:v>
                </c:pt>
                <c:pt idx="46">
                  <c:v>100.62081971278134</c:v>
                </c:pt>
                <c:pt idx="47">
                  <c:v>102.42478894639133</c:v>
                </c:pt>
                <c:pt idx="48">
                  <c:v>100.18020659501008</c:v>
                </c:pt>
                <c:pt idx="49">
                  <c:v>96.956110432507842</c:v>
                </c:pt>
                <c:pt idx="50">
                  <c:v>95.315962875000011</c:v>
                </c:pt>
                <c:pt idx="51">
                  <c:v>92.755673666304958</c:v>
                </c:pt>
                <c:pt idx="52">
                  <c:v>92.164650050957633</c:v>
                </c:pt>
                <c:pt idx="53">
                  <c:v>94.968960865810743</c:v>
                </c:pt>
                <c:pt idx="54">
                  <c:v>92.038188008674112</c:v>
                </c:pt>
                <c:pt idx="55">
                  <c:v>96.29900638281643</c:v>
                </c:pt>
                <c:pt idx="56">
                  <c:v>96.620562675324905</c:v>
                </c:pt>
              </c:numCache>
            </c:numRef>
          </c:val>
          <c:smooth val="0"/>
          <c:extLst>
            <c:ext xmlns:c16="http://schemas.microsoft.com/office/drawing/2014/chart" uri="{C3380CC4-5D6E-409C-BE32-E72D297353CC}">
              <c16:uniqueId val="{00000003-F4A5-774A-86EA-7BDFDBF26471}"/>
            </c:ext>
          </c:extLst>
        </c:ser>
        <c:ser>
          <c:idx val="4"/>
          <c:order val="4"/>
          <c:tx>
            <c:v>F&amp;V</c:v>
          </c:tx>
          <c:spPr>
            <a:ln w="28575" cap="rnd">
              <a:solidFill>
                <a:schemeClr val="accent5"/>
              </a:solidFill>
              <a:round/>
            </a:ln>
            <a:effectLst/>
          </c:spPr>
          <c:marker>
            <c:symbol val="none"/>
          </c:marker>
          <c:cat>
            <c:numRef>
              <c:f>'growth retail food prices'!$A$5:$A$61</c:f>
              <c:numCache>
                <c:formatCode>General</c:formatCode>
                <c:ptCount val="57"/>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pt idx="53">
                  <c:v>2020</c:v>
                </c:pt>
                <c:pt idx="54">
                  <c:v>2021</c:v>
                </c:pt>
                <c:pt idx="55">
                  <c:v>2022</c:v>
                </c:pt>
                <c:pt idx="56">
                  <c:v>2023</c:v>
                </c:pt>
              </c:numCache>
            </c:numRef>
          </c:cat>
          <c:val>
            <c:numRef>
              <c:f>'growth retail food prices'!$AB$5:$AB$61</c:f>
              <c:numCache>
                <c:formatCode>General</c:formatCode>
                <c:ptCount val="57"/>
                <c:pt idx="0">
                  <c:v>100</c:v>
                </c:pt>
                <c:pt idx="1">
                  <c:v>103.40231369224804</c:v>
                </c:pt>
                <c:pt idx="2">
                  <c:v>99.94368586358577</c:v>
                </c:pt>
                <c:pt idx="3">
                  <c:v>98.580040241340967</c:v>
                </c:pt>
                <c:pt idx="4">
                  <c:v>98.541889994841185</c:v>
                </c:pt>
                <c:pt idx="5">
                  <c:v>98.9746366339227</c:v>
                </c:pt>
                <c:pt idx="6">
                  <c:v>106.91835696548233</c:v>
                </c:pt>
                <c:pt idx="7">
                  <c:v>114.23067921122399</c:v>
                </c:pt>
                <c:pt idx="8">
                  <c:v>107.76543089852441</c:v>
                </c:pt>
                <c:pt idx="9">
                  <c:v>104.83656517069406</c:v>
                </c:pt>
                <c:pt idx="10">
                  <c:v>107.83177245041654</c:v>
                </c:pt>
                <c:pt idx="11">
                  <c:v>111.95759536040855</c:v>
                </c:pt>
                <c:pt idx="12">
                  <c:v>111.68974014169251</c:v>
                </c:pt>
                <c:pt idx="13">
                  <c:v>109.7940260750451</c:v>
                </c:pt>
                <c:pt idx="14">
                  <c:v>112.39649980165562</c:v>
                </c:pt>
                <c:pt idx="15">
                  <c:v>111.61105378636358</c:v>
                </c:pt>
                <c:pt idx="16">
                  <c:v>107.73481043290938</c:v>
                </c:pt>
                <c:pt idx="17">
                  <c:v>112.96160877625145</c:v>
                </c:pt>
                <c:pt idx="18">
                  <c:v>112.29368903787508</c:v>
                </c:pt>
                <c:pt idx="19">
                  <c:v>111.09357346700403</c:v>
                </c:pt>
                <c:pt idx="20">
                  <c:v>118.0188149153407</c:v>
                </c:pt>
                <c:pt idx="21">
                  <c:v>122.61264864340782</c:v>
                </c:pt>
                <c:pt idx="22">
                  <c:v>127.10448575051045</c:v>
                </c:pt>
                <c:pt idx="23">
                  <c:v>132.28388999403248</c:v>
                </c:pt>
                <c:pt idx="24">
                  <c:v>133.79754244539762</c:v>
                </c:pt>
                <c:pt idx="25">
                  <c:v>130.48091387989646</c:v>
                </c:pt>
                <c:pt idx="26">
                  <c:v>130.4111383090727</c:v>
                </c:pt>
                <c:pt idx="27">
                  <c:v>132.50446163325188</c:v>
                </c:pt>
                <c:pt idx="28">
                  <c:v>139.77200882144189</c:v>
                </c:pt>
                <c:pt idx="29">
                  <c:v>142.04915701453467</c:v>
                </c:pt>
                <c:pt idx="30">
                  <c:v>142.37358933782357</c:v>
                </c:pt>
                <c:pt idx="31">
                  <c:v>148.82638596325327</c:v>
                </c:pt>
                <c:pt idx="32">
                  <c:v>150.37828817553475</c:v>
                </c:pt>
                <c:pt idx="33">
                  <c:v>148.13299865141124</c:v>
                </c:pt>
                <c:pt idx="34">
                  <c:v>150.25121678967832</c:v>
                </c:pt>
                <c:pt idx="35">
                  <c:v>154.01906707077865</c:v>
                </c:pt>
                <c:pt idx="36">
                  <c:v>154.45560226616251</c:v>
                </c:pt>
                <c:pt idx="37">
                  <c:v>154.93808995459287</c:v>
                </c:pt>
                <c:pt idx="38">
                  <c:v>155.84517029659023</c:v>
                </c:pt>
                <c:pt idx="39">
                  <c:v>158.3852065837531</c:v>
                </c:pt>
                <c:pt idx="40">
                  <c:v>160.13848417433866</c:v>
                </c:pt>
                <c:pt idx="41">
                  <c:v>166.86433252472361</c:v>
                </c:pt>
                <c:pt idx="42">
                  <c:v>162.28155133542685</c:v>
                </c:pt>
                <c:pt idx="43">
                  <c:v>160.63476612546143</c:v>
                </c:pt>
                <c:pt idx="44">
                  <c:v>163.83647383022117</c:v>
                </c:pt>
                <c:pt idx="45">
                  <c:v>159.80370962796243</c:v>
                </c:pt>
                <c:pt idx="46">
                  <c:v>161.1327988887264</c:v>
                </c:pt>
                <c:pt idx="47">
                  <c:v>160.7589730758128</c:v>
                </c:pt>
                <c:pt idx="48">
                  <c:v>158.97859880514324</c:v>
                </c:pt>
                <c:pt idx="49">
                  <c:v>158.78781156947099</c:v>
                </c:pt>
                <c:pt idx="50">
                  <c:v>155.68250966966971</c:v>
                </c:pt>
                <c:pt idx="51">
                  <c:v>153.28125935126556</c:v>
                </c:pt>
                <c:pt idx="52">
                  <c:v>152.30040002697876</c:v>
                </c:pt>
                <c:pt idx="53">
                  <c:v>152.35208895803311</c:v>
                </c:pt>
                <c:pt idx="54">
                  <c:v>150.39254720227927</c:v>
                </c:pt>
                <c:pt idx="55">
                  <c:v>152.48864122698816</c:v>
                </c:pt>
                <c:pt idx="56">
                  <c:v>150.78792633792517</c:v>
                </c:pt>
              </c:numCache>
            </c:numRef>
          </c:val>
          <c:smooth val="0"/>
          <c:extLst>
            <c:ext xmlns:c16="http://schemas.microsoft.com/office/drawing/2014/chart" uri="{C3380CC4-5D6E-409C-BE32-E72D297353CC}">
              <c16:uniqueId val="{00000004-F4A5-774A-86EA-7BDFDBF26471}"/>
            </c:ext>
          </c:extLst>
        </c:ser>
        <c:ser>
          <c:idx val="5"/>
          <c:order val="5"/>
          <c:tx>
            <c:v>other food</c:v>
          </c:tx>
          <c:spPr>
            <a:ln w="28575" cap="rnd">
              <a:solidFill>
                <a:schemeClr val="accent6"/>
              </a:solidFill>
              <a:round/>
            </a:ln>
            <a:effectLst/>
          </c:spPr>
          <c:marker>
            <c:symbol val="none"/>
          </c:marker>
          <c:cat>
            <c:numRef>
              <c:f>'growth retail food prices'!$A$5:$A$61</c:f>
              <c:numCache>
                <c:formatCode>General</c:formatCode>
                <c:ptCount val="57"/>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pt idx="53">
                  <c:v>2020</c:v>
                </c:pt>
                <c:pt idx="54">
                  <c:v>2021</c:v>
                </c:pt>
                <c:pt idx="55">
                  <c:v>2022</c:v>
                </c:pt>
                <c:pt idx="56">
                  <c:v>2023</c:v>
                </c:pt>
              </c:numCache>
            </c:numRef>
          </c:cat>
          <c:val>
            <c:numRef>
              <c:f>'growth retail food prices'!$AC$5:$AC$61</c:f>
              <c:numCache>
                <c:formatCode>General</c:formatCode>
                <c:ptCount val="57"/>
                <c:pt idx="0">
                  <c:v>100</c:v>
                </c:pt>
                <c:pt idx="1">
                  <c:v>97.550317025264931</c:v>
                </c:pt>
                <c:pt idx="2">
                  <c:v>95.800762756631258</c:v>
                </c:pt>
                <c:pt idx="3">
                  <c:v>97.514613185262746</c:v>
                </c:pt>
                <c:pt idx="4">
                  <c:v>96.761170668415531</c:v>
                </c:pt>
                <c:pt idx="5">
                  <c:v>93.558510137891375</c:v>
                </c:pt>
                <c:pt idx="6">
                  <c:v>94.084181701794051</c:v>
                </c:pt>
                <c:pt idx="7">
                  <c:v>112.42119338160559</c:v>
                </c:pt>
                <c:pt idx="8">
                  <c:v>119.24868023669801</c:v>
                </c:pt>
                <c:pt idx="9">
                  <c:v>115.06828847677775</c:v>
                </c:pt>
                <c:pt idx="10">
                  <c:v>131.38893125154479</c:v>
                </c:pt>
                <c:pt idx="11">
                  <c:v>132.08751032166538</c:v>
                </c:pt>
                <c:pt idx="12">
                  <c:v>130.91463985187468</c:v>
                </c:pt>
                <c:pt idx="13">
                  <c:v>134.35827881491056</c:v>
                </c:pt>
                <c:pt idx="14">
                  <c:v>131.76734188240022</c:v>
                </c:pt>
                <c:pt idx="15">
                  <c:v>127.24037129680825</c:v>
                </c:pt>
                <c:pt idx="16">
                  <c:v>125.21112149114147</c:v>
                </c:pt>
                <c:pt idx="17">
                  <c:v>125.22503450066024</c:v>
                </c:pt>
                <c:pt idx="18">
                  <c:v>124.44506177738974</c:v>
                </c:pt>
                <c:pt idx="19">
                  <c:v>126.25993161949604</c:v>
                </c:pt>
                <c:pt idx="20">
                  <c:v>124.44526563080709</c:v>
                </c:pt>
                <c:pt idx="21">
                  <c:v>123.03406193973399</c:v>
                </c:pt>
                <c:pt idx="22">
                  <c:v>124.6723558443629</c:v>
                </c:pt>
                <c:pt idx="23">
                  <c:v>124.51235917293404</c:v>
                </c:pt>
                <c:pt idx="24">
                  <c:v>124.24693954462941</c:v>
                </c:pt>
                <c:pt idx="25">
                  <c:v>122.91034891075572</c:v>
                </c:pt>
                <c:pt idx="26">
                  <c:v>121.64791963269191</c:v>
                </c:pt>
                <c:pt idx="27">
                  <c:v>123.76072942718297</c:v>
                </c:pt>
                <c:pt idx="28">
                  <c:v>125.86704812547231</c:v>
                </c:pt>
                <c:pt idx="29">
                  <c:v>125.44858685527159</c:v>
                </c:pt>
                <c:pt idx="30">
                  <c:v>127.11813776110397</c:v>
                </c:pt>
                <c:pt idx="31">
                  <c:v>128.69279708649367</c:v>
                </c:pt>
                <c:pt idx="32">
                  <c:v>129.16956776174996</c:v>
                </c:pt>
                <c:pt idx="33">
                  <c:v>128.0360863705281</c:v>
                </c:pt>
                <c:pt idx="34">
                  <c:v>128.43462392162837</c:v>
                </c:pt>
                <c:pt idx="35">
                  <c:v>127.42112352969227</c:v>
                </c:pt>
                <c:pt idx="36">
                  <c:v>126.35271804980579</c:v>
                </c:pt>
                <c:pt idx="37">
                  <c:v>124.78405179968668</c:v>
                </c:pt>
                <c:pt idx="38">
                  <c:v>122.53189960389874</c:v>
                </c:pt>
                <c:pt idx="39">
                  <c:v>120.7169480468788</c:v>
                </c:pt>
                <c:pt idx="40">
                  <c:v>120.07904010619337</c:v>
                </c:pt>
                <c:pt idx="41">
                  <c:v>125.21352542978738</c:v>
                </c:pt>
                <c:pt idx="42">
                  <c:v>129.2123231022363</c:v>
                </c:pt>
                <c:pt idx="43">
                  <c:v>127.59708456755448</c:v>
                </c:pt>
                <c:pt idx="44">
                  <c:v>129.09589850116402</c:v>
                </c:pt>
                <c:pt idx="45">
                  <c:v>131.54242705206218</c:v>
                </c:pt>
                <c:pt idx="46">
                  <c:v>129.3208491833179</c:v>
                </c:pt>
                <c:pt idx="47">
                  <c:v>127.94318962351996</c:v>
                </c:pt>
                <c:pt idx="48">
                  <c:v>128.71943797462458</c:v>
                </c:pt>
                <c:pt idx="49">
                  <c:v>127.62258637974395</c:v>
                </c:pt>
                <c:pt idx="50">
                  <c:v>125.58235648464165</c:v>
                </c:pt>
                <c:pt idx="51">
                  <c:v>122.97737536119185</c:v>
                </c:pt>
                <c:pt idx="52">
                  <c:v>121.44949105385172</c:v>
                </c:pt>
                <c:pt idx="53">
                  <c:v>123.40591751050059</c:v>
                </c:pt>
                <c:pt idx="54">
                  <c:v>121.00885304035387</c:v>
                </c:pt>
                <c:pt idx="55">
                  <c:v>127.72640442486858</c:v>
                </c:pt>
                <c:pt idx="56">
                  <c:v>132.00357307651717</c:v>
                </c:pt>
              </c:numCache>
            </c:numRef>
          </c:val>
          <c:smooth val="0"/>
          <c:extLst>
            <c:ext xmlns:c16="http://schemas.microsoft.com/office/drawing/2014/chart" uri="{C3380CC4-5D6E-409C-BE32-E72D297353CC}">
              <c16:uniqueId val="{00000005-F4A5-774A-86EA-7BDFDBF26471}"/>
            </c:ext>
          </c:extLst>
        </c:ser>
        <c:ser>
          <c:idx val="6"/>
          <c:order val="6"/>
          <c:tx>
            <c:v>FAFH</c:v>
          </c:tx>
          <c:spPr>
            <a:ln w="28575" cap="rnd">
              <a:solidFill>
                <a:schemeClr val="accent1">
                  <a:lumMod val="60000"/>
                </a:schemeClr>
              </a:solidFill>
              <a:round/>
            </a:ln>
            <a:effectLst/>
          </c:spPr>
          <c:marker>
            <c:symbol val="none"/>
          </c:marker>
          <c:cat>
            <c:numRef>
              <c:f>'growth retail food prices'!$A$5:$A$61</c:f>
              <c:numCache>
                <c:formatCode>General</c:formatCode>
                <c:ptCount val="57"/>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pt idx="53">
                  <c:v>2020</c:v>
                </c:pt>
                <c:pt idx="54">
                  <c:v>2021</c:v>
                </c:pt>
                <c:pt idx="55">
                  <c:v>2022</c:v>
                </c:pt>
                <c:pt idx="56">
                  <c:v>2023</c:v>
                </c:pt>
              </c:numCache>
            </c:numRef>
          </c:cat>
          <c:val>
            <c:numRef>
              <c:f>'growth retail food prices'!$AD$5:$AD$61</c:f>
              <c:numCache>
                <c:formatCode>General</c:formatCode>
                <c:ptCount val="57"/>
                <c:pt idx="0">
                  <c:v>100</c:v>
                </c:pt>
                <c:pt idx="1">
                  <c:v>100.81649666878727</c:v>
                </c:pt>
                <c:pt idx="2">
                  <c:v>101.94813871439408</c:v>
                </c:pt>
                <c:pt idx="3">
                  <c:v>104.04671066093152</c:v>
                </c:pt>
                <c:pt idx="4">
                  <c:v>104.04626593302122</c:v>
                </c:pt>
                <c:pt idx="5">
                  <c:v>103.78016050956518</c:v>
                </c:pt>
                <c:pt idx="6">
                  <c:v>106.07086240628654</c:v>
                </c:pt>
                <c:pt idx="7">
                  <c:v>109.64098286980895</c:v>
                </c:pt>
                <c:pt idx="8">
                  <c:v>109.81548946146597</c:v>
                </c:pt>
                <c:pt idx="9">
                  <c:v>111.15341672212971</c:v>
                </c:pt>
                <c:pt idx="10">
                  <c:v>112.56420133538778</c:v>
                </c:pt>
                <c:pt idx="11">
                  <c:v>114.74345602714509</c:v>
                </c:pt>
                <c:pt idx="12">
                  <c:v>117.74058321971472</c:v>
                </c:pt>
                <c:pt idx="13">
                  <c:v>118.65922299079546</c:v>
                </c:pt>
                <c:pt idx="14">
                  <c:v>118.14864321593888</c:v>
                </c:pt>
                <c:pt idx="15">
                  <c:v>117.27376803334208</c:v>
                </c:pt>
                <c:pt idx="16">
                  <c:v>117.79940789219081</c:v>
                </c:pt>
                <c:pt idx="17">
                  <c:v>118.47412135387208</c:v>
                </c:pt>
                <c:pt idx="18">
                  <c:v>119.3587933724645</c:v>
                </c:pt>
                <c:pt idx="19">
                  <c:v>121.54134360548208</c:v>
                </c:pt>
                <c:pt idx="20">
                  <c:v>123.34604979080559</c:v>
                </c:pt>
                <c:pt idx="21">
                  <c:v>124.03188057920589</c:v>
                </c:pt>
                <c:pt idx="22">
                  <c:v>124.83923981054788</c:v>
                </c:pt>
                <c:pt idx="23">
                  <c:v>126.00170289883377</c:v>
                </c:pt>
                <c:pt idx="24">
                  <c:v>125.99254404500672</c:v>
                </c:pt>
                <c:pt idx="25">
                  <c:v>125.6868866926159</c:v>
                </c:pt>
                <c:pt idx="26">
                  <c:v>124.95696700526689</c:v>
                </c:pt>
                <c:pt idx="27">
                  <c:v>124.48184180401347</c:v>
                </c:pt>
                <c:pt idx="28">
                  <c:v>124.68635909848209</c:v>
                </c:pt>
                <c:pt idx="29">
                  <c:v>125.48617007694092</c:v>
                </c:pt>
                <c:pt idx="30">
                  <c:v>126.83166984742498</c:v>
                </c:pt>
                <c:pt idx="31">
                  <c:v>128.69797747298327</c:v>
                </c:pt>
                <c:pt idx="32">
                  <c:v>130.05354136760408</c:v>
                </c:pt>
                <c:pt idx="33">
                  <c:v>130.17655840751331</c:v>
                </c:pt>
                <c:pt idx="34">
                  <c:v>131.00024146411465</c:v>
                </c:pt>
                <c:pt idx="35">
                  <c:v>132.26045478132161</c:v>
                </c:pt>
                <c:pt idx="36">
                  <c:v>132.463820295651</c:v>
                </c:pt>
                <c:pt idx="37">
                  <c:v>132.81984910489436</c:v>
                </c:pt>
                <c:pt idx="38">
                  <c:v>132.83497789088491</c:v>
                </c:pt>
                <c:pt idx="39">
                  <c:v>132.85895616222453</c:v>
                </c:pt>
                <c:pt idx="40">
                  <c:v>134.06299160361823</c:v>
                </c:pt>
                <c:pt idx="41">
                  <c:v>137.32642665444172</c:v>
                </c:pt>
                <c:pt idx="42">
                  <c:v>141.23039258059774</c:v>
                </c:pt>
                <c:pt idx="43">
                  <c:v>141.31109475107587</c:v>
                </c:pt>
                <c:pt idx="44">
                  <c:v>141.69229131292232</c:v>
                </c:pt>
                <c:pt idx="45">
                  <c:v>143.05969515791958</c:v>
                </c:pt>
                <c:pt idx="46">
                  <c:v>143.66938066918533</c:v>
                </c:pt>
                <c:pt idx="47">
                  <c:v>144.6460141698216</c:v>
                </c:pt>
                <c:pt idx="48">
                  <c:v>147.41406418561738</c:v>
                </c:pt>
                <c:pt idx="49">
                  <c:v>149.78589800338759</c:v>
                </c:pt>
                <c:pt idx="50">
                  <c:v>150.58550345047925</c:v>
                </c:pt>
                <c:pt idx="51">
                  <c:v>151.08284439903537</c:v>
                </c:pt>
                <c:pt idx="52">
                  <c:v>153.17574889176623</c:v>
                </c:pt>
                <c:pt idx="53">
                  <c:v>156.24789659477813</c:v>
                </c:pt>
                <c:pt idx="54">
                  <c:v>156.18379757187571</c:v>
                </c:pt>
                <c:pt idx="55">
                  <c:v>157.08099901236409</c:v>
                </c:pt>
                <c:pt idx="56">
                  <c:v>162.2925342596775</c:v>
                </c:pt>
              </c:numCache>
            </c:numRef>
          </c:val>
          <c:smooth val="0"/>
          <c:extLst>
            <c:ext xmlns:c16="http://schemas.microsoft.com/office/drawing/2014/chart" uri="{C3380CC4-5D6E-409C-BE32-E72D297353CC}">
              <c16:uniqueId val="{00000006-F4A5-774A-86EA-7BDFDBF26471}"/>
            </c:ext>
          </c:extLst>
        </c:ser>
        <c:ser>
          <c:idx val="7"/>
          <c:order val="7"/>
          <c:tx>
            <c:v>nonalcoholic beverages</c:v>
          </c:tx>
          <c:spPr>
            <a:ln w="28575" cap="rnd">
              <a:solidFill>
                <a:schemeClr val="accent2">
                  <a:lumMod val="60000"/>
                </a:schemeClr>
              </a:solidFill>
              <a:round/>
            </a:ln>
            <a:effectLst/>
          </c:spPr>
          <c:marker>
            <c:symbol val="none"/>
          </c:marker>
          <c:cat>
            <c:numRef>
              <c:f>'growth retail food prices'!$A$5:$A$61</c:f>
              <c:numCache>
                <c:formatCode>General</c:formatCode>
                <c:ptCount val="57"/>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pt idx="53">
                  <c:v>2020</c:v>
                </c:pt>
                <c:pt idx="54">
                  <c:v>2021</c:v>
                </c:pt>
                <c:pt idx="55">
                  <c:v>2022</c:v>
                </c:pt>
                <c:pt idx="56">
                  <c:v>2023</c:v>
                </c:pt>
              </c:numCache>
            </c:numRef>
          </c:cat>
          <c:val>
            <c:numRef>
              <c:f>'growth retail food prices'!$AE$5:$AE$61</c:f>
              <c:numCache>
                <c:formatCode>General</c:formatCode>
                <c:ptCount val="57"/>
                <c:pt idx="0">
                  <c:v>100</c:v>
                </c:pt>
                <c:pt idx="1">
                  <c:v>97.574407722110109</c:v>
                </c:pt>
                <c:pt idx="2">
                  <c:v>95.785903013687758</c:v>
                </c:pt>
                <c:pt idx="3">
                  <c:v>101.88229885589834</c:v>
                </c:pt>
                <c:pt idx="4">
                  <c:v>100.5469623091724</c:v>
                </c:pt>
                <c:pt idx="5">
                  <c:v>96.033082747949479</c:v>
                </c:pt>
                <c:pt idx="6">
                  <c:v>97.875204794063507</c:v>
                </c:pt>
                <c:pt idx="7">
                  <c:v>107.09529305213776</c:v>
                </c:pt>
                <c:pt idx="8">
                  <c:v>112.75855679093087</c:v>
                </c:pt>
                <c:pt idx="9">
                  <c:v>127.83775606141783</c:v>
                </c:pt>
                <c:pt idx="10">
                  <c:v>181.2722203323128</c:v>
                </c:pt>
                <c:pt idx="11">
                  <c:v>179.14896887694772</c:v>
                </c:pt>
                <c:pt idx="12">
                  <c:v>173.61882463516355</c:v>
                </c:pt>
                <c:pt idx="13">
                  <c:v>176.20328584744018</c:v>
                </c:pt>
                <c:pt idx="14">
                  <c:v>167.83792967982123</c:v>
                </c:pt>
                <c:pt idx="15">
                  <c:v>162.38668635574166</c:v>
                </c:pt>
                <c:pt idx="16">
                  <c:v>159.29641662733857</c:v>
                </c:pt>
                <c:pt idx="17">
                  <c:v>157.60274191069652</c:v>
                </c:pt>
                <c:pt idx="18">
                  <c:v>155.75522668545923</c:v>
                </c:pt>
                <c:pt idx="19">
                  <c:v>161.61175321043402</c:v>
                </c:pt>
                <c:pt idx="20">
                  <c:v>153.56074334318018</c:v>
                </c:pt>
                <c:pt idx="21">
                  <c:v>148.32927095688873</c:v>
                </c:pt>
                <c:pt idx="22">
                  <c:v>147.77780428265865</c:v>
                </c:pt>
                <c:pt idx="23">
                  <c:v>145.26092461342441</c:v>
                </c:pt>
                <c:pt idx="24">
                  <c:v>141.2532930017843</c:v>
                </c:pt>
                <c:pt idx="25">
                  <c:v>138.34850145150429</c:v>
                </c:pt>
                <c:pt idx="26">
                  <c:v>135.49848288608922</c:v>
                </c:pt>
                <c:pt idx="27">
                  <c:v>142.62298415797287</c:v>
                </c:pt>
                <c:pt idx="28">
                  <c:v>149.33128688786826</c:v>
                </c:pt>
                <c:pt idx="29">
                  <c:v>143.1957583327808</c:v>
                </c:pt>
                <c:pt idx="30">
                  <c:v>146.0213116371178</c:v>
                </c:pt>
                <c:pt idx="31">
                  <c:v>143.96608017452579</c:v>
                </c:pt>
                <c:pt idx="32">
                  <c:v>143.34530717509443</c:v>
                </c:pt>
                <c:pt idx="33">
                  <c:v>143.8227723890935</c:v>
                </c:pt>
                <c:pt idx="34">
                  <c:v>142.08365061511913</c:v>
                </c:pt>
                <c:pt idx="35">
                  <c:v>139.9104848009039</c:v>
                </c:pt>
                <c:pt idx="36">
                  <c:v>137.79290600057814</c:v>
                </c:pt>
                <c:pt idx="37">
                  <c:v>134.76005386168899</c:v>
                </c:pt>
                <c:pt idx="38">
                  <c:v>134.38646464788013</c:v>
                </c:pt>
                <c:pt idx="39">
                  <c:v>133.07470839556817</c:v>
                </c:pt>
                <c:pt idx="40">
                  <c:v>134.86612723690163</c:v>
                </c:pt>
                <c:pt idx="41">
                  <c:v>138.0192106114981</c:v>
                </c:pt>
                <c:pt idx="42">
                  <c:v>139.7347574132659</c:v>
                </c:pt>
                <c:pt idx="43">
                  <c:v>136.8446733039066</c:v>
                </c:pt>
                <c:pt idx="44">
                  <c:v>138.38319654860797</c:v>
                </c:pt>
                <c:pt idx="45">
                  <c:v>137.33184943510636</c:v>
                </c:pt>
                <c:pt idx="46">
                  <c:v>133.68089983688637</c:v>
                </c:pt>
                <c:pt idx="47">
                  <c:v>130.68404464170945</c:v>
                </c:pt>
                <c:pt idx="48">
                  <c:v>130.94844714385178</c:v>
                </c:pt>
                <c:pt idx="49">
                  <c:v>129.22952443436765</c:v>
                </c:pt>
                <c:pt idx="50">
                  <c:v>127.17952437229438</c:v>
                </c:pt>
                <c:pt idx="51">
                  <c:v>124.35261704141665</c:v>
                </c:pt>
                <c:pt idx="52">
                  <c:v>124.66781838459977</c:v>
                </c:pt>
                <c:pt idx="53">
                  <c:v>127.43128165205199</c:v>
                </c:pt>
                <c:pt idx="54">
                  <c:v>125.22645166857738</c:v>
                </c:pt>
                <c:pt idx="55">
                  <c:v>129.87348789140728</c:v>
                </c:pt>
                <c:pt idx="56">
                  <c:v>134.07671524754613</c:v>
                </c:pt>
              </c:numCache>
            </c:numRef>
          </c:val>
          <c:smooth val="0"/>
          <c:extLst>
            <c:ext xmlns:c16="http://schemas.microsoft.com/office/drawing/2014/chart" uri="{C3380CC4-5D6E-409C-BE32-E72D297353CC}">
              <c16:uniqueId val="{00000007-F4A5-774A-86EA-7BDFDBF26471}"/>
            </c:ext>
          </c:extLst>
        </c:ser>
        <c:ser>
          <c:idx val="8"/>
          <c:order val="8"/>
          <c:tx>
            <c:v>alcoholic beverages</c:v>
          </c:tx>
          <c:spPr>
            <a:ln w="28575" cap="rnd">
              <a:solidFill>
                <a:schemeClr val="accent3">
                  <a:lumMod val="60000"/>
                </a:schemeClr>
              </a:solidFill>
              <a:round/>
            </a:ln>
            <a:effectLst/>
          </c:spPr>
          <c:marker>
            <c:symbol val="none"/>
          </c:marker>
          <c:cat>
            <c:numRef>
              <c:f>'growth retail food prices'!$A$5:$A$61</c:f>
              <c:numCache>
                <c:formatCode>General</c:formatCode>
                <c:ptCount val="57"/>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pt idx="53">
                  <c:v>2020</c:v>
                </c:pt>
                <c:pt idx="54">
                  <c:v>2021</c:v>
                </c:pt>
                <c:pt idx="55">
                  <c:v>2022</c:v>
                </c:pt>
                <c:pt idx="56">
                  <c:v>2023</c:v>
                </c:pt>
              </c:numCache>
            </c:numRef>
          </c:cat>
          <c:val>
            <c:numRef>
              <c:f>'growth retail food prices'!$AF$5:$AF$61</c:f>
              <c:numCache>
                <c:formatCode>General</c:formatCode>
                <c:ptCount val="57"/>
                <c:pt idx="0">
                  <c:v>100</c:v>
                </c:pt>
                <c:pt idx="1">
                  <c:v>99.220931109937368</c:v>
                </c:pt>
                <c:pt idx="2">
                  <c:v>97.934705109116322</c:v>
                </c:pt>
                <c:pt idx="3">
                  <c:v>97.512696825345316</c:v>
                </c:pt>
                <c:pt idx="4">
                  <c:v>96.550809723838839</c:v>
                </c:pt>
                <c:pt idx="5">
                  <c:v>94.59465618523771</c:v>
                </c:pt>
                <c:pt idx="6">
                  <c:v>91.949320301720434</c:v>
                </c:pt>
                <c:pt idx="7">
                  <c:v>90.742584506001933</c:v>
                </c:pt>
                <c:pt idx="8">
                  <c:v>89.573361138675267</c:v>
                </c:pt>
                <c:pt idx="9">
                  <c:v>87.735085001822327</c:v>
                </c:pt>
                <c:pt idx="10">
                  <c:v>84.908341524538187</c:v>
                </c:pt>
                <c:pt idx="11">
                  <c:v>83.975343271141014</c:v>
                </c:pt>
                <c:pt idx="12">
                  <c:v>83.609869030452927</c:v>
                </c:pt>
                <c:pt idx="13">
                  <c:v>82.923103737303592</c:v>
                </c:pt>
                <c:pt idx="14">
                  <c:v>81.102257897781513</c:v>
                </c:pt>
                <c:pt idx="15">
                  <c:v>79.852441878778706</c:v>
                </c:pt>
                <c:pt idx="16">
                  <c:v>79.781680019260236</c:v>
                </c:pt>
                <c:pt idx="17">
                  <c:v>78.998593518918398</c:v>
                </c:pt>
                <c:pt idx="18">
                  <c:v>79.103180967655703</c:v>
                </c:pt>
                <c:pt idx="19">
                  <c:v>80.967723083143966</c:v>
                </c:pt>
                <c:pt idx="20">
                  <c:v>81.143060713122196</c:v>
                </c:pt>
                <c:pt idx="21">
                  <c:v>81.46988181029468</c:v>
                </c:pt>
                <c:pt idx="22">
                  <c:v>81.634737767563365</c:v>
                </c:pt>
                <c:pt idx="23">
                  <c:v>82.38449177106078</c:v>
                </c:pt>
                <c:pt idx="24">
                  <c:v>88.010632793210348</c:v>
                </c:pt>
                <c:pt idx="25">
                  <c:v>88.761569956167236</c:v>
                </c:pt>
                <c:pt idx="26">
                  <c:v>88.059336300631813</c:v>
                </c:pt>
                <c:pt idx="27">
                  <c:v>87.314313442616779</c:v>
                </c:pt>
                <c:pt idx="28">
                  <c:v>86.875566972709592</c:v>
                </c:pt>
                <c:pt idx="29">
                  <c:v>87.864299513951167</c:v>
                </c:pt>
                <c:pt idx="30">
                  <c:v>88.717402007101441</c:v>
                </c:pt>
                <c:pt idx="31">
                  <c:v>89.294569306071296</c:v>
                </c:pt>
                <c:pt idx="32">
                  <c:v>90.174409822623119</c:v>
                </c:pt>
                <c:pt idx="33">
                  <c:v>90.774808813725215</c:v>
                </c:pt>
                <c:pt idx="34">
                  <c:v>91.112751224239958</c:v>
                </c:pt>
                <c:pt idx="35">
                  <c:v>91.870843198542417</c:v>
                </c:pt>
                <c:pt idx="36">
                  <c:v>91.858538564393101</c:v>
                </c:pt>
                <c:pt idx="37">
                  <c:v>91.79424038028408</c:v>
                </c:pt>
                <c:pt idx="38">
                  <c:v>90.764657053921923</c:v>
                </c:pt>
                <c:pt idx="39">
                  <c:v>90.20682795207172</c:v>
                </c:pt>
                <c:pt idx="40">
                  <c:v>90.595334101267483</c:v>
                </c:pt>
                <c:pt idx="41">
                  <c:v>92.084456273505069</c:v>
                </c:pt>
                <c:pt idx="42">
                  <c:v>94.19393502319204</c:v>
                </c:pt>
                <c:pt idx="43">
                  <c:v>94.133971910239865</c:v>
                </c:pt>
                <c:pt idx="44">
                  <c:v>93.633257391114597</c:v>
                </c:pt>
                <c:pt idx="45">
                  <c:v>93.589698282800441</c:v>
                </c:pt>
                <c:pt idx="46">
                  <c:v>93.547755656193402</c:v>
                </c:pt>
                <c:pt idx="47">
                  <c:v>92.997978803623056</c:v>
                </c:pt>
                <c:pt idx="48">
                  <c:v>93.006631834648886</c:v>
                </c:pt>
                <c:pt idx="49">
                  <c:v>93.283274303621411</c:v>
                </c:pt>
                <c:pt idx="50">
                  <c:v>92.735588943965524</c:v>
                </c:pt>
                <c:pt idx="51">
                  <c:v>92.030933848631321</c:v>
                </c:pt>
                <c:pt idx="52">
                  <c:v>91.749799211400187</c:v>
                </c:pt>
                <c:pt idx="53">
                  <c:v>92.241119947684098</c:v>
                </c:pt>
                <c:pt idx="54">
                  <c:v>90.111187072086437</c:v>
                </c:pt>
                <c:pt idx="55">
                  <c:v>87.751365431511672</c:v>
                </c:pt>
                <c:pt idx="56">
                  <c:v>88.202918701988793</c:v>
                </c:pt>
              </c:numCache>
            </c:numRef>
          </c:val>
          <c:smooth val="0"/>
          <c:extLst>
            <c:ext xmlns:c16="http://schemas.microsoft.com/office/drawing/2014/chart" uri="{C3380CC4-5D6E-409C-BE32-E72D297353CC}">
              <c16:uniqueId val="{00000008-F4A5-774A-86EA-7BDFDBF26471}"/>
            </c:ext>
          </c:extLst>
        </c:ser>
        <c:ser>
          <c:idx val="9"/>
          <c:order val="9"/>
          <c:tx>
            <c:v>Nonfood nondurables</c:v>
          </c:tx>
          <c:spPr>
            <a:ln w="28575" cap="rnd">
              <a:solidFill>
                <a:schemeClr val="accent4">
                  <a:lumMod val="60000"/>
                </a:schemeClr>
              </a:solidFill>
              <a:round/>
            </a:ln>
            <a:effectLst/>
          </c:spPr>
          <c:marker>
            <c:symbol val="none"/>
          </c:marker>
          <c:cat>
            <c:numRef>
              <c:f>'growth retail food prices'!$A$5:$A$61</c:f>
              <c:numCache>
                <c:formatCode>General</c:formatCode>
                <c:ptCount val="57"/>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pt idx="53">
                  <c:v>2020</c:v>
                </c:pt>
                <c:pt idx="54">
                  <c:v>2021</c:v>
                </c:pt>
                <c:pt idx="55">
                  <c:v>2022</c:v>
                </c:pt>
                <c:pt idx="56">
                  <c:v>2023</c:v>
                </c:pt>
              </c:numCache>
            </c:numRef>
          </c:cat>
          <c:val>
            <c:numRef>
              <c:f>'growth retail food prices'!$AG$5:$AG$61</c:f>
              <c:numCache>
                <c:formatCode>General</c:formatCode>
                <c:ptCount val="57"/>
                <c:pt idx="0">
                  <c:v>100</c:v>
                </c:pt>
                <c:pt idx="1">
                  <c:v>99.812492216825902</c:v>
                </c:pt>
                <c:pt idx="2">
                  <c:v>99.608843710464683</c:v>
                </c:pt>
                <c:pt idx="3">
                  <c:v>98.141143430355513</c:v>
                </c:pt>
                <c:pt idx="4">
                  <c:v>96.544051099571931</c:v>
                </c:pt>
                <c:pt idx="5">
                  <c:v>94.900985431002098</c:v>
                </c:pt>
                <c:pt idx="6">
                  <c:v>93.841021650727171</c:v>
                </c:pt>
                <c:pt idx="7">
                  <c:v>97.857211406292407</c:v>
                </c:pt>
                <c:pt idx="8">
                  <c:v>96.2262287730791</c:v>
                </c:pt>
                <c:pt idx="9">
                  <c:v>95.418612795060781</c:v>
                </c:pt>
                <c:pt idx="10">
                  <c:v>94.718657221240946</c:v>
                </c:pt>
                <c:pt idx="11">
                  <c:v>92.627203151736396</c:v>
                </c:pt>
                <c:pt idx="12">
                  <c:v>97.766753048311443</c:v>
                </c:pt>
                <c:pt idx="13">
                  <c:v>106.80625601816203</c:v>
                </c:pt>
                <c:pt idx="14">
                  <c:v>106.94354130120416</c:v>
                </c:pt>
                <c:pt idx="15">
                  <c:v>102.07205524927909</c:v>
                </c:pt>
                <c:pt idx="16">
                  <c:v>99.921990976302794</c:v>
                </c:pt>
                <c:pt idx="17">
                  <c:v>98.083217034902418</c:v>
                </c:pt>
                <c:pt idx="18">
                  <c:v>97.224848217474431</c:v>
                </c:pt>
                <c:pt idx="19">
                  <c:v>89.624828320261457</c:v>
                </c:pt>
                <c:pt idx="20">
                  <c:v>90.408343256090376</c:v>
                </c:pt>
                <c:pt idx="21">
                  <c:v>90.869837508729944</c:v>
                </c:pt>
                <c:pt idx="22">
                  <c:v>92.428189496624285</c:v>
                </c:pt>
                <c:pt idx="23">
                  <c:v>95.822993943622933</c:v>
                </c:pt>
                <c:pt idx="24">
                  <c:v>95.711805348358496</c:v>
                </c:pt>
                <c:pt idx="25">
                  <c:v>95.852703866474457</c:v>
                </c:pt>
                <c:pt idx="26">
                  <c:v>94.816639399219511</c:v>
                </c:pt>
                <c:pt idx="27">
                  <c:v>93.052800639653071</c:v>
                </c:pt>
                <c:pt idx="28">
                  <c:v>91.922201060699578</c:v>
                </c:pt>
                <c:pt idx="29">
                  <c:v>92.709969849537146</c:v>
                </c:pt>
                <c:pt idx="30">
                  <c:v>92.234009706696426</c:v>
                </c:pt>
                <c:pt idx="31">
                  <c:v>89.854054147438305</c:v>
                </c:pt>
                <c:pt idx="32">
                  <c:v>91.874667182216257</c:v>
                </c:pt>
                <c:pt idx="33">
                  <c:v>96.307816327523881</c:v>
                </c:pt>
                <c:pt idx="34">
                  <c:v>93.994655021859529</c:v>
                </c:pt>
                <c:pt idx="35">
                  <c:v>91.298586203103653</c:v>
                </c:pt>
                <c:pt idx="36">
                  <c:v>92.369182931369082</c:v>
                </c:pt>
                <c:pt idx="37">
                  <c:v>94.456581426089699</c:v>
                </c:pt>
                <c:pt idx="38">
                  <c:v>98.110623707639803</c:v>
                </c:pt>
                <c:pt idx="39">
                  <c:v>99.866585860015917</c:v>
                </c:pt>
                <c:pt idx="40">
                  <c:v>100.43782298852071</c:v>
                </c:pt>
                <c:pt idx="41">
                  <c:v>105.91667447993716</c:v>
                </c:pt>
                <c:pt idx="42">
                  <c:v>96.020821972188301</c:v>
                </c:pt>
                <c:pt idx="43">
                  <c:v>100.67655219438663</c:v>
                </c:pt>
                <c:pt idx="44">
                  <c:v>108.25624048164491</c:v>
                </c:pt>
                <c:pt idx="45">
                  <c:v>109.01836969992817</c:v>
                </c:pt>
                <c:pt idx="46">
                  <c:v>106.37771591420528</c:v>
                </c:pt>
                <c:pt idx="47">
                  <c:v>103.49932082793308</c:v>
                </c:pt>
                <c:pt idx="48">
                  <c:v>92.478196028004092</c:v>
                </c:pt>
                <c:pt idx="49">
                  <c:v>88.881084316487474</c:v>
                </c:pt>
                <c:pt idx="50">
                  <c:v>90.544403252032509</c:v>
                </c:pt>
                <c:pt idx="51">
                  <c:v>92.414634808674208</c:v>
                </c:pt>
                <c:pt idx="52">
                  <c:v>89.750579432184608</c:v>
                </c:pt>
                <c:pt idx="53">
                  <c:v>83.633645641834036</c:v>
                </c:pt>
                <c:pt idx="54">
                  <c:v>88.314702619320755</c:v>
                </c:pt>
                <c:pt idx="55">
                  <c:v>94.36606042579632</c:v>
                </c:pt>
                <c:pt idx="56">
                  <c:v>89.657069966298053</c:v>
                </c:pt>
              </c:numCache>
            </c:numRef>
          </c:val>
          <c:smooth val="0"/>
          <c:extLst>
            <c:ext xmlns:c16="http://schemas.microsoft.com/office/drawing/2014/chart" uri="{C3380CC4-5D6E-409C-BE32-E72D297353CC}">
              <c16:uniqueId val="{00000009-F4A5-774A-86EA-7BDFDBF26471}"/>
            </c:ext>
          </c:extLst>
        </c:ser>
        <c:dLbls>
          <c:showLegendKey val="0"/>
          <c:showVal val="0"/>
          <c:showCatName val="0"/>
          <c:showSerName val="0"/>
          <c:showPercent val="0"/>
          <c:showBubbleSize val="0"/>
        </c:dLbls>
        <c:smooth val="0"/>
        <c:axId val="555670912"/>
        <c:axId val="555672352"/>
      </c:lineChart>
      <c:catAx>
        <c:axId val="555670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55672352"/>
        <c:crosses val="autoZero"/>
        <c:auto val="1"/>
        <c:lblAlgn val="ctr"/>
        <c:lblOffset val="100"/>
        <c:noMultiLvlLbl val="0"/>
      </c:catAx>
      <c:valAx>
        <c:axId val="555672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a:solidFill>
                      <a:schemeClr val="tx1"/>
                    </a:solidFill>
                  </a:rPr>
                  <a:t>Price</a:t>
                </a:r>
                <a:r>
                  <a:rPr lang="en-US" sz="1200" baseline="0">
                    <a:solidFill>
                      <a:schemeClr val="tx1"/>
                    </a:solidFill>
                  </a:rPr>
                  <a:t> index (1967 = 100)</a:t>
                </a:r>
                <a:endParaRPr lang="en-US" sz="1200">
                  <a:solidFill>
                    <a:schemeClr val="tx1"/>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55670912"/>
        <c:crosses val="autoZero"/>
        <c:crossBetween val="between"/>
      </c:valAx>
      <c:spPr>
        <a:noFill/>
        <a:ln>
          <a:noFill/>
        </a:ln>
        <a:effectLst/>
      </c:spPr>
    </c:plotArea>
    <c:legend>
      <c:legendPos val="b"/>
      <c:layout>
        <c:manualLayout>
          <c:xMode val="edge"/>
          <c:yMode val="edge"/>
          <c:x val="5.8751787768854091E-2"/>
          <c:y val="0.81209428760122238"/>
          <c:w val="0.90884814025352856"/>
          <c:h val="0.1757785782899529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dirty="0"/>
              <a:t>Real retail food price changes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769150706782061"/>
          <c:y val="9.6767559634066025E-2"/>
          <c:w val="0.88670931178989154"/>
          <c:h val="0.78269960757966739"/>
        </c:manualLayout>
      </c:layout>
      <c:barChart>
        <c:barDir val="bar"/>
        <c:grouping val="clustered"/>
        <c:varyColors val="0"/>
        <c:ser>
          <c:idx val="0"/>
          <c:order val="0"/>
          <c:tx>
            <c:strRef>
              <c:f>'Average Growth'!$D$16</c:f>
              <c:strCache>
                <c:ptCount val="1"/>
                <c:pt idx="0">
                  <c:v>cereals and bakery</c:v>
                </c:pt>
              </c:strCache>
            </c:strRef>
          </c:tx>
          <c:spPr>
            <a:solidFill>
              <a:schemeClr val="accent2"/>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Growth'!$D$21:$D$24</c:f>
              <c:numCache>
                <c:formatCode>0.00</c:formatCode>
                <c:ptCount val="4"/>
                <c:pt idx="0">
                  <c:v>0.77817394743541246</c:v>
                </c:pt>
                <c:pt idx="1">
                  <c:v>1.1465618251520402</c:v>
                </c:pt>
                <c:pt idx="2">
                  <c:v>0.13426374637722163</c:v>
                </c:pt>
                <c:pt idx="3">
                  <c:v>2.2165360593142855</c:v>
                </c:pt>
              </c:numCache>
            </c:numRef>
          </c:val>
          <c:extLst>
            <c:ext xmlns:c16="http://schemas.microsoft.com/office/drawing/2014/chart" uri="{C3380CC4-5D6E-409C-BE32-E72D297353CC}">
              <c16:uniqueId val="{00000000-F49A-704E-A2D1-743640E7167F}"/>
            </c:ext>
          </c:extLst>
        </c:ser>
        <c:ser>
          <c:idx val="1"/>
          <c:order val="1"/>
          <c:tx>
            <c:strRef>
              <c:f>'Average Growth'!$E$16</c:f>
              <c:strCache>
                <c:ptCount val="1"/>
                <c:pt idx="0">
                  <c:v>meats</c:v>
                </c:pt>
              </c:strCache>
            </c:strRef>
          </c:tx>
          <c:spPr>
            <a:solidFill>
              <a:schemeClr val="accent4"/>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Growth'!$E$21:$E$24</c:f>
              <c:numCache>
                <c:formatCode>0.00</c:formatCode>
                <c:ptCount val="4"/>
                <c:pt idx="0">
                  <c:v>0.46200415845400972</c:v>
                </c:pt>
                <c:pt idx="1">
                  <c:v>-0.77718972669149367</c:v>
                </c:pt>
                <c:pt idx="2">
                  <c:v>0.79069715111108907</c:v>
                </c:pt>
                <c:pt idx="3">
                  <c:v>1.9439527858726671</c:v>
                </c:pt>
              </c:numCache>
            </c:numRef>
          </c:val>
          <c:extLst>
            <c:ext xmlns:c16="http://schemas.microsoft.com/office/drawing/2014/chart" uri="{C3380CC4-5D6E-409C-BE32-E72D297353CC}">
              <c16:uniqueId val="{00000001-F49A-704E-A2D1-743640E7167F}"/>
            </c:ext>
          </c:extLst>
        </c:ser>
        <c:ser>
          <c:idx val="2"/>
          <c:order val="2"/>
          <c:tx>
            <c:strRef>
              <c:f>'Average Growth'!$F$16</c:f>
              <c:strCache>
                <c:ptCount val="1"/>
                <c:pt idx="0">
                  <c:v>eggs</c:v>
                </c:pt>
              </c:strCache>
            </c:strRef>
          </c:tx>
          <c:spPr>
            <a:solidFill>
              <a:schemeClr val="accent6"/>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Growth'!$F$21:$F$24</c:f>
              <c:numCache>
                <c:formatCode>0.00</c:formatCode>
                <c:ptCount val="4"/>
                <c:pt idx="0">
                  <c:v>0.28337110914086966</c:v>
                </c:pt>
                <c:pt idx="1">
                  <c:v>-1.1991004434691226</c:v>
                </c:pt>
                <c:pt idx="2">
                  <c:v>1.0824198921938604</c:v>
                </c:pt>
                <c:pt idx="3">
                  <c:v>6.0384604228969234</c:v>
                </c:pt>
              </c:numCache>
            </c:numRef>
          </c:val>
          <c:extLst>
            <c:ext xmlns:c16="http://schemas.microsoft.com/office/drawing/2014/chart" uri="{C3380CC4-5D6E-409C-BE32-E72D297353CC}">
              <c16:uniqueId val="{00000002-F49A-704E-A2D1-743640E7167F}"/>
            </c:ext>
          </c:extLst>
        </c:ser>
        <c:ser>
          <c:idx val="3"/>
          <c:order val="3"/>
          <c:tx>
            <c:strRef>
              <c:f>'Average Growth'!$G$16</c:f>
              <c:strCache>
                <c:ptCount val="1"/>
                <c:pt idx="0">
                  <c:v>dairy</c:v>
                </c:pt>
              </c:strCache>
            </c:strRef>
          </c:tx>
          <c:spPr>
            <a:solidFill>
              <a:schemeClr val="accent2">
                <a:lumMod val="60000"/>
              </a:schemeClr>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Growth'!$G$21:$G$24</c:f>
              <c:numCache>
                <c:formatCode>0.00</c:formatCode>
                <c:ptCount val="4"/>
                <c:pt idx="0">
                  <c:v>-1.1686200817310909E-2</c:v>
                </c:pt>
                <c:pt idx="1">
                  <c:v>-6.8768928598777507E-2</c:v>
                </c:pt>
                <c:pt idx="2">
                  <c:v>-0.27521906152604936</c:v>
                </c:pt>
                <c:pt idx="3">
                  <c:v>1.2300008151437862</c:v>
                </c:pt>
              </c:numCache>
            </c:numRef>
          </c:val>
          <c:extLst>
            <c:ext xmlns:c16="http://schemas.microsoft.com/office/drawing/2014/chart" uri="{C3380CC4-5D6E-409C-BE32-E72D297353CC}">
              <c16:uniqueId val="{00000003-F49A-704E-A2D1-743640E7167F}"/>
            </c:ext>
          </c:extLst>
        </c:ser>
        <c:ser>
          <c:idx val="4"/>
          <c:order val="4"/>
          <c:tx>
            <c:strRef>
              <c:f>'Average Growth'!$H$16</c:f>
              <c:strCache>
                <c:ptCount val="1"/>
                <c:pt idx="0">
                  <c:v>fruits and vegetables</c:v>
                </c:pt>
              </c:strCache>
            </c:strRef>
          </c:tx>
          <c:spPr>
            <a:solidFill>
              <a:schemeClr val="accent4">
                <a:lumMod val="60000"/>
              </a:schemeClr>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Growth'!$H$21:$H$24</c:f>
              <c:numCache>
                <c:formatCode>0.00</c:formatCode>
                <c:ptCount val="4"/>
                <c:pt idx="0">
                  <c:v>0.7733999328640736</c:v>
                </c:pt>
                <c:pt idx="1">
                  <c:v>1.5345877806268455</c:v>
                </c:pt>
                <c:pt idx="2">
                  <c:v>7.8371837495657876E-2</c:v>
                </c:pt>
                <c:pt idx="3">
                  <c:v>-0.2434528622452482</c:v>
                </c:pt>
              </c:numCache>
            </c:numRef>
          </c:val>
          <c:extLst>
            <c:ext xmlns:c16="http://schemas.microsoft.com/office/drawing/2014/chart" uri="{C3380CC4-5D6E-409C-BE32-E72D297353CC}">
              <c16:uniqueId val="{00000004-F49A-704E-A2D1-743640E7167F}"/>
            </c:ext>
          </c:extLst>
        </c:ser>
        <c:ser>
          <c:idx val="5"/>
          <c:order val="5"/>
          <c:tx>
            <c:strRef>
              <c:f>'Average Growth'!$I$16</c:f>
              <c:strCache>
                <c:ptCount val="1"/>
                <c:pt idx="0">
                  <c:v>other foods</c:v>
                </c:pt>
              </c:strCache>
            </c:strRef>
          </c:tx>
          <c:spPr>
            <a:solidFill>
              <a:schemeClr val="accent6">
                <a:lumMod val="60000"/>
              </a:schemeClr>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Growth'!$I$21:$I$24</c:f>
              <c:numCache>
                <c:formatCode>0.00</c:formatCode>
                <c:ptCount val="4"/>
                <c:pt idx="0">
                  <c:v>0.5622032053720758</c:v>
                </c:pt>
                <c:pt idx="1">
                  <c:v>-5.5968627989500308E-2</c:v>
                </c:pt>
                <c:pt idx="2">
                  <c:v>-0.29377866710652445</c:v>
                </c:pt>
                <c:pt idx="3">
                  <c:v>2.1421148748753609</c:v>
                </c:pt>
              </c:numCache>
            </c:numRef>
          </c:val>
          <c:extLst>
            <c:ext xmlns:c16="http://schemas.microsoft.com/office/drawing/2014/chart" uri="{C3380CC4-5D6E-409C-BE32-E72D297353CC}">
              <c16:uniqueId val="{00000005-F49A-704E-A2D1-743640E7167F}"/>
            </c:ext>
          </c:extLst>
        </c:ser>
        <c:ser>
          <c:idx val="6"/>
          <c:order val="6"/>
          <c:tx>
            <c:strRef>
              <c:f>'Average Growth'!$J$16</c:f>
              <c:strCache>
                <c:ptCount val="1"/>
                <c:pt idx="0">
                  <c:v>FAFH</c:v>
                </c:pt>
              </c:strCache>
            </c:strRef>
          </c:tx>
          <c:spPr>
            <a:solidFill>
              <a:schemeClr val="accent2">
                <a:lumMod val="80000"/>
                <a:lumOff val="20000"/>
              </a:schemeClr>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Growth'!$J$21:$J$24</c:f>
              <c:numCache>
                <c:formatCode>0.00</c:formatCode>
                <c:ptCount val="4"/>
                <c:pt idx="0">
                  <c:v>0.87287539785838408</c:v>
                </c:pt>
                <c:pt idx="1">
                  <c:v>0.50102962550223362</c:v>
                </c:pt>
                <c:pt idx="2">
                  <c:v>0.8247277895243903</c:v>
                </c:pt>
                <c:pt idx="3">
                  <c:v>1.4642004355317821</c:v>
                </c:pt>
              </c:numCache>
            </c:numRef>
          </c:val>
          <c:extLst>
            <c:ext xmlns:c16="http://schemas.microsoft.com/office/drawing/2014/chart" uri="{C3380CC4-5D6E-409C-BE32-E72D297353CC}">
              <c16:uniqueId val="{00000006-F49A-704E-A2D1-743640E7167F}"/>
            </c:ext>
          </c:extLst>
        </c:ser>
        <c:ser>
          <c:idx val="7"/>
          <c:order val="7"/>
          <c:tx>
            <c:strRef>
              <c:f>'Average Growth'!$K$16</c:f>
              <c:strCache>
                <c:ptCount val="1"/>
                <c:pt idx="0">
                  <c:v>nonalcoholic beverages</c:v>
                </c:pt>
              </c:strCache>
            </c:strRef>
          </c:tx>
          <c:spPr>
            <a:solidFill>
              <a:schemeClr val="accent4">
                <a:lumMod val="80000"/>
                <a:lumOff val="20000"/>
              </a:schemeClr>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Growth'!$K$21:$K$24</c:f>
              <c:numCache>
                <c:formatCode>0.00</c:formatCode>
                <c:ptCount val="4"/>
                <c:pt idx="0">
                  <c:v>0.7022617079632083</c:v>
                </c:pt>
                <c:pt idx="1">
                  <c:v>-0.91183775468729567</c:v>
                </c:pt>
                <c:pt idx="2">
                  <c:v>-0.685819160455167</c:v>
                </c:pt>
                <c:pt idx="3">
                  <c:v>1.8584394933842037</c:v>
                </c:pt>
              </c:numCache>
            </c:numRef>
          </c:val>
          <c:extLst>
            <c:ext xmlns:c16="http://schemas.microsoft.com/office/drawing/2014/chart" uri="{C3380CC4-5D6E-409C-BE32-E72D297353CC}">
              <c16:uniqueId val="{00000007-F49A-704E-A2D1-743640E7167F}"/>
            </c:ext>
          </c:extLst>
        </c:ser>
        <c:ser>
          <c:idx val="8"/>
          <c:order val="8"/>
          <c:tx>
            <c:strRef>
              <c:f>'Average Growth'!$L$16</c:f>
              <c:strCache>
                <c:ptCount val="1"/>
                <c:pt idx="0">
                  <c:v>alcoholic beverages</c:v>
                </c:pt>
              </c:strCache>
            </c:strRef>
          </c:tx>
          <c:spPr>
            <a:solidFill>
              <a:schemeClr val="accent6">
                <a:lumMod val="80000"/>
                <a:lumOff val="20000"/>
              </a:schemeClr>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Growth'!$L$21:$L$24</c:f>
              <c:numCache>
                <c:formatCode>0.00</c:formatCode>
                <c:ptCount val="4"/>
                <c:pt idx="0">
                  <c:v>-0.21282040981177655</c:v>
                </c:pt>
                <c:pt idx="1">
                  <c:v>0.39443952549076966</c:v>
                </c:pt>
                <c:pt idx="2">
                  <c:v>8.9771494981399497E-2</c:v>
                </c:pt>
                <c:pt idx="3">
                  <c:v>-0.96944953414137025</c:v>
                </c:pt>
              </c:numCache>
            </c:numRef>
          </c:val>
          <c:extLst>
            <c:ext xmlns:c16="http://schemas.microsoft.com/office/drawing/2014/chart" uri="{C3380CC4-5D6E-409C-BE32-E72D297353CC}">
              <c16:uniqueId val="{00000008-F49A-704E-A2D1-743640E7167F}"/>
            </c:ext>
          </c:extLst>
        </c:ser>
        <c:ser>
          <c:idx val="9"/>
          <c:order val="9"/>
          <c:tx>
            <c:strRef>
              <c:f>'Average Growth'!$M$16</c:f>
              <c:strCache>
                <c:ptCount val="1"/>
                <c:pt idx="0">
                  <c:v>Nondurables (excl. food)</c:v>
                </c:pt>
              </c:strCache>
            </c:strRef>
          </c:tx>
          <c:spPr>
            <a:solidFill>
              <a:schemeClr val="accent2">
                <a:lumMod val="80000"/>
              </a:schemeClr>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Growth'!$M$21:$M$24</c:f>
              <c:numCache>
                <c:formatCode>0.00</c:formatCode>
                <c:ptCount val="4"/>
                <c:pt idx="0">
                  <c:v>-0.11870572652249503</c:v>
                </c:pt>
                <c:pt idx="1">
                  <c:v>-0.25799169733158117</c:v>
                </c:pt>
                <c:pt idx="2">
                  <c:v>-1.0043552809015121E-2</c:v>
                </c:pt>
                <c:pt idx="3">
                  <c:v>0.16088105335039349</c:v>
                </c:pt>
              </c:numCache>
            </c:numRef>
          </c:val>
          <c:extLst>
            <c:ext xmlns:c16="http://schemas.microsoft.com/office/drawing/2014/chart" uri="{C3380CC4-5D6E-409C-BE32-E72D297353CC}">
              <c16:uniqueId val="{00000009-F49A-704E-A2D1-743640E7167F}"/>
            </c:ext>
          </c:extLst>
        </c:ser>
        <c:dLbls>
          <c:showLegendKey val="0"/>
          <c:showVal val="0"/>
          <c:showCatName val="0"/>
          <c:showSerName val="0"/>
          <c:showPercent val="0"/>
          <c:showBubbleSize val="0"/>
        </c:dLbls>
        <c:gapWidth val="182"/>
        <c:axId val="563125456"/>
        <c:axId val="563118736"/>
      </c:barChart>
      <c:catAx>
        <c:axId val="56312545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63118736"/>
        <c:crosses val="autoZero"/>
        <c:auto val="1"/>
        <c:lblAlgn val="ctr"/>
        <c:lblOffset val="100"/>
        <c:noMultiLvlLbl val="0"/>
      </c:catAx>
      <c:valAx>
        <c:axId val="563118736"/>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dirty="0"/>
                  <a:t>percent per year</a:t>
                </a:r>
              </a:p>
            </c:rich>
          </c:tx>
          <c:layout>
            <c:manualLayout>
              <c:xMode val="edge"/>
              <c:yMode val="edge"/>
              <c:x val="0.48348648401775374"/>
              <c:y val="0.9402957658304194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high"/>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63125456"/>
        <c:crosses val="autoZero"/>
        <c:crossBetween val="between"/>
      </c:valAx>
      <c:spPr>
        <a:noFill/>
        <a:ln>
          <a:noFill/>
        </a:ln>
        <a:effectLst/>
      </c:spPr>
    </c:plotArea>
    <c:legend>
      <c:legendPos val="b"/>
      <c:layout>
        <c:manualLayout>
          <c:xMode val="edge"/>
          <c:yMode val="edge"/>
          <c:x val="0.58197402824407396"/>
          <c:y val="0.12288486357778186"/>
          <c:w val="0.39687240785560468"/>
          <c:h val="0.47675332182451569"/>
        </c:manualLayout>
      </c:layout>
      <c:overlay val="0"/>
      <c:spPr>
        <a:noFill/>
        <a:ln>
          <a:solidFill>
            <a:schemeClr val="tx1"/>
          </a:solid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dirty="0"/>
              <a:t>Real farm commodity prices</a:t>
            </a:r>
            <a:r>
              <a:rPr lang="en-US" sz="2400" baseline="0" dirty="0"/>
              <a:t> </a:t>
            </a:r>
          </a:p>
          <a:p>
            <a:pPr>
              <a:defRPr sz="2400"/>
            </a:pPr>
            <a:r>
              <a:rPr lang="en-US" sz="1800" baseline="0" dirty="0"/>
              <a:t>(1960 = 100)</a:t>
            </a:r>
            <a:endParaRPr lang="en-US" sz="1800"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v>Fruit and tree nuts</c:v>
          </c:tx>
          <c:spPr>
            <a:ln w="28575" cap="rnd">
              <a:solidFill>
                <a:schemeClr val="accent1"/>
              </a:solidFill>
              <a:round/>
            </a:ln>
            <a:effectLst/>
          </c:spPr>
          <c:marker>
            <c:symbol val="none"/>
          </c:marker>
          <c:cat>
            <c:numRef>
              <c:f>'growth commodity prices'!$A$5:$A$68</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'growth commodity prices'!$X$5:$X$68</c:f>
              <c:numCache>
                <c:formatCode>General</c:formatCode>
                <c:ptCount val="64"/>
                <c:pt idx="0">
                  <c:v>100</c:v>
                </c:pt>
                <c:pt idx="1">
                  <c:v>99.757395892217843</c:v>
                </c:pt>
                <c:pt idx="2">
                  <c:v>93.353027874023894</c:v>
                </c:pt>
                <c:pt idx="3">
                  <c:v>115.26754380583097</c:v>
                </c:pt>
                <c:pt idx="4">
                  <c:v>119.39207482403944</c:v>
                </c:pt>
                <c:pt idx="5">
                  <c:v>91.957183580049346</c:v>
                </c:pt>
                <c:pt idx="6">
                  <c:v>91.683832365287344</c:v>
                </c:pt>
                <c:pt idx="7">
                  <c:v>82.218846334733669</c:v>
                </c:pt>
                <c:pt idx="8">
                  <c:v>105.60856620152816</c:v>
                </c:pt>
                <c:pt idx="9">
                  <c:v>75.505498676624484</c:v>
                </c:pt>
                <c:pt idx="10">
                  <c:v>68.25691883828965</c:v>
                </c:pt>
                <c:pt idx="11">
                  <c:v>73.647030910434268</c:v>
                </c:pt>
                <c:pt idx="12">
                  <c:v>76.04422081144952</c:v>
                </c:pt>
                <c:pt idx="13">
                  <c:v>84.882523727720837</c:v>
                </c:pt>
                <c:pt idx="14">
                  <c:v>79.620356785949696</c:v>
                </c:pt>
                <c:pt idx="15">
                  <c:v>71.499218657860624</c:v>
                </c:pt>
                <c:pt idx="16">
                  <c:v>63.655659454595281</c:v>
                </c:pt>
                <c:pt idx="17">
                  <c:v>75.425386470989437</c:v>
                </c:pt>
                <c:pt idx="18">
                  <c:v>96.94264482972072</c:v>
                </c:pt>
                <c:pt idx="19">
                  <c:v>93.910796246441933</c:v>
                </c:pt>
                <c:pt idx="20">
                  <c:v>73.873859056616141</c:v>
                </c:pt>
                <c:pt idx="21">
                  <c:v>70.728744954671484</c:v>
                </c:pt>
                <c:pt idx="22">
                  <c:v>89.790318056216861</c:v>
                </c:pt>
                <c:pt idx="23">
                  <c:v>63.434654107737821</c:v>
                </c:pt>
                <c:pt idx="24">
                  <c:v>96.286685764121728</c:v>
                </c:pt>
                <c:pt idx="25">
                  <c:v>83.212783827562149</c:v>
                </c:pt>
                <c:pt idx="26">
                  <c:v>76.794286624874474</c:v>
                </c:pt>
                <c:pt idx="27">
                  <c:v>80.434859405881966</c:v>
                </c:pt>
                <c:pt idx="28">
                  <c:v>79.195410622836391</c:v>
                </c:pt>
                <c:pt idx="29">
                  <c:v>79.650902693239161</c:v>
                </c:pt>
                <c:pt idx="30">
                  <c:v>73.778473603392314</c:v>
                </c:pt>
                <c:pt idx="31">
                  <c:v>67.28768014661928</c:v>
                </c:pt>
                <c:pt idx="32">
                  <c:v>66.010141312830612</c:v>
                </c:pt>
                <c:pt idx="33">
                  <c:v>69.890557827284724</c:v>
                </c:pt>
                <c:pt idx="34">
                  <c:v>69.595371049572123</c:v>
                </c:pt>
                <c:pt idx="35">
                  <c:v>60.591827816624374</c:v>
                </c:pt>
                <c:pt idx="36">
                  <c:v>72.035201064421003</c:v>
                </c:pt>
                <c:pt idx="37">
                  <c:v>66.206106583833702</c:v>
                </c:pt>
                <c:pt idx="38">
                  <c:v>66.461055321599574</c:v>
                </c:pt>
                <c:pt idx="39">
                  <c:v>67.487243228750231</c:v>
                </c:pt>
                <c:pt idx="40">
                  <c:v>55.868946026982755</c:v>
                </c:pt>
                <c:pt idx="41">
                  <c:v>60.98938117893038</c:v>
                </c:pt>
                <c:pt idx="42">
                  <c:v>57.941235212198663</c:v>
                </c:pt>
                <c:pt idx="43">
                  <c:v>57.36050647472284</c:v>
                </c:pt>
                <c:pt idx="44">
                  <c:v>64.553171042874396</c:v>
                </c:pt>
                <c:pt idx="45">
                  <c:v>65.401201892511494</c:v>
                </c:pt>
                <c:pt idx="46">
                  <c:v>76.166699077656887</c:v>
                </c:pt>
                <c:pt idx="47">
                  <c:v>76.16809490657927</c:v>
                </c:pt>
                <c:pt idx="48">
                  <c:v>70.309062350832733</c:v>
                </c:pt>
                <c:pt idx="49">
                  <c:v>65.799773084922023</c:v>
                </c:pt>
                <c:pt idx="50">
                  <c:v>68.574177973720495</c:v>
                </c:pt>
                <c:pt idx="51">
                  <c:v>75.918832951333329</c:v>
                </c:pt>
                <c:pt idx="52">
                  <c:v>83.77235575592978</c:v>
                </c:pt>
                <c:pt idx="53">
                  <c:v>87.280399403299739</c:v>
                </c:pt>
                <c:pt idx="54">
                  <c:v>98.175845739954141</c:v>
                </c:pt>
                <c:pt idx="55">
                  <c:v>98.914374095813614</c:v>
                </c:pt>
                <c:pt idx="56">
                  <c:v>97.417475223689024</c:v>
                </c:pt>
                <c:pt idx="57">
                  <c:v>90.008894613583152</c:v>
                </c:pt>
                <c:pt idx="58">
                  <c:v>86.974538326930059</c:v>
                </c:pt>
                <c:pt idx="59">
                  <c:v>79.662535510389219</c:v>
                </c:pt>
                <c:pt idx="60">
                  <c:v>90.553417223423082</c:v>
                </c:pt>
                <c:pt idx="61">
                  <c:v>84.314780952896626</c:v>
                </c:pt>
                <c:pt idx="62">
                  <c:v>90.778327478615125</c:v>
                </c:pt>
                <c:pt idx="63">
                  <c:v>86.279502590257721</c:v>
                </c:pt>
              </c:numCache>
            </c:numRef>
          </c:val>
          <c:smooth val="0"/>
          <c:extLst>
            <c:ext xmlns:c16="http://schemas.microsoft.com/office/drawing/2014/chart" uri="{C3380CC4-5D6E-409C-BE32-E72D297353CC}">
              <c16:uniqueId val="{00000000-0789-C645-A1F2-5F607D76E777}"/>
            </c:ext>
          </c:extLst>
        </c:ser>
        <c:ser>
          <c:idx val="1"/>
          <c:order val="1"/>
          <c:tx>
            <c:v>Food grains</c:v>
          </c:tx>
          <c:spPr>
            <a:ln w="28575" cap="rnd">
              <a:solidFill>
                <a:schemeClr val="accent2"/>
              </a:solidFill>
              <a:round/>
            </a:ln>
            <a:effectLst/>
          </c:spPr>
          <c:marker>
            <c:symbol val="none"/>
          </c:marker>
          <c:cat>
            <c:numRef>
              <c:f>'growth commodity prices'!$A$5:$A$68</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'growth commodity prices'!$Y$5:$Y$68</c:f>
              <c:numCache>
                <c:formatCode>General</c:formatCode>
                <c:ptCount val="64"/>
                <c:pt idx="0">
                  <c:v>100</c:v>
                </c:pt>
                <c:pt idx="1">
                  <c:v>101.8708831134515</c:v>
                </c:pt>
                <c:pt idx="2">
                  <c:v>108.83653711675035</c:v>
                </c:pt>
                <c:pt idx="3">
                  <c:v>106.64877142267189</c:v>
                </c:pt>
                <c:pt idx="4">
                  <c:v>89.104874413897249</c:v>
                </c:pt>
                <c:pt idx="5">
                  <c:v>75.068167186899046</c:v>
                </c:pt>
                <c:pt idx="6">
                  <c:v>82.874928771057526</c:v>
                </c:pt>
                <c:pt idx="7">
                  <c:v>76.621734272233738</c:v>
                </c:pt>
                <c:pt idx="8">
                  <c:v>66.809671125675067</c:v>
                </c:pt>
                <c:pt idx="9">
                  <c:v>61.299684951016374</c:v>
                </c:pt>
                <c:pt idx="10">
                  <c:v>61.248541187258255</c:v>
                </c:pt>
                <c:pt idx="11">
                  <c:v>59.734057030642596</c:v>
                </c:pt>
                <c:pt idx="12">
                  <c:v>66.223992128911362</c:v>
                </c:pt>
                <c:pt idx="13">
                  <c:v>123.93577529753554</c:v>
                </c:pt>
                <c:pt idx="14">
                  <c:v>158.70218157887555</c:v>
                </c:pt>
                <c:pt idx="15">
                  <c:v>116.96619059432258</c:v>
                </c:pt>
                <c:pt idx="16">
                  <c:v>92.387205890503694</c:v>
                </c:pt>
                <c:pt idx="17">
                  <c:v>67.38175252567423</c:v>
                </c:pt>
                <c:pt idx="18">
                  <c:v>76.91838332400846</c:v>
                </c:pt>
                <c:pt idx="19">
                  <c:v>85.186956112480644</c:v>
                </c:pt>
                <c:pt idx="20">
                  <c:v>87.630952391379097</c:v>
                </c:pt>
                <c:pt idx="21">
                  <c:v>80.763167884201209</c:v>
                </c:pt>
                <c:pt idx="22">
                  <c:v>66.890337974375726</c:v>
                </c:pt>
                <c:pt idx="23">
                  <c:v>65.331279545047721</c:v>
                </c:pt>
                <c:pt idx="24">
                  <c:v>61.042968739454395</c:v>
                </c:pt>
                <c:pt idx="25">
                  <c:v>54.815385787383555</c:v>
                </c:pt>
                <c:pt idx="26">
                  <c:v>44.164814708721735</c:v>
                </c:pt>
                <c:pt idx="27">
                  <c:v>40.510923121966385</c:v>
                </c:pt>
                <c:pt idx="28">
                  <c:v>52.451931756634771</c:v>
                </c:pt>
                <c:pt idx="29">
                  <c:v>57.14906163516811</c:v>
                </c:pt>
                <c:pt idx="30">
                  <c:v>43.503172835758043</c:v>
                </c:pt>
                <c:pt idx="31">
                  <c:v>26.92064516404632</c:v>
                </c:pt>
                <c:pt idx="32">
                  <c:v>31.57178812172662</c:v>
                </c:pt>
                <c:pt idx="33">
                  <c:v>28.567999692039059</c:v>
                </c:pt>
                <c:pt idx="34">
                  <c:v>31.785288424474135</c:v>
                </c:pt>
                <c:pt idx="35">
                  <c:v>35.117329113010157</c:v>
                </c:pt>
                <c:pt idx="36">
                  <c:v>40.295072428930354</c:v>
                </c:pt>
                <c:pt idx="37">
                  <c:v>32.218294448818902</c:v>
                </c:pt>
                <c:pt idx="38">
                  <c:v>25.797380516373718</c:v>
                </c:pt>
                <c:pt idx="39">
                  <c:v>22.331082891533143</c:v>
                </c:pt>
                <c:pt idx="40">
                  <c:v>20.632805315981408</c:v>
                </c:pt>
                <c:pt idx="41">
                  <c:v>21.523526888130537</c:v>
                </c:pt>
                <c:pt idx="42">
                  <c:v>24.229970614185671</c:v>
                </c:pt>
                <c:pt idx="43">
                  <c:v>24.789199745996356</c:v>
                </c:pt>
                <c:pt idx="44">
                  <c:v>26.564518323460927</c:v>
                </c:pt>
                <c:pt idx="45">
                  <c:v>23.866160519703218</c:v>
                </c:pt>
                <c:pt idx="46">
                  <c:v>27.96111493256636</c:v>
                </c:pt>
                <c:pt idx="47">
                  <c:v>37.842545711139259</c:v>
                </c:pt>
                <c:pt idx="48">
                  <c:v>51.665367148854912</c:v>
                </c:pt>
                <c:pt idx="49">
                  <c:v>36.946496238670314</c:v>
                </c:pt>
                <c:pt idx="50">
                  <c:v>34.596442426702367</c:v>
                </c:pt>
                <c:pt idx="51">
                  <c:v>45.560731742377598</c:v>
                </c:pt>
                <c:pt idx="52">
                  <c:v>46.427247625093869</c:v>
                </c:pt>
                <c:pt idx="53">
                  <c:v>44.638765234431524</c:v>
                </c:pt>
                <c:pt idx="54">
                  <c:v>39.076746099647352</c:v>
                </c:pt>
                <c:pt idx="55">
                  <c:v>32.335851061448835</c:v>
                </c:pt>
                <c:pt idx="56">
                  <c:v>25.158428672458498</c:v>
                </c:pt>
                <c:pt idx="57">
                  <c:v>29.634062646728793</c:v>
                </c:pt>
                <c:pt idx="58">
                  <c:v>30.233475525599886</c:v>
                </c:pt>
                <c:pt idx="59">
                  <c:v>29.133271724110365</c:v>
                </c:pt>
                <c:pt idx="60">
                  <c:v>31.56182953111573</c:v>
                </c:pt>
                <c:pt idx="61">
                  <c:v>43.678805604654016</c:v>
                </c:pt>
                <c:pt idx="62">
                  <c:v>43.632081121508222</c:v>
                </c:pt>
                <c:pt idx="63">
                  <c:v>35.587011995677869</c:v>
                </c:pt>
              </c:numCache>
            </c:numRef>
          </c:val>
          <c:smooth val="0"/>
          <c:extLst>
            <c:ext xmlns:c16="http://schemas.microsoft.com/office/drawing/2014/chart" uri="{C3380CC4-5D6E-409C-BE32-E72D297353CC}">
              <c16:uniqueId val="{00000001-0789-C645-A1F2-5F607D76E777}"/>
            </c:ext>
          </c:extLst>
        </c:ser>
        <c:ser>
          <c:idx val="2"/>
          <c:order val="2"/>
          <c:tx>
            <c:v>Poultry and eggs</c:v>
          </c:tx>
          <c:spPr>
            <a:ln w="28575" cap="rnd">
              <a:solidFill>
                <a:schemeClr val="accent3"/>
              </a:solidFill>
              <a:round/>
            </a:ln>
            <a:effectLst/>
          </c:spPr>
          <c:marker>
            <c:symbol val="none"/>
          </c:marker>
          <c:cat>
            <c:numRef>
              <c:f>'growth commodity prices'!$A$5:$A$68</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'growth commodity prices'!$Z$5:$Z$68</c:f>
              <c:numCache>
                <c:formatCode>General</c:formatCode>
                <c:ptCount val="64"/>
                <c:pt idx="0">
                  <c:v>100</c:v>
                </c:pt>
                <c:pt idx="1">
                  <c:v>90.288553639846739</c:v>
                </c:pt>
                <c:pt idx="2">
                  <c:v>88.595228706624596</c:v>
                </c:pt>
                <c:pt idx="3">
                  <c:v>88.19353480538922</c:v>
                </c:pt>
                <c:pt idx="4">
                  <c:v>84.491352297861894</c:v>
                </c:pt>
                <c:pt idx="5">
                  <c:v>84.14082297574511</c:v>
                </c:pt>
                <c:pt idx="6">
                  <c:v>89.233339691296408</c:v>
                </c:pt>
                <c:pt idx="7">
                  <c:v>72.358017737979793</c:v>
                </c:pt>
                <c:pt idx="8">
                  <c:v>73.639394146608311</c:v>
                </c:pt>
                <c:pt idx="9">
                  <c:v>79.289052722152647</c:v>
                </c:pt>
                <c:pt idx="10">
                  <c:v>70.513800832136269</c:v>
                </c:pt>
                <c:pt idx="11">
                  <c:v>61.177929945313949</c:v>
                </c:pt>
                <c:pt idx="12">
                  <c:v>59.952976728422932</c:v>
                </c:pt>
                <c:pt idx="13">
                  <c:v>95.839714891611649</c:v>
                </c:pt>
                <c:pt idx="14">
                  <c:v>81.454869708760697</c:v>
                </c:pt>
                <c:pt idx="15">
                  <c:v>81.864321043165432</c:v>
                </c:pt>
                <c:pt idx="16">
                  <c:v>76.933493862938946</c:v>
                </c:pt>
                <c:pt idx="17">
                  <c:v>70.87947804314328</c:v>
                </c:pt>
                <c:pt idx="18">
                  <c:v>70.578625948474922</c:v>
                </c:pt>
                <c:pt idx="19">
                  <c:v>67.584117972860668</c:v>
                </c:pt>
                <c:pt idx="20">
                  <c:v>62.478251758908812</c:v>
                </c:pt>
                <c:pt idx="21">
                  <c:v>59.323734830730658</c:v>
                </c:pt>
                <c:pt idx="22">
                  <c:v>53.332950894905892</c:v>
                </c:pt>
                <c:pt idx="23">
                  <c:v>54.987829113391626</c:v>
                </c:pt>
                <c:pt idx="24">
                  <c:v>60.543314997868713</c:v>
                </c:pt>
                <c:pt idx="25">
                  <c:v>51.636281135639209</c:v>
                </c:pt>
                <c:pt idx="26">
                  <c:v>54.726646126251211</c:v>
                </c:pt>
                <c:pt idx="27">
                  <c:v>44.472230586818213</c:v>
                </c:pt>
                <c:pt idx="28">
                  <c:v>47.358509216841156</c:v>
                </c:pt>
                <c:pt idx="29">
                  <c:v>52.85620572028337</c:v>
                </c:pt>
                <c:pt idx="30">
                  <c:v>48.662739229407279</c:v>
                </c:pt>
                <c:pt idx="31">
                  <c:v>44.781745288665256</c:v>
                </c:pt>
                <c:pt idx="32">
                  <c:v>42.664795484907607</c:v>
                </c:pt>
                <c:pt idx="33">
                  <c:v>45.149543176591422</c:v>
                </c:pt>
                <c:pt idx="34">
                  <c:v>44.709889174238008</c:v>
                </c:pt>
                <c:pt idx="35">
                  <c:v>44.038212004818668</c:v>
                </c:pt>
                <c:pt idx="36">
                  <c:v>48.455781852049299</c:v>
                </c:pt>
                <c:pt idx="37">
                  <c:v>45.073650040046473</c:v>
                </c:pt>
                <c:pt idx="38">
                  <c:v>46.103801266234875</c:v>
                </c:pt>
                <c:pt idx="39">
                  <c:v>42.847971070797044</c:v>
                </c:pt>
                <c:pt idx="40">
                  <c:v>40.365884446418477</c:v>
                </c:pt>
                <c:pt idx="41">
                  <c:v>42.697027871022982</c:v>
                </c:pt>
                <c:pt idx="42">
                  <c:v>34.499024793698418</c:v>
                </c:pt>
                <c:pt idx="43">
                  <c:v>39.567852775309056</c:v>
                </c:pt>
                <c:pt idx="44">
                  <c:v>46.154363533647114</c:v>
                </c:pt>
                <c:pt idx="45">
                  <c:v>41.815261432308944</c:v>
                </c:pt>
                <c:pt idx="46">
                  <c:v>36.488271166977533</c:v>
                </c:pt>
                <c:pt idx="47">
                  <c:v>44.753728469013112</c:v>
                </c:pt>
                <c:pt idx="48">
                  <c:v>47.378928585900923</c:v>
                </c:pt>
                <c:pt idx="49">
                  <c:v>43.358639168600547</c:v>
                </c:pt>
                <c:pt idx="50">
                  <c:v>46.799510119010193</c:v>
                </c:pt>
                <c:pt idx="51">
                  <c:v>45.131501543532117</c:v>
                </c:pt>
                <c:pt idx="52">
                  <c:v>48.293777250063926</c:v>
                </c:pt>
                <c:pt idx="53">
                  <c:v>53.71533636559559</c:v>
                </c:pt>
                <c:pt idx="54">
                  <c:v>56.992421590616551</c:v>
                </c:pt>
                <c:pt idx="55">
                  <c:v>54.219722480121789</c:v>
                </c:pt>
                <c:pt idx="56">
                  <c:v>42.194089965235243</c:v>
                </c:pt>
                <c:pt idx="57">
                  <c:v>44.630975590128728</c:v>
                </c:pt>
                <c:pt idx="58">
                  <c:v>47.062155271653424</c:v>
                </c:pt>
                <c:pt idx="59">
                  <c:v>38.465175477175229</c:v>
                </c:pt>
                <c:pt idx="60">
                  <c:v>33.380125531013078</c:v>
                </c:pt>
                <c:pt idx="61">
                  <c:v>43.82921819080795</c:v>
                </c:pt>
                <c:pt idx="62">
                  <c:v>68.488694574364089</c:v>
                </c:pt>
                <c:pt idx="63">
                  <c:v>53.316575659216646</c:v>
                </c:pt>
              </c:numCache>
            </c:numRef>
          </c:val>
          <c:smooth val="0"/>
          <c:extLst>
            <c:ext xmlns:c16="http://schemas.microsoft.com/office/drawing/2014/chart" uri="{C3380CC4-5D6E-409C-BE32-E72D297353CC}">
              <c16:uniqueId val="{00000002-0789-C645-A1F2-5F607D76E777}"/>
            </c:ext>
          </c:extLst>
        </c:ser>
        <c:ser>
          <c:idx val="3"/>
          <c:order val="3"/>
          <c:tx>
            <c:v>Dairy</c:v>
          </c:tx>
          <c:spPr>
            <a:ln w="28575" cap="rnd">
              <a:solidFill>
                <a:schemeClr val="accent4"/>
              </a:solidFill>
              <a:round/>
            </a:ln>
            <a:effectLst/>
          </c:spPr>
          <c:marker>
            <c:symbol val="none"/>
          </c:marker>
          <c:cat>
            <c:numRef>
              <c:f>'growth commodity prices'!$A$5:$A$68</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'growth commodity prices'!$AA$5:$AA$68</c:f>
              <c:numCache>
                <c:formatCode>General</c:formatCode>
                <c:ptCount val="64"/>
                <c:pt idx="0">
                  <c:v>100</c:v>
                </c:pt>
                <c:pt idx="1">
                  <c:v>99.328392431840697</c:v>
                </c:pt>
                <c:pt idx="2">
                  <c:v>95.495536094905177</c:v>
                </c:pt>
                <c:pt idx="3">
                  <c:v>94.411442558897633</c:v>
                </c:pt>
                <c:pt idx="4">
                  <c:v>94.098803363979073</c:v>
                </c:pt>
                <c:pt idx="5">
                  <c:v>93.850767797913889</c:v>
                </c:pt>
                <c:pt idx="6">
                  <c:v>103.57852675476944</c:v>
                </c:pt>
                <c:pt idx="7">
                  <c:v>105.0960274139422</c:v>
                </c:pt>
                <c:pt idx="8">
                  <c:v>105.38322786681647</c:v>
                </c:pt>
                <c:pt idx="9">
                  <c:v>105.13896472907736</c:v>
                </c:pt>
                <c:pt idx="10">
                  <c:v>103.71583133978497</c:v>
                </c:pt>
                <c:pt idx="11">
                  <c:v>101.2522415737577</c:v>
                </c:pt>
                <c:pt idx="12">
                  <c:v>100.56650156062716</c:v>
                </c:pt>
                <c:pt idx="13">
                  <c:v>112.77333614751144</c:v>
                </c:pt>
                <c:pt idx="14">
                  <c:v>119.92056739138445</c:v>
                </c:pt>
                <c:pt idx="15">
                  <c:v>115.56366489819725</c:v>
                </c:pt>
                <c:pt idx="16">
                  <c:v>120.55000546306375</c:v>
                </c:pt>
                <c:pt idx="17">
                  <c:v>114.07548589751977</c:v>
                </c:pt>
                <c:pt idx="18">
                  <c:v>116.08909478027434</c:v>
                </c:pt>
                <c:pt idx="19">
                  <c:v>121.93886334013722</c:v>
                </c:pt>
                <c:pt idx="20">
                  <c:v>121.26019494387073</c:v>
                </c:pt>
                <c:pt idx="21">
                  <c:v>116.88448514677717</c:v>
                </c:pt>
                <c:pt idx="22">
                  <c:v>108.6466438528328</c:v>
                </c:pt>
                <c:pt idx="23">
                  <c:v>104.42419142368671</c:v>
                </c:pt>
                <c:pt idx="24">
                  <c:v>99.93912298700495</c:v>
                </c:pt>
                <c:pt idx="25">
                  <c:v>91.694511686248191</c:v>
                </c:pt>
                <c:pt idx="26">
                  <c:v>88.385332787346343</c:v>
                </c:pt>
                <c:pt idx="27">
                  <c:v>86.022619579287635</c:v>
                </c:pt>
                <c:pt idx="28">
                  <c:v>81.243114374658887</c:v>
                </c:pt>
                <c:pt idx="29">
                  <c:v>86.759319952707529</c:v>
                </c:pt>
                <c:pt idx="30">
                  <c:v>84.435672016820334</c:v>
                </c:pt>
                <c:pt idx="31">
                  <c:v>101.77017760476379</c:v>
                </c:pt>
                <c:pt idx="32">
                  <c:v>72.753126100093141</c:v>
                </c:pt>
                <c:pt idx="33">
                  <c:v>69.526258951215382</c:v>
                </c:pt>
                <c:pt idx="34">
                  <c:v>69.960201957928064</c:v>
                </c:pt>
                <c:pt idx="35">
                  <c:v>59.800671877809606</c:v>
                </c:pt>
                <c:pt idx="36">
                  <c:v>63.734738771510713</c:v>
                </c:pt>
                <c:pt idx="37">
                  <c:v>57.872704585421396</c:v>
                </c:pt>
                <c:pt idx="38">
                  <c:v>60.123000028576726</c:v>
                </c:pt>
                <c:pt idx="39">
                  <c:v>82.94233002145252</c:v>
                </c:pt>
                <c:pt idx="40">
                  <c:v>67.90495862444071</c:v>
                </c:pt>
                <c:pt idx="41">
                  <c:v>61.285398033839833</c:v>
                </c:pt>
                <c:pt idx="42">
                  <c:v>65.524472783036444</c:v>
                </c:pt>
                <c:pt idx="43">
                  <c:v>51.854414119734514</c:v>
                </c:pt>
                <c:pt idx="44">
                  <c:v>39.858964276950395</c:v>
                </c:pt>
                <c:pt idx="45">
                  <c:v>55.210570793221933</c:v>
                </c:pt>
                <c:pt idx="46">
                  <c:v>55.91317498424484</c:v>
                </c:pt>
                <c:pt idx="47">
                  <c:v>36.674096513162148</c:v>
                </c:pt>
                <c:pt idx="48">
                  <c:v>42.277352013710129</c:v>
                </c:pt>
                <c:pt idx="49">
                  <c:v>44.532501559263807</c:v>
                </c:pt>
                <c:pt idx="50">
                  <c:v>34.281930885543439</c:v>
                </c:pt>
                <c:pt idx="51">
                  <c:v>32.561346054929672</c:v>
                </c:pt>
                <c:pt idx="52">
                  <c:v>39.452957640422497</c:v>
                </c:pt>
                <c:pt idx="53">
                  <c:v>31.953079571526427</c:v>
                </c:pt>
                <c:pt idx="54">
                  <c:v>36.538029685382128</c:v>
                </c:pt>
                <c:pt idx="55">
                  <c:v>39.151034083834816</c:v>
                </c:pt>
                <c:pt idx="56">
                  <c:v>33.342793051614706</c:v>
                </c:pt>
                <c:pt idx="57">
                  <c:v>36.516834549117164</c:v>
                </c:pt>
                <c:pt idx="58">
                  <c:v>30.619849213318489</c:v>
                </c:pt>
                <c:pt idx="59">
                  <c:v>30.63768058287712</c:v>
                </c:pt>
                <c:pt idx="60">
                  <c:v>29.862871272489301</c:v>
                </c:pt>
                <c:pt idx="61">
                  <c:v>29.182150612333835</c:v>
                </c:pt>
                <c:pt idx="62">
                  <c:v>25.501029742604551</c:v>
                </c:pt>
                <c:pt idx="63">
                  <c:v>27.477421031145617</c:v>
                </c:pt>
              </c:numCache>
            </c:numRef>
          </c:val>
          <c:smooth val="0"/>
          <c:extLst>
            <c:ext xmlns:c16="http://schemas.microsoft.com/office/drawing/2014/chart" uri="{C3380CC4-5D6E-409C-BE32-E72D297353CC}">
              <c16:uniqueId val="{00000003-0789-C645-A1F2-5F607D76E777}"/>
            </c:ext>
          </c:extLst>
        </c:ser>
        <c:ser>
          <c:idx val="4"/>
          <c:order val="4"/>
          <c:tx>
            <c:v>Hogs</c:v>
          </c:tx>
          <c:spPr>
            <a:ln w="28575" cap="rnd">
              <a:solidFill>
                <a:schemeClr val="accent5"/>
              </a:solidFill>
              <a:round/>
            </a:ln>
            <a:effectLst/>
          </c:spPr>
          <c:marker>
            <c:symbol val="none"/>
          </c:marker>
          <c:cat>
            <c:numRef>
              <c:f>'growth commodity prices'!$A$5:$A$68</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'growth commodity prices'!$AB$5:$AB$68</c:f>
              <c:numCache>
                <c:formatCode>General</c:formatCode>
                <c:ptCount val="64"/>
                <c:pt idx="0">
                  <c:v>100</c:v>
                </c:pt>
                <c:pt idx="1">
                  <c:v>107.35356722510205</c:v>
                </c:pt>
                <c:pt idx="2">
                  <c:v>104.14981134409602</c:v>
                </c:pt>
                <c:pt idx="3">
                  <c:v>94.123639974952042</c:v>
                </c:pt>
                <c:pt idx="4">
                  <c:v>92.090362810152314</c:v>
                </c:pt>
                <c:pt idx="5">
                  <c:v>119.76471534673961</c:v>
                </c:pt>
                <c:pt idx="6">
                  <c:v>139.67668175316371</c:v>
                </c:pt>
                <c:pt idx="7">
                  <c:v>110.32585052500438</c:v>
                </c:pt>
                <c:pt idx="8">
                  <c:v>102.49334963744793</c:v>
                </c:pt>
                <c:pt idx="9">
                  <c:v>117.2452084713735</c:v>
                </c:pt>
                <c:pt idx="10">
                  <c:v>113.87049247357565</c:v>
                </c:pt>
                <c:pt idx="11">
                  <c:v>83.551948027938295</c:v>
                </c:pt>
                <c:pt idx="12">
                  <c:v>114.86625377670269</c:v>
                </c:pt>
                <c:pt idx="13">
                  <c:v>166.60702495375662</c:v>
                </c:pt>
                <c:pt idx="14">
                  <c:v>136.1312830756639</c:v>
                </c:pt>
                <c:pt idx="15">
                  <c:v>167.94082381153893</c:v>
                </c:pt>
                <c:pt idx="16">
                  <c:v>149.51197662836012</c:v>
                </c:pt>
                <c:pt idx="17">
                  <c:v>128.08858777203739</c:v>
                </c:pt>
                <c:pt idx="18">
                  <c:v>141.54071789769193</c:v>
                </c:pt>
                <c:pt idx="19">
                  <c:v>117.23274743295262</c:v>
                </c:pt>
                <c:pt idx="20">
                  <c:v>97.747869562597273</c:v>
                </c:pt>
                <c:pt idx="21">
                  <c:v>103.16149570485543</c:v>
                </c:pt>
                <c:pt idx="22">
                  <c:v>115.75114977917119</c:v>
                </c:pt>
                <c:pt idx="23">
                  <c:v>99.672927717520324</c:v>
                </c:pt>
                <c:pt idx="24">
                  <c:v>96.819968980548907</c:v>
                </c:pt>
                <c:pt idx="25">
                  <c:v>87.673207243783622</c:v>
                </c:pt>
                <c:pt idx="26">
                  <c:v>96.29565340379429</c:v>
                </c:pt>
                <c:pt idx="27">
                  <c:v>97.588265554273747</c:v>
                </c:pt>
                <c:pt idx="28">
                  <c:v>77.877977107073121</c:v>
                </c:pt>
                <c:pt idx="29">
                  <c:v>75.293740342283982</c:v>
                </c:pt>
                <c:pt idx="30">
                  <c:v>91.702911667997384</c:v>
                </c:pt>
                <c:pt idx="31">
                  <c:v>81.105503692261394</c:v>
                </c:pt>
                <c:pt idx="32">
                  <c:v>67.185794374521748</c:v>
                </c:pt>
                <c:pt idx="33">
                  <c:v>71.308967242067055</c:v>
                </c:pt>
                <c:pt idx="34">
                  <c:v>61.632190549332989</c:v>
                </c:pt>
                <c:pt idx="35">
                  <c:v>61.273960576925589</c:v>
                </c:pt>
                <c:pt idx="36">
                  <c:v>77.110308356662244</c:v>
                </c:pt>
                <c:pt idx="37">
                  <c:v>77.263074251910126</c:v>
                </c:pt>
                <c:pt idx="38">
                  <c:v>49.684723644873706</c:v>
                </c:pt>
                <c:pt idx="39">
                  <c:v>43.152503087550748</c:v>
                </c:pt>
                <c:pt idx="40">
                  <c:v>58.908057598881754</c:v>
                </c:pt>
                <c:pt idx="41">
                  <c:v>60.470524950162932</c:v>
                </c:pt>
                <c:pt idx="42">
                  <c:v>44.793334138263631</c:v>
                </c:pt>
                <c:pt idx="43">
                  <c:v>49.31815855448999</c:v>
                </c:pt>
                <c:pt idx="44">
                  <c:v>65.57222583002364</c:v>
                </c:pt>
                <c:pt idx="45">
                  <c:v>61.592227258258191</c:v>
                </c:pt>
                <c:pt idx="46">
                  <c:v>55.774402634934347</c:v>
                </c:pt>
                <c:pt idx="47">
                  <c:v>54.77214105366749</c:v>
                </c:pt>
                <c:pt idx="48">
                  <c:v>54.887279352448559</c:v>
                </c:pt>
                <c:pt idx="49">
                  <c:v>48.032086044589903</c:v>
                </c:pt>
                <c:pt idx="50">
                  <c:v>62.257067678910147</c:v>
                </c:pt>
                <c:pt idx="51">
                  <c:v>73.492454621179178</c:v>
                </c:pt>
                <c:pt idx="52">
                  <c:v>69.623357061309093</c:v>
                </c:pt>
                <c:pt idx="53">
                  <c:v>71.7214974713076</c:v>
                </c:pt>
                <c:pt idx="54">
                  <c:v>80.81378741716955</c:v>
                </c:pt>
                <c:pt idx="55">
                  <c:v>55.614147819126082</c:v>
                </c:pt>
                <c:pt idx="56">
                  <c:v>51.052816827345694</c:v>
                </c:pt>
                <c:pt idx="57">
                  <c:v>54.188695724072723</c:v>
                </c:pt>
                <c:pt idx="58">
                  <c:v>49.360115690933405</c:v>
                </c:pt>
                <c:pt idx="59">
                  <c:v>50.484486687343974</c:v>
                </c:pt>
                <c:pt idx="60">
                  <c:v>45.233227413014355</c:v>
                </c:pt>
                <c:pt idx="61">
                  <c:v>62.831590995945078</c:v>
                </c:pt>
                <c:pt idx="62">
                  <c:v>62.516932481131271</c:v>
                </c:pt>
                <c:pt idx="63">
                  <c:v>51.300870216970921</c:v>
                </c:pt>
              </c:numCache>
            </c:numRef>
          </c:val>
          <c:smooth val="0"/>
          <c:extLst>
            <c:ext xmlns:c16="http://schemas.microsoft.com/office/drawing/2014/chart" uri="{C3380CC4-5D6E-409C-BE32-E72D297353CC}">
              <c16:uniqueId val="{00000004-0789-C645-A1F2-5F607D76E777}"/>
            </c:ext>
          </c:extLst>
        </c:ser>
        <c:ser>
          <c:idx val="5"/>
          <c:order val="5"/>
          <c:tx>
            <c:v>Beef cattle</c:v>
          </c:tx>
          <c:spPr>
            <a:ln w="28575" cap="rnd">
              <a:solidFill>
                <a:schemeClr val="accent6"/>
              </a:solidFill>
              <a:round/>
            </a:ln>
            <a:effectLst/>
          </c:spPr>
          <c:marker>
            <c:symbol val="none"/>
          </c:marker>
          <c:cat>
            <c:numRef>
              <c:f>'growth commodity prices'!$A$5:$A$68</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'growth commodity prices'!$AC$5:$AC$68</c:f>
              <c:numCache>
                <c:formatCode>General</c:formatCode>
                <c:ptCount val="64"/>
                <c:pt idx="0">
                  <c:v>100</c:v>
                </c:pt>
                <c:pt idx="1">
                  <c:v>97.695406986555653</c:v>
                </c:pt>
                <c:pt idx="2">
                  <c:v>101.94656007328082</c:v>
                </c:pt>
                <c:pt idx="3">
                  <c:v>94.088345026911924</c:v>
                </c:pt>
                <c:pt idx="4">
                  <c:v>84.136093757078683</c:v>
                </c:pt>
                <c:pt idx="5">
                  <c:v>90.782716832177442</c:v>
                </c:pt>
                <c:pt idx="6">
                  <c:v>99.023500161370521</c:v>
                </c:pt>
                <c:pt idx="7">
                  <c:v>96.233469414794541</c:v>
                </c:pt>
                <c:pt idx="8">
                  <c:v>96.898715736004391</c:v>
                </c:pt>
                <c:pt idx="9">
                  <c:v>103.8062846706834</c:v>
                </c:pt>
                <c:pt idx="10">
                  <c:v>101.88430789075863</c:v>
                </c:pt>
                <c:pt idx="11">
                  <c:v>103.61415127452563</c:v>
                </c:pt>
                <c:pt idx="12">
                  <c:v>114.67887000218937</c:v>
                </c:pt>
                <c:pt idx="13">
                  <c:v>139.61438943978354</c:v>
                </c:pt>
                <c:pt idx="14">
                  <c:v>106.55162783021565</c:v>
                </c:pt>
                <c:pt idx="15">
                  <c:v>87.834156818101818</c:v>
                </c:pt>
                <c:pt idx="16">
                  <c:v>87.539865311700297</c:v>
                </c:pt>
                <c:pt idx="17">
                  <c:v>83.941295367198151</c:v>
                </c:pt>
                <c:pt idx="18">
                  <c:v>110.36039148973063</c:v>
                </c:pt>
                <c:pt idx="19">
                  <c:v>139.12678678480603</c:v>
                </c:pt>
                <c:pt idx="20">
                  <c:v>120.33228948543746</c:v>
                </c:pt>
                <c:pt idx="21">
                  <c:v>102.94921702668447</c:v>
                </c:pt>
                <c:pt idx="22">
                  <c:v>94.405358066645135</c:v>
                </c:pt>
                <c:pt idx="23">
                  <c:v>89.038355400815476</c:v>
                </c:pt>
                <c:pt idx="24">
                  <c:v>88.594029086307387</c:v>
                </c:pt>
                <c:pt idx="25">
                  <c:v>80.505389465218926</c:v>
                </c:pt>
                <c:pt idx="26">
                  <c:v>77.283802724041465</c:v>
                </c:pt>
                <c:pt idx="27">
                  <c:v>87.581500826713423</c:v>
                </c:pt>
                <c:pt idx="28">
                  <c:v>92.087984592126972</c:v>
                </c:pt>
                <c:pt idx="29">
                  <c:v>92.427058189502944</c:v>
                </c:pt>
                <c:pt idx="30">
                  <c:v>95.634427358886427</c:v>
                </c:pt>
                <c:pt idx="31">
                  <c:v>90.125969087644094</c:v>
                </c:pt>
                <c:pt idx="32">
                  <c:v>86.253776106910749</c:v>
                </c:pt>
                <c:pt idx="33">
                  <c:v>86.677432233989364</c:v>
                </c:pt>
                <c:pt idx="34">
                  <c:v>76.933837632019262</c:v>
                </c:pt>
                <c:pt idx="35">
                  <c:v>70.463388704775596</c:v>
                </c:pt>
                <c:pt idx="36">
                  <c:v>65.970835810725376</c:v>
                </c:pt>
                <c:pt idx="37">
                  <c:v>69.272045188590099</c:v>
                </c:pt>
                <c:pt idx="38">
                  <c:v>64.600130837934415</c:v>
                </c:pt>
                <c:pt idx="39">
                  <c:v>67.484637841769498</c:v>
                </c:pt>
                <c:pt idx="40">
                  <c:v>71.31645281436252</c:v>
                </c:pt>
                <c:pt idx="41">
                  <c:v>72.6179192403782</c:v>
                </c:pt>
                <c:pt idx="42">
                  <c:v>66.887921535850808</c:v>
                </c:pt>
                <c:pt idx="43">
                  <c:v>78.74750252506756</c:v>
                </c:pt>
                <c:pt idx="44">
                  <c:v>82.031354678749651</c:v>
                </c:pt>
                <c:pt idx="45">
                  <c:v>83.264913220888019</c:v>
                </c:pt>
                <c:pt idx="46">
                  <c:v>78.556612785320922</c:v>
                </c:pt>
                <c:pt idx="47">
                  <c:v>79.052930747650521</c:v>
                </c:pt>
                <c:pt idx="48">
                  <c:v>76.883412725863636</c:v>
                </c:pt>
                <c:pt idx="49">
                  <c:v>68.812175751943087</c:v>
                </c:pt>
                <c:pt idx="50">
                  <c:v>77.807187904226737</c:v>
                </c:pt>
                <c:pt idx="51">
                  <c:v>92.96897671449905</c:v>
                </c:pt>
                <c:pt idx="52">
                  <c:v>97.475213993870085</c:v>
                </c:pt>
                <c:pt idx="53">
                  <c:v>98.177238658957705</c:v>
                </c:pt>
                <c:pt idx="54">
                  <c:v>120.48917262574408</c:v>
                </c:pt>
                <c:pt idx="55">
                  <c:v>116.40963546741565</c:v>
                </c:pt>
                <c:pt idx="56">
                  <c:v>91.160049181466974</c:v>
                </c:pt>
                <c:pt idx="57">
                  <c:v>89.726641815541356</c:v>
                </c:pt>
                <c:pt idx="58">
                  <c:v>84.640711969555781</c:v>
                </c:pt>
                <c:pt idx="59">
                  <c:v>83.079890759943382</c:v>
                </c:pt>
                <c:pt idx="60">
                  <c:v>77.31649320606833</c:v>
                </c:pt>
                <c:pt idx="61">
                  <c:v>81.875037893053005</c:v>
                </c:pt>
                <c:pt idx="62">
                  <c:v>89.826478250858941</c:v>
                </c:pt>
                <c:pt idx="63">
                  <c:v>106.49116470481643</c:v>
                </c:pt>
              </c:numCache>
            </c:numRef>
          </c:val>
          <c:smooth val="0"/>
          <c:extLst>
            <c:ext xmlns:c16="http://schemas.microsoft.com/office/drawing/2014/chart" uri="{C3380CC4-5D6E-409C-BE32-E72D297353CC}">
              <c16:uniqueId val="{00000005-0789-C645-A1F2-5F607D76E777}"/>
            </c:ext>
          </c:extLst>
        </c:ser>
        <c:ser>
          <c:idx val="6"/>
          <c:order val="6"/>
          <c:tx>
            <c:v>Vegetable and melons</c:v>
          </c:tx>
          <c:spPr>
            <a:ln w="28575" cap="rnd">
              <a:solidFill>
                <a:schemeClr val="accent1">
                  <a:lumMod val="60000"/>
                </a:schemeClr>
              </a:solidFill>
              <a:round/>
            </a:ln>
            <a:effectLst/>
          </c:spPr>
          <c:marker>
            <c:symbol val="none"/>
          </c:marker>
          <c:cat>
            <c:numRef>
              <c:f>'growth commodity prices'!$A$5:$A$68</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'growth commodity prices'!$AD$5:$AD$68</c:f>
              <c:numCache>
                <c:formatCode>General</c:formatCode>
                <c:ptCount val="64"/>
                <c:pt idx="0">
                  <c:v>100</c:v>
                </c:pt>
                <c:pt idx="1">
                  <c:v>95.947985603158017</c:v>
                </c:pt>
                <c:pt idx="2">
                  <c:v>104.95472981277399</c:v>
                </c:pt>
                <c:pt idx="3">
                  <c:v>98.742450164605856</c:v>
                </c:pt>
                <c:pt idx="4">
                  <c:v>102.20769645689774</c:v>
                </c:pt>
                <c:pt idx="5">
                  <c:v>106.03605396654747</c:v>
                </c:pt>
                <c:pt idx="6">
                  <c:v>112.19677089152992</c:v>
                </c:pt>
                <c:pt idx="7">
                  <c:v>108.27041549108507</c:v>
                </c:pt>
                <c:pt idx="8">
                  <c:v>111.91885248230979</c:v>
                </c:pt>
                <c:pt idx="9">
                  <c:v>104.94042878273164</c:v>
                </c:pt>
                <c:pt idx="10">
                  <c:v>97.016955999570271</c:v>
                </c:pt>
                <c:pt idx="11">
                  <c:v>101.8248675706718</c:v>
                </c:pt>
                <c:pt idx="12">
                  <c:v>98.81338724538</c:v>
                </c:pt>
                <c:pt idx="13">
                  <c:v>108.91325707965238</c:v>
                </c:pt>
                <c:pt idx="14">
                  <c:v>106.24691505483861</c:v>
                </c:pt>
                <c:pt idx="15">
                  <c:v>110.50967018592917</c:v>
                </c:pt>
                <c:pt idx="16">
                  <c:v>104.2875297222382</c:v>
                </c:pt>
                <c:pt idx="17">
                  <c:v>107.23165509375062</c:v>
                </c:pt>
                <c:pt idx="18">
                  <c:v>105.01357203813491</c:v>
                </c:pt>
                <c:pt idx="19">
                  <c:v>101.79645887206121</c:v>
                </c:pt>
                <c:pt idx="20">
                  <c:v>95.75015165424351</c:v>
                </c:pt>
                <c:pt idx="21">
                  <c:v>105.37103103871092</c:v>
                </c:pt>
                <c:pt idx="22">
                  <c:v>92.204840549428496</c:v>
                </c:pt>
                <c:pt idx="23">
                  <c:v>91.549401557392812</c:v>
                </c:pt>
                <c:pt idx="24">
                  <c:v>89.996359619027942</c:v>
                </c:pt>
                <c:pt idx="25">
                  <c:v>84.728339774969427</c:v>
                </c:pt>
                <c:pt idx="26">
                  <c:v>84.091591642364065</c:v>
                </c:pt>
                <c:pt idx="27">
                  <c:v>91.399886295809807</c:v>
                </c:pt>
                <c:pt idx="28">
                  <c:v>85.237542780082038</c:v>
                </c:pt>
                <c:pt idx="29">
                  <c:v>84.602784602784581</c:v>
                </c:pt>
                <c:pt idx="30">
                  <c:v>79.966429321458392</c:v>
                </c:pt>
                <c:pt idx="31">
                  <c:v>89.531635106934246</c:v>
                </c:pt>
                <c:pt idx="32">
                  <c:v>77.224112134942004</c:v>
                </c:pt>
                <c:pt idx="33">
                  <c:v>70.638124394475881</c:v>
                </c:pt>
                <c:pt idx="34">
                  <c:v>67.63559954612694</c:v>
                </c:pt>
                <c:pt idx="35">
                  <c:v>88.32838750986754</c:v>
                </c:pt>
                <c:pt idx="36">
                  <c:v>79.512588813686165</c:v>
                </c:pt>
                <c:pt idx="37">
                  <c:v>83.715487550182218</c:v>
                </c:pt>
                <c:pt idx="38">
                  <c:v>85.640105024359599</c:v>
                </c:pt>
                <c:pt idx="39">
                  <c:v>76.000881323322162</c:v>
                </c:pt>
                <c:pt idx="40">
                  <c:v>81.516066164796953</c:v>
                </c:pt>
                <c:pt idx="41">
                  <c:v>87.588942764165267</c:v>
                </c:pt>
                <c:pt idx="42">
                  <c:v>88.696059978857491</c:v>
                </c:pt>
                <c:pt idx="43">
                  <c:v>87.378617686025848</c:v>
                </c:pt>
                <c:pt idx="44">
                  <c:v>77.885767610512303</c:v>
                </c:pt>
                <c:pt idx="45">
                  <c:v>78.444664317686858</c:v>
                </c:pt>
                <c:pt idx="46">
                  <c:v>79.486214475741718</c:v>
                </c:pt>
                <c:pt idx="47">
                  <c:v>89.603928672641885</c:v>
                </c:pt>
                <c:pt idx="48">
                  <c:v>83.88611566867516</c:v>
                </c:pt>
                <c:pt idx="49">
                  <c:v>89.370343130418931</c:v>
                </c:pt>
                <c:pt idx="50">
                  <c:v>88.898731687947063</c:v>
                </c:pt>
                <c:pt idx="51">
                  <c:v>84.156448406451631</c:v>
                </c:pt>
                <c:pt idx="52">
                  <c:v>75.925525096102191</c:v>
                </c:pt>
                <c:pt idx="53">
                  <c:v>84.321862878138703</c:v>
                </c:pt>
                <c:pt idx="54">
                  <c:v>82.479684783820232</c:v>
                </c:pt>
                <c:pt idx="55">
                  <c:v>86.072208780237716</c:v>
                </c:pt>
                <c:pt idx="56">
                  <c:v>81.42187053145588</c:v>
                </c:pt>
                <c:pt idx="57">
                  <c:v>86.071645513577323</c:v>
                </c:pt>
                <c:pt idx="58">
                  <c:v>81.05813016818918</c:v>
                </c:pt>
                <c:pt idx="59">
                  <c:v>89.934812791850462</c:v>
                </c:pt>
                <c:pt idx="60">
                  <c:v>92.854196753004175</c:v>
                </c:pt>
                <c:pt idx="61">
                  <c:v>84.172945553501634</c:v>
                </c:pt>
                <c:pt idx="62">
                  <c:v>114.20200468898436</c:v>
                </c:pt>
                <c:pt idx="63">
                  <c:v>98.285768439989269</c:v>
                </c:pt>
              </c:numCache>
            </c:numRef>
          </c:val>
          <c:smooth val="0"/>
          <c:extLst>
            <c:ext xmlns:c16="http://schemas.microsoft.com/office/drawing/2014/chart" uri="{C3380CC4-5D6E-409C-BE32-E72D297353CC}">
              <c16:uniqueId val="{00000006-0789-C645-A1F2-5F607D76E777}"/>
            </c:ext>
          </c:extLst>
        </c:ser>
        <c:ser>
          <c:idx val="7"/>
          <c:order val="7"/>
          <c:tx>
            <c:v>Oil-bearing crops</c:v>
          </c:tx>
          <c:spPr>
            <a:ln w="28575" cap="rnd">
              <a:solidFill>
                <a:schemeClr val="accent2">
                  <a:lumMod val="60000"/>
                </a:schemeClr>
              </a:solidFill>
              <a:round/>
            </a:ln>
            <a:effectLst/>
          </c:spPr>
          <c:marker>
            <c:symbol val="none"/>
          </c:marker>
          <c:cat>
            <c:numRef>
              <c:f>'growth commodity prices'!$A$5:$A$68</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'growth commodity prices'!$AE$5:$AE$68</c:f>
              <c:numCache>
                <c:formatCode>General</c:formatCode>
                <c:ptCount val="64"/>
                <c:pt idx="0">
                  <c:v>100</c:v>
                </c:pt>
                <c:pt idx="1">
                  <c:v>118.82810541769612</c:v>
                </c:pt>
                <c:pt idx="2">
                  <c:v>113.29225507827472</c:v>
                </c:pt>
                <c:pt idx="3">
                  <c:v>116.52250405730594</c:v>
                </c:pt>
                <c:pt idx="4">
                  <c:v>113.88593491247936</c:v>
                </c:pt>
                <c:pt idx="5">
                  <c:v>115.77008353360567</c:v>
                </c:pt>
                <c:pt idx="6">
                  <c:v>124.50916616250896</c:v>
                </c:pt>
                <c:pt idx="7">
                  <c:v>111.08971546845439</c:v>
                </c:pt>
                <c:pt idx="8">
                  <c:v>101.79694370028014</c:v>
                </c:pt>
                <c:pt idx="9">
                  <c:v>94.0197589276315</c:v>
                </c:pt>
                <c:pt idx="10">
                  <c:v>95.040535166971168</c:v>
                </c:pt>
                <c:pt idx="11">
                  <c:v>101.38008198498115</c:v>
                </c:pt>
                <c:pt idx="12">
                  <c:v>107.64461064820874</c:v>
                </c:pt>
                <c:pt idx="13">
                  <c:v>188.60070932265211</c:v>
                </c:pt>
                <c:pt idx="14">
                  <c:v>177.86459452520035</c:v>
                </c:pt>
                <c:pt idx="15">
                  <c:v>137.78079405634372</c:v>
                </c:pt>
                <c:pt idx="16">
                  <c:v>136.02456417626047</c:v>
                </c:pt>
                <c:pt idx="17">
                  <c:v>151.5442521204441</c:v>
                </c:pt>
                <c:pt idx="18">
                  <c:v>132.03124364962196</c:v>
                </c:pt>
                <c:pt idx="19">
                  <c:v>134.34611791074516</c:v>
                </c:pt>
                <c:pt idx="20">
                  <c:v>122.11512007628369</c:v>
                </c:pt>
                <c:pt idx="21">
                  <c:v>120.62996773850078</c:v>
                </c:pt>
                <c:pt idx="22">
                  <c:v>90.984859114585078</c:v>
                </c:pt>
                <c:pt idx="23">
                  <c:v>100.95377141482498</c:v>
                </c:pt>
                <c:pt idx="24">
                  <c:v>104.05308172955718</c:v>
                </c:pt>
                <c:pt idx="25">
                  <c:v>77.782969272846216</c:v>
                </c:pt>
                <c:pt idx="26">
                  <c:v>70.103732207274078</c:v>
                </c:pt>
                <c:pt idx="27">
                  <c:v>70.588679160324347</c:v>
                </c:pt>
                <c:pt idx="28">
                  <c:v>92.666895010683248</c:v>
                </c:pt>
                <c:pt idx="29">
                  <c:v>84.230474009078506</c:v>
                </c:pt>
                <c:pt idx="30">
                  <c:v>74.59808986807468</c:v>
                </c:pt>
                <c:pt idx="31">
                  <c:v>68.222613964965163</c:v>
                </c:pt>
                <c:pt idx="32">
                  <c:v>66.845263147193407</c:v>
                </c:pt>
                <c:pt idx="33">
                  <c:v>70.726650798419229</c:v>
                </c:pt>
                <c:pt idx="34">
                  <c:v>70.475622402005826</c:v>
                </c:pt>
                <c:pt idx="35">
                  <c:v>65.289517258278622</c:v>
                </c:pt>
                <c:pt idx="36">
                  <c:v>79.063504919939959</c:v>
                </c:pt>
                <c:pt idx="37">
                  <c:v>79.398206678545478</c:v>
                </c:pt>
                <c:pt idx="38">
                  <c:v>64.49538232712446</c:v>
                </c:pt>
                <c:pt idx="39">
                  <c:v>48.890742611517709</c:v>
                </c:pt>
                <c:pt idx="40">
                  <c:v>49.528257660051075</c:v>
                </c:pt>
                <c:pt idx="41">
                  <c:v>45.192074988166759</c:v>
                </c:pt>
                <c:pt idx="42">
                  <c:v>48.761584312595105</c:v>
                </c:pt>
                <c:pt idx="43">
                  <c:v>58.495140709003877</c:v>
                </c:pt>
                <c:pt idx="44">
                  <c:v>71.203965840850586</c:v>
                </c:pt>
                <c:pt idx="45">
                  <c:v>54.574183157134925</c:v>
                </c:pt>
                <c:pt idx="46">
                  <c:v>50.283875915443218</c:v>
                </c:pt>
                <c:pt idx="47">
                  <c:v>66.656479663962998</c:v>
                </c:pt>
                <c:pt idx="48">
                  <c:v>96.672720939505666</c:v>
                </c:pt>
                <c:pt idx="49">
                  <c:v>84.271806229964184</c:v>
                </c:pt>
                <c:pt idx="50">
                  <c:v>80.966759985080387</c:v>
                </c:pt>
                <c:pt idx="51">
                  <c:v>97.697379554691864</c:v>
                </c:pt>
                <c:pt idx="52">
                  <c:v>107.3242582234142</c:v>
                </c:pt>
                <c:pt idx="53">
                  <c:v>105.24526110953482</c:v>
                </c:pt>
                <c:pt idx="54">
                  <c:v>91.579682136611837</c:v>
                </c:pt>
                <c:pt idx="55">
                  <c:v>69.798029348437069</c:v>
                </c:pt>
                <c:pt idx="56">
                  <c:v>68.594988855958761</c:v>
                </c:pt>
                <c:pt idx="57">
                  <c:v>67.299028462192013</c:v>
                </c:pt>
                <c:pt idx="58">
                  <c:v>59.326150411766797</c:v>
                </c:pt>
                <c:pt idx="59">
                  <c:v>58.948286955074003</c:v>
                </c:pt>
                <c:pt idx="60">
                  <c:v>82.690595359378804</c:v>
                </c:pt>
                <c:pt idx="61">
                  <c:v>92.364422365144861</c:v>
                </c:pt>
                <c:pt idx="62">
                  <c:v>87.122240477898998</c:v>
                </c:pt>
                <c:pt idx="63">
                  <c:v>75.871837856651837</c:v>
                </c:pt>
              </c:numCache>
            </c:numRef>
          </c:val>
          <c:smooth val="0"/>
          <c:extLst>
            <c:ext xmlns:c16="http://schemas.microsoft.com/office/drawing/2014/chart" uri="{C3380CC4-5D6E-409C-BE32-E72D297353CC}">
              <c16:uniqueId val="{00000007-0789-C645-A1F2-5F607D76E777}"/>
            </c:ext>
          </c:extLst>
        </c:ser>
        <c:ser>
          <c:idx val="8"/>
          <c:order val="8"/>
          <c:tx>
            <c:v>Fish and seafood landings</c:v>
          </c:tx>
          <c:spPr>
            <a:ln w="28575" cap="rnd">
              <a:solidFill>
                <a:schemeClr val="accent3">
                  <a:lumMod val="60000"/>
                </a:schemeClr>
              </a:solidFill>
              <a:round/>
            </a:ln>
            <a:effectLst/>
          </c:spPr>
          <c:marker>
            <c:symbol val="none"/>
          </c:marker>
          <c:cat>
            <c:numRef>
              <c:f>'growth commodity prices'!$A$5:$A$68</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'growth commodity prices'!$AF$5:$AF$68</c:f>
              <c:numCache>
                <c:formatCode>General</c:formatCode>
                <c:ptCount val="64"/>
                <c:pt idx="0">
                  <c:v>100</c:v>
                </c:pt>
                <c:pt idx="1">
                  <c:v>96.640755456277773</c:v>
                </c:pt>
                <c:pt idx="2">
                  <c:v>102.19689981652557</c:v>
                </c:pt>
                <c:pt idx="3">
                  <c:v>106.2464619367244</c:v>
                </c:pt>
                <c:pt idx="4">
                  <c:v>115.46923703184781</c:v>
                </c:pt>
                <c:pt idx="5">
                  <c:v>122.21415966564435</c:v>
                </c:pt>
                <c:pt idx="6">
                  <c:v>138.9723905837852</c:v>
                </c:pt>
                <c:pt idx="7">
                  <c:v>134.02198817440623</c:v>
                </c:pt>
                <c:pt idx="8">
                  <c:v>138.37418502897577</c:v>
                </c:pt>
                <c:pt idx="9">
                  <c:v>137.35451932508855</c:v>
                </c:pt>
                <c:pt idx="10">
                  <c:v>136.58912626329689</c:v>
                </c:pt>
                <c:pt idx="11">
                  <c:v>131.52129730569001</c:v>
                </c:pt>
                <c:pt idx="12">
                  <c:v>150.99078229967364</c:v>
                </c:pt>
                <c:pt idx="13">
                  <c:v>178.60560328558336</c:v>
                </c:pt>
                <c:pt idx="14">
                  <c:v>157.81858721912835</c:v>
                </c:pt>
                <c:pt idx="15">
                  <c:v>153.88214177503613</c:v>
                </c:pt>
                <c:pt idx="16">
                  <c:v>184.1090962142481</c:v>
                </c:pt>
                <c:pt idx="17">
                  <c:v>206.60544226849322</c:v>
                </c:pt>
                <c:pt idx="18">
                  <c:v>208.57394670992565</c:v>
                </c:pt>
                <c:pt idx="19">
                  <c:v>222.33598167357988</c:v>
                </c:pt>
                <c:pt idx="20">
                  <c:v>197.74261728225534</c:v>
                </c:pt>
                <c:pt idx="21">
                  <c:v>208.68966580757723</c:v>
                </c:pt>
                <c:pt idx="22">
                  <c:v>183.5149160403428</c:v>
                </c:pt>
                <c:pt idx="23">
                  <c:v>173.72832984295528</c:v>
                </c:pt>
                <c:pt idx="24">
                  <c:v>168.12266272678164</c:v>
                </c:pt>
                <c:pt idx="25">
                  <c:v>165.41916841620369</c:v>
                </c:pt>
                <c:pt idx="26">
                  <c:v>203.31925299589929</c:v>
                </c:pt>
                <c:pt idx="27">
                  <c:v>197.58409753417666</c:v>
                </c:pt>
                <c:pt idx="28">
                  <c:v>200.56105071749403</c:v>
                </c:pt>
                <c:pt idx="29">
                  <c:v>154.65569860346315</c:v>
                </c:pt>
                <c:pt idx="30">
                  <c:v>141.7750997185189</c:v>
                </c:pt>
                <c:pt idx="31">
                  <c:v>130.47497402173417</c:v>
                </c:pt>
                <c:pt idx="32">
                  <c:v>136.33967264257217</c:v>
                </c:pt>
                <c:pt idx="33">
                  <c:v>117.52116990264089</c:v>
                </c:pt>
                <c:pt idx="34">
                  <c:v>126.10439610695894</c:v>
                </c:pt>
                <c:pt idx="35">
                  <c:v>132.88718695944303</c:v>
                </c:pt>
                <c:pt idx="36">
                  <c:v>124.98747721732511</c:v>
                </c:pt>
                <c:pt idx="37">
                  <c:v>120.68683415037644</c:v>
                </c:pt>
                <c:pt idx="38">
                  <c:v>114.58810043883885</c:v>
                </c:pt>
                <c:pt idx="39">
                  <c:v>124.62106468697181</c:v>
                </c:pt>
                <c:pt idx="40">
                  <c:v>128.00317983067526</c:v>
                </c:pt>
                <c:pt idx="41">
                  <c:v>105.76873218450487</c:v>
                </c:pt>
                <c:pt idx="42">
                  <c:v>100.11828202880191</c:v>
                </c:pt>
                <c:pt idx="43">
                  <c:v>104.52364713848227</c:v>
                </c:pt>
                <c:pt idx="44">
                  <c:v>110.65211218217269</c:v>
                </c:pt>
                <c:pt idx="45">
                  <c:v>113.92923222015395</c:v>
                </c:pt>
                <c:pt idx="46">
                  <c:v>117.42590612107722</c:v>
                </c:pt>
                <c:pt idx="47">
                  <c:v>118.98578222820416</c:v>
                </c:pt>
                <c:pt idx="48">
                  <c:v>137.13835055484867</c:v>
                </c:pt>
                <c:pt idx="49">
                  <c:v>123.28571070040921</c:v>
                </c:pt>
                <c:pt idx="50">
                  <c:v>140.45528867175</c:v>
                </c:pt>
                <c:pt idx="51">
                  <c:v>139.09079704007914</c:v>
                </c:pt>
                <c:pt idx="52">
                  <c:v>139.7206763757853</c:v>
                </c:pt>
                <c:pt idx="53">
                  <c:v>136.26390746036833</c:v>
                </c:pt>
                <c:pt idx="54">
                  <c:v>138.31061443381344</c:v>
                </c:pt>
                <c:pt idx="55">
                  <c:v>128.95591335819984</c:v>
                </c:pt>
                <c:pt idx="56">
                  <c:v>132.14427053273877</c:v>
                </c:pt>
                <c:pt idx="57">
                  <c:v>133.18964431942894</c:v>
                </c:pt>
                <c:pt idx="58">
                  <c:v>132.64173670847393</c:v>
                </c:pt>
                <c:pt idx="59">
                  <c:v>130.55791588342919</c:v>
                </c:pt>
                <c:pt idx="60">
                  <c:v>124.87564367982826</c:v>
                </c:pt>
                <c:pt idx="61">
                  <c:v>157.83782550303101</c:v>
                </c:pt>
                <c:pt idx="62">
                  <c:v>136.82770948180723</c:v>
                </c:pt>
                <c:pt idx="63">
                  <c:v>172.27321689437551</c:v>
                </c:pt>
              </c:numCache>
            </c:numRef>
          </c:val>
          <c:smooth val="0"/>
          <c:extLst>
            <c:ext xmlns:c16="http://schemas.microsoft.com/office/drawing/2014/chart" uri="{C3380CC4-5D6E-409C-BE32-E72D297353CC}">
              <c16:uniqueId val="{00000008-0789-C645-A1F2-5F607D76E777}"/>
            </c:ext>
          </c:extLst>
        </c:ser>
        <c:ser>
          <c:idx val="9"/>
          <c:order val="9"/>
          <c:tx>
            <c:v>Other (sguar and peanuts)</c:v>
          </c:tx>
          <c:spPr>
            <a:ln w="28575" cap="rnd">
              <a:solidFill>
                <a:schemeClr val="accent4">
                  <a:lumMod val="60000"/>
                </a:schemeClr>
              </a:solidFill>
              <a:round/>
            </a:ln>
            <a:effectLst/>
          </c:spPr>
          <c:marker>
            <c:symbol val="none"/>
          </c:marker>
          <c:cat>
            <c:numRef>
              <c:f>'growth commodity prices'!$A$5:$A$68</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'growth commodity prices'!$AG$5:$AG$68</c:f>
              <c:numCache>
                <c:formatCode>General</c:formatCode>
                <c:ptCount val="64"/>
                <c:pt idx="0">
                  <c:v>100</c:v>
                </c:pt>
                <c:pt idx="1">
                  <c:v>101.99530340368493</c:v>
                </c:pt>
                <c:pt idx="2">
                  <c:v>109.24581737411</c:v>
                </c:pt>
                <c:pt idx="3">
                  <c:v>111.6727783192588</c:v>
                </c:pt>
                <c:pt idx="4">
                  <c:v>99.274541114467738</c:v>
                </c:pt>
                <c:pt idx="5">
                  <c:v>100.06093153215457</c:v>
                </c:pt>
                <c:pt idx="6">
                  <c:v>100.86160623459219</c:v>
                </c:pt>
                <c:pt idx="7">
                  <c:v>102.92546148765969</c:v>
                </c:pt>
                <c:pt idx="8">
                  <c:v>100.44616281827328</c:v>
                </c:pt>
                <c:pt idx="9">
                  <c:v>95.712812032836581</c:v>
                </c:pt>
                <c:pt idx="10">
                  <c:v>94.825059249659887</c:v>
                </c:pt>
                <c:pt idx="11">
                  <c:v>97.968041289820434</c:v>
                </c:pt>
                <c:pt idx="12">
                  <c:v>98.386524177515668</c:v>
                </c:pt>
                <c:pt idx="13">
                  <c:v>142.88965744058774</c:v>
                </c:pt>
                <c:pt idx="14">
                  <c:v>229.54904983887053</c:v>
                </c:pt>
                <c:pt idx="15">
                  <c:v>114.84507947669988</c:v>
                </c:pt>
                <c:pt idx="16">
                  <c:v>93.313142992101902</c:v>
                </c:pt>
                <c:pt idx="17">
                  <c:v>97.820527775205548</c:v>
                </c:pt>
                <c:pt idx="18">
                  <c:v>95.291562297506573</c:v>
                </c:pt>
                <c:pt idx="19">
                  <c:v>106.38831683989569</c:v>
                </c:pt>
                <c:pt idx="20">
                  <c:v>138.05559755362336</c:v>
                </c:pt>
                <c:pt idx="21">
                  <c:v>91.52814692757886</c:v>
                </c:pt>
                <c:pt idx="22">
                  <c:v>91.341340450351524</c:v>
                </c:pt>
                <c:pt idx="23">
                  <c:v>90.29936691624016</c:v>
                </c:pt>
                <c:pt idx="24">
                  <c:v>88.576137099016833</c:v>
                </c:pt>
                <c:pt idx="25">
                  <c:v>80.263069367285198</c:v>
                </c:pt>
                <c:pt idx="26">
                  <c:v>86.059682580892854</c:v>
                </c:pt>
                <c:pt idx="27">
                  <c:v>86.061122173449036</c:v>
                </c:pt>
                <c:pt idx="28">
                  <c:v>85.626523931632946</c:v>
                </c:pt>
                <c:pt idx="29">
                  <c:v>82.812130923313944</c:v>
                </c:pt>
                <c:pt idx="30">
                  <c:v>87.831572540483563</c:v>
                </c:pt>
                <c:pt idx="31">
                  <c:v>74.813692121259535</c:v>
                </c:pt>
                <c:pt idx="32">
                  <c:v>75.821597865088791</c:v>
                </c:pt>
                <c:pt idx="33">
                  <c:v>73.368867421562271</c:v>
                </c:pt>
                <c:pt idx="34">
                  <c:v>70.796370861625718</c:v>
                </c:pt>
                <c:pt idx="35">
                  <c:v>69.677651703792804</c:v>
                </c:pt>
                <c:pt idx="36">
                  <c:v>71.001851565828915</c:v>
                </c:pt>
                <c:pt idx="37">
                  <c:v>65.797809711828165</c:v>
                </c:pt>
                <c:pt idx="38">
                  <c:v>63.14022454259409</c:v>
                </c:pt>
                <c:pt idx="39">
                  <c:v>59.300556253067569</c:v>
                </c:pt>
                <c:pt idx="40">
                  <c:v>58.102390425631341</c:v>
                </c:pt>
                <c:pt idx="41">
                  <c:v>59.299981351020762</c:v>
                </c:pt>
                <c:pt idx="42">
                  <c:v>55.584372454111708</c:v>
                </c:pt>
                <c:pt idx="43">
                  <c:v>56.359196699377712</c:v>
                </c:pt>
                <c:pt idx="44">
                  <c:v>50.852252947591673</c:v>
                </c:pt>
                <c:pt idx="45">
                  <c:v>51.812257758437738</c:v>
                </c:pt>
                <c:pt idx="46">
                  <c:v>53.432428494188223</c:v>
                </c:pt>
                <c:pt idx="47">
                  <c:v>51.105994203463531</c:v>
                </c:pt>
                <c:pt idx="48">
                  <c:v>53.658155462641787</c:v>
                </c:pt>
                <c:pt idx="49">
                  <c:v>58.880170172204394</c:v>
                </c:pt>
                <c:pt idx="50">
                  <c:v>70.890457502178421</c:v>
                </c:pt>
                <c:pt idx="51">
                  <c:v>77.891534216775028</c:v>
                </c:pt>
                <c:pt idx="52">
                  <c:v>69.673409755343528</c:v>
                </c:pt>
                <c:pt idx="53">
                  <c:v>51.704719327503312</c:v>
                </c:pt>
                <c:pt idx="54">
                  <c:v>50.649104157710326</c:v>
                </c:pt>
                <c:pt idx="55">
                  <c:v>47.585853654913933</c:v>
                </c:pt>
                <c:pt idx="56">
                  <c:v>43.015486365177566</c:v>
                </c:pt>
                <c:pt idx="57">
                  <c:v>44.710579794460706</c:v>
                </c:pt>
                <c:pt idx="58">
                  <c:v>42.755859999987109</c:v>
                </c:pt>
                <c:pt idx="59">
                  <c:v>45.547626647500124</c:v>
                </c:pt>
                <c:pt idx="60">
                  <c:v>51.333942301424649</c:v>
                </c:pt>
                <c:pt idx="61">
                  <c:v>53.98480517855463</c:v>
                </c:pt>
                <c:pt idx="62">
                  <c:v>58.955500560355802</c:v>
                </c:pt>
                <c:pt idx="63">
                  <c:v>63.687676470333123</c:v>
                </c:pt>
              </c:numCache>
            </c:numRef>
          </c:val>
          <c:smooth val="0"/>
          <c:extLst>
            <c:ext xmlns:c16="http://schemas.microsoft.com/office/drawing/2014/chart" uri="{C3380CC4-5D6E-409C-BE32-E72D297353CC}">
              <c16:uniqueId val="{00000009-0789-C645-A1F2-5F607D76E777}"/>
            </c:ext>
          </c:extLst>
        </c:ser>
        <c:dLbls>
          <c:showLegendKey val="0"/>
          <c:showVal val="0"/>
          <c:showCatName val="0"/>
          <c:showSerName val="0"/>
          <c:showPercent val="0"/>
          <c:showBubbleSize val="0"/>
        </c:dLbls>
        <c:smooth val="0"/>
        <c:axId val="1440652719"/>
        <c:axId val="1440650799"/>
      </c:lineChart>
      <c:catAx>
        <c:axId val="1440652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40650799"/>
        <c:crosses val="autoZero"/>
        <c:auto val="1"/>
        <c:lblAlgn val="ctr"/>
        <c:lblOffset val="100"/>
        <c:noMultiLvlLbl val="0"/>
      </c:catAx>
      <c:valAx>
        <c:axId val="14406507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b="0"/>
                  <a:t>Price Index (1960=100)</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40652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dirty="0"/>
              <a:t>Real farm commodity price changes </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7565710536182977"/>
          <c:y val="0.10564654418197725"/>
          <c:w val="0.78057305336832894"/>
          <c:h val="0.78024276958107419"/>
        </c:manualLayout>
      </c:layout>
      <c:barChart>
        <c:barDir val="bar"/>
        <c:grouping val="clustered"/>
        <c:varyColors val="0"/>
        <c:ser>
          <c:idx val="0"/>
          <c:order val="0"/>
          <c:tx>
            <c:strRef>
              <c:f>'Average Growth'!$D$3</c:f>
              <c:strCache>
                <c:ptCount val="1"/>
                <c:pt idx="0">
                  <c:v>fruits and tree nuts</c:v>
                </c:pt>
              </c:strCache>
            </c:strRef>
          </c:tx>
          <c:spPr>
            <a:solidFill>
              <a:schemeClr val="accent2"/>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Growth'!$D$10:$D$13</c:f>
              <c:numCache>
                <c:formatCode>0.00</c:formatCode>
                <c:ptCount val="4"/>
                <c:pt idx="0">
                  <c:v>0.68776088835030891</c:v>
                </c:pt>
                <c:pt idx="1">
                  <c:v>-0.32751264884969566</c:v>
                </c:pt>
                <c:pt idx="2">
                  <c:v>1.1978728752241197</c:v>
                </c:pt>
                <c:pt idx="3">
                  <c:v>2.3729881210150832</c:v>
                </c:pt>
              </c:numCache>
            </c:numRef>
          </c:val>
          <c:extLst>
            <c:ext xmlns:c16="http://schemas.microsoft.com/office/drawing/2014/chart" uri="{C3380CC4-5D6E-409C-BE32-E72D297353CC}">
              <c16:uniqueId val="{00000000-A5BA-C848-A6BA-01451C20AFD5}"/>
            </c:ext>
          </c:extLst>
        </c:ser>
        <c:ser>
          <c:idx val="1"/>
          <c:order val="1"/>
          <c:tx>
            <c:strRef>
              <c:f>'Average Growth'!$E$3</c:f>
              <c:strCache>
                <c:ptCount val="1"/>
                <c:pt idx="0">
                  <c:v>food grains</c:v>
                </c:pt>
              </c:strCache>
            </c:strRef>
          </c:tx>
          <c:spPr>
            <a:solidFill>
              <a:schemeClr val="accent4"/>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Growth'!$E$10:$E$13</c:f>
              <c:numCache>
                <c:formatCode>0.00</c:formatCode>
                <c:ptCount val="4"/>
                <c:pt idx="0">
                  <c:v>0.21625710796190337</c:v>
                </c:pt>
                <c:pt idx="1">
                  <c:v>-5.08339378031725</c:v>
                </c:pt>
                <c:pt idx="2">
                  <c:v>2.8390998004794721</c:v>
                </c:pt>
                <c:pt idx="3">
                  <c:v>7.0454659930165189</c:v>
                </c:pt>
              </c:numCache>
            </c:numRef>
          </c:val>
          <c:extLst>
            <c:ext xmlns:c16="http://schemas.microsoft.com/office/drawing/2014/chart" uri="{C3380CC4-5D6E-409C-BE32-E72D297353CC}">
              <c16:uniqueId val="{00000001-A5BA-C848-A6BA-01451C20AFD5}"/>
            </c:ext>
          </c:extLst>
        </c:ser>
        <c:ser>
          <c:idx val="2"/>
          <c:order val="2"/>
          <c:tx>
            <c:strRef>
              <c:f>'Average Growth'!$F$3</c:f>
              <c:strCache>
                <c:ptCount val="1"/>
                <c:pt idx="0">
                  <c:v>poultry and eggs</c:v>
                </c:pt>
              </c:strCache>
            </c:strRef>
          </c:tx>
          <c:spPr>
            <a:solidFill>
              <a:schemeClr val="accent6"/>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Growth'!$F$10:$F$13</c:f>
              <c:numCache>
                <c:formatCode>0.00</c:formatCode>
                <c:ptCount val="4"/>
                <c:pt idx="0">
                  <c:v>-1.0149951698594234E-2</c:v>
                </c:pt>
                <c:pt idx="1">
                  <c:v>-1.8937762607064943</c:v>
                </c:pt>
                <c:pt idx="2">
                  <c:v>0.23146690479517035</c:v>
                </c:pt>
                <c:pt idx="3">
                  <c:v>13.048340852035533</c:v>
                </c:pt>
              </c:numCache>
            </c:numRef>
          </c:val>
          <c:extLst>
            <c:ext xmlns:c16="http://schemas.microsoft.com/office/drawing/2014/chart" uri="{C3380CC4-5D6E-409C-BE32-E72D297353CC}">
              <c16:uniqueId val="{00000002-A5BA-C848-A6BA-01451C20AFD5}"/>
            </c:ext>
          </c:extLst>
        </c:ser>
        <c:ser>
          <c:idx val="3"/>
          <c:order val="3"/>
          <c:tx>
            <c:strRef>
              <c:f>'Average Growth'!$G$3</c:f>
              <c:strCache>
                <c:ptCount val="1"/>
                <c:pt idx="0">
                  <c:v>dairy products</c:v>
                </c:pt>
              </c:strCache>
            </c:strRef>
          </c:tx>
          <c:spPr>
            <a:solidFill>
              <a:schemeClr val="accent2">
                <a:lumMod val="60000"/>
              </a:schemeClr>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Growth'!$G$10:$G$13</c:f>
              <c:numCache>
                <c:formatCode>0.00</c:formatCode>
                <c:ptCount val="4"/>
                <c:pt idx="0">
                  <c:v>-1.1919405795544264</c:v>
                </c:pt>
                <c:pt idx="1">
                  <c:v>-1.1231253535209711</c:v>
                </c:pt>
                <c:pt idx="2">
                  <c:v>-3.2376622621665092</c:v>
                </c:pt>
                <c:pt idx="3">
                  <c:v>-2.4181197124298088</c:v>
                </c:pt>
              </c:numCache>
            </c:numRef>
          </c:val>
          <c:extLst>
            <c:ext xmlns:c16="http://schemas.microsoft.com/office/drawing/2014/chart" uri="{C3380CC4-5D6E-409C-BE32-E72D297353CC}">
              <c16:uniqueId val="{00000003-A5BA-C848-A6BA-01451C20AFD5}"/>
            </c:ext>
          </c:extLst>
        </c:ser>
        <c:ser>
          <c:idx val="4"/>
          <c:order val="4"/>
          <c:tx>
            <c:strRef>
              <c:f>'Average Growth'!$H$3</c:f>
              <c:strCache>
                <c:ptCount val="1"/>
                <c:pt idx="0">
                  <c:v>hogs</c:v>
                </c:pt>
              </c:strCache>
            </c:strRef>
          </c:tx>
          <c:spPr>
            <a:solidFill>
              <a:schemeClr val="accent4">
                <a:lumMod val="60000"/>
              </a:schemeClr>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Growth'!$H$10:$H$13</c:f>
              <c:numCache>
                <c:formatCode>0.00</c:formatCode>
                <c:ptCount val="4"/>
                <c:pt idx="0">
                  <c:v>0.49980257972033287</c:v>
                </c:pt>
                <c:pt idx="1">
                  <c:v>-3.7577382210068846</c:v>
                </c:pt>
                <c:pt idx="2">
                  <c:v>2.2459914641159044</c:v>
                </c:pt>
                <c:pt idx="3">
                  <c:v>2.51561698158305</c:v>
                </c:pt>
              </c:numCache>
            </c:numRef>
          </c:val>
          <c:extLst>
            <c:ext xmlns:c16="http://schemas.microsoft.com/office/drawing/2014/chart" uri="{C3380CC4-5D6E-409C-BE32-E72D297353CC}">
              <c16:uniqueId val="{00000004-A5BA-C848-A6BA-01451C20AFD5}"/>
            </c:ext>
          </c:extLst>
        </c:ser>
        <c:ser>
          <c:idx val="5"/>
          <c:order val="5"/>
          <c:tx>
            <c:strRef>
              <c:f>'Average Growth'!$I$3</c:f>
              <c:strCache>
                <c:ptCount val="1"/>
                <c:pt idx="0">
                  <c:v>beef cattle</c:v>
                </c:pt>
              </c:strCache>
            </c:strRef>
          </c:tx>
          <c:spPr>
            <a:solidFill>
              <a:schemeClr val="accent6">
                <a:lumMod val="60000"/>
              </a:schemeClr>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Growth'!$I$10:$I$13</c:f>
              <c:numCache>
                <c:formatCode>0.00</c:formatCode>
                <c:ptCount val="4"/>
                <c:pt idx="0">
                  <c:v>0.67287260241299229</c:v>
                </c:pt>
                <c:pt idx="1">
                  <c:v>-3.3064457123021285</c:v>
                </c:pt>
                <c:pt idx="2">
                  <c:v>1.572117047937595</c:v>
                </c:pt>
                <c:pt idx="3">
                  <c:v>6.805636009745653</c:v>
                </c:pt>
              </c:numCache>
            </c:numRef>
          </c:val>
          <c:extLst>
            <c:ext xmlns:c16="http://schemas.microsoft.com/office/drawing/2014/chart" uri="{C3380CC4-5D6E-409C-BE32-E72D297353CC}">
              <c16:uniqueId val="{00000005-A5BA-C848-A6BA-01451C20AFD5}"/>
            </c:ext>
          </c:extLst>
        </c:ser>
        <c:ser>
          <c:idx val="6"/>
          <c:order val="6"/>
          <c:tx>
            <c:strRef>
              <c:f>'Average Growth'!$J$3</c:f>
              <c:strCache>
                <c:ptCount val="1"/>
                <c:pt idx="0">
                  <c:v>vegetables and melons</c:v>
                </c:pt>
              </c:strCache>
            </c:strRef>
          </c:tx>
          <c:spPr>
            <a:solidFill>
              <a:schemeClr val="accent2">
                <a:lumMod val="80000"/>
                <a:lumOff val="20000"/>
              </a:schemeClr>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Growth'!$J$10:$J$13</c:f>
              <c:numCache>
                <c:formatCode>0.00</c:formatCode>
                <c:ptCount val="4"/>
                <c:pt idx="0">
                  <c:v>0.35431446649584375</c:v>
                </c:pt>
                <c:pt idx="1">
                  <c:v>-0.9648080930120525</c:v>
                </c:pt>
                <c:pt idx="2">
                  <c:v>1.0786487396839566</c:v>
                </c:pt>
                <c:pt idx="3">
                  <c:v>3.9088221141016182</c:v>
                </c:pt>
              </c:numCache>
            </c:numRef>
          </c:val>
          <c:extLst>
            <c:ext xmlns:c16="http://schemas.microsoft.com/office/drawing/2014/chart" uri="{C3380CC4-5D6E-409C-BE32-E72D297353CC}">
              <c16:uniqueId val="{00000006-A5BA-C848-A6BA-01451C20AFD5}"/>
            </c:ext>
          </c:extLst>
        </c:ser>
        <c:ser>
          <c:idx val="7"/>
          <c:order val="7"/>
          <c:tx>
            <c:strRef>
              <c:f>'Average Growth'!$K$3</c:f>
              <c:strCache>
                <c:ptCount val="1"/>
                <c:pt idx="0">
                  <c:v>oil-bearing crops</c:v>
                </c:pt>
              </c:strCache>
            </c:strRef>
          </c:tx>
          <c:spPr>
            <a:solidFill>
              <a:schemeClr val="accent4">
                <a:lumMod val="80000"/>
                <a:lumOff val="20000"/>
              </a:schemeClr>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Growth'!$K$10:$K$13</c:f>
              <c:numCache>
                <c:formatCode>0.00</c:formatCode>
                <c:ptCount val="4"/>
                <c:pt idx="0">
                  <c:v>0.94427415346290788</c:v>
                </c:pt>
                <c:pt idx="1">
                  <c:v>-3.9238049622075861</c:v>
                </c:pt>
                <c:pt idx="2">
                  <c:v>2.3737664222254877</c:v>
                </c:pt>
                <c:pt idx="3">
                  <c:v>8.3466077390140754</c:v>
                </c:pt>
              </c:numCache>
            </c:numRef>
          </c:val>
          <c:extLst>
            <c:ext xmlns:c16="http://schemas.microsoft.com/office/drawing/2014/chart" uri="{C3380CC4-5D6E-409C-BE32-E72D297353CC}">
              <c16:uniqueId val="{00000007-A5BA-C848-A6BA-01451C20AFD5}"/>
            </c:ext>
          </c:extLst>
        </c:ser>
        <c:ser>
          <c:idx val="8"/>
          <c:order val="8"/>
          <c:tx>
            <c:strRef>
              <c:f>'Average Growth'!$L$3</c:f>
              <c:strCache>
                <c:ptCount val="1"/>
                <c:pt idx="0">
                  <c:v>fish and seafood</c:v>
                </c:pt>
              </c:strCache>
            </c:strRef>
          </c:tx>
          <c:spPr>
            <a:solidFill>
              <a:schemeClr val="accent6">
                <a:lumMod val="80000"/>
                <a:lumOff val="20000"/>
              </a:schemeClr>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Growth'!$L$10:$L$13</c:f>
              <c:numCache>
                <c:formatCode>0.00</c:formatCode>
                <c:ptCount val="4"/>
                <c:pt idx="0">
                  <c:v>1.3389704462879815</c:v>
                </c:pt>
                <c:pt idx="1">
                  <c:v>-2.3827466756525126</c:v>
                </c:pt>
                <c:pt idx="2">
                  <c:v>0.48662313542710189</c:v>
                </c:pt>
                <c:pt idx="3">
                  <c:v>8.6594280612558041</c:v>
                </c:pt>
              </c:numCache>
            </c:numRef>
          </c:val>
          <c:extLst>
            <c:ext xmlns:c16="http://schemas.microsoft.com/office/drawing/2014/chart" uri="{C3380CC4-5D6E-409C-BE32-E72D297353CC}">
              <c16:uniqueId val="{00000008-A5BA-C848-A6BA-01451C20AFD5}"/>
            </c:ext>
          </c:extLst>
        </c:ser>
        <c:ser>
          <c:idx val="9"/>
          <c:order val="9"/>
          <c:tx>
            <c:strRef>
              <c:f>'Average Growth'!$M$3</c:f>
              <c:strCache>
                <c:ptCount val="1"/>
                <c:pt idx="0">
                  <c:v>other (sugar and peanuts)</c:v>
                </c:pt>
              </c:strCache>
            </c:strRef>
          </c:tx>
          <c:spPr>
            <a:solidFill>
              <a:schemeClr val="accent2">
                <a:lumMod val="80000"/>
              </a:schemeClr>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Growth'!$M$10:$M$13</c:f>
              <c:numCache>
                <c:formatCode>0.00</c:formatCode>
                <c:ptCount val="4"/>
                <c:pt idx="0">
                  <c:v>0.3873870259709884</c:v>
                </c:pt>
                <c:pt idx="1">
                  <c:v>-2.2213098122121981</c:v>
                </c:pt>
                <c:pt idx="2">
                  <c:v>-0.84391172265075343</c:v>
                </c:pt>
                <c:pt idx="3">
                  <c:v>8.7755275895396121</c:v>
                </c:pt>
              </c:numCache>
            </c:numRef>
          </c:val>
          <c:extLst>
            <c:ext xmlns:c16="http://schemas.microsoft.com/office/drawing/2014/chart" uri="{C3380CC4-5D6E-409C-BE32-E72D297353CC}">
              <c16:uniqueId val="{00000009-A5BA-C848-A6BA-01451C20AFD5}"/>
            </c:ext>
          </c:extLst>
        </c:ser>
        <c:dLbls>
          <c:showLegendKey val="0"/>
          <c:showVal val="0"/>
          <c:showCatName val="0"/>
          <c:showSerName val="0"/>
          <c:showPercent val="0"/>
          <c:showBubbleSize val="0"/>
        </c:dLbls>
        <c:gapWidth val="219"/>
        <c:axId val="1566994543"/>
        <c:axId val="1566995983"/>
      </c:barChart>
      <c:catAx>
        <c:axId val="1566994543"/>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66995983"/>
        <c:crosses val="autoZero"/>
        <c:auto val="1"/>
        <c:lblAlgn val="ctr"/>
        <c:lblOffset val="100"/>
        <c:noMultiLvlLbl val="0"/>
      </c:catAx>
      <c:valAx>
        <c:axId val="1566995983"/>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dirty="0"/>
                  <a:t>percent per year</a:t>
                </a:r>
              </a:p>
            </c:rich>
          </c:tx>
          <c:layout>
            <c:manualLayout>
              <c:xMode val="edge"/>
              <c:yMode val="edge"/>
              <c:x val="0.44194264805929462"/>
              <c:y val="0.9485296306896943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high"/>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66994543"/>
        <c:crosses val="autoZero"/>
        <c:crossBetween val="between"/>
      </c:valAx>
      <c:spPr>
        <a:noFill/>
        <a:ln>
          <a:noFill/>
        </a:ln>
        <a:effectLst/>
      </c:spPr>
    </c:plotArea>
    <c:legend>
      <c:legendPos val="b"/>
      <c:layout>
        <c:manualLayout>
          <c:xMode val="edge"/>
          <c:yMode val="edge"/>
          <c:x val="0.58846722284714414"/>
          <c:y val="9.2060162134212961E-2"/>
          <c:w val="0.39752452818397699"/>
          <c:h val="0.46636950864353999"/>
        </c:manualLayout>
      </c:layout>
      <c:overlay val="0"/>
      <c:spPr>
        <a:noFill/>
        <a:ln>
          <a:solidFill>
            <a:schemeClr val="tx1"/>
          </a:solid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dirty="0"/>
              <a:t>Real retail food price changes for selected periods and products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0424240232476037E-2"/>
          <c:y val="0.15521306451605385"/>
          <c:w val="0.90803619097147681"/>
          <c:h val="0.78324917191597654"/>
        </c:manualLayout>
      </c:layout>
      <c:barChart>
        <c:barDir val="col"/>
        <c:grouping val="clustered"/>
        <c:varyColors val="0"/>
        <c:ser>
          <c:idx val="0"/>
          <c:order val="0"/>
          <c:tx>
            <c:strRef>
              <c:f>'Average Growth'!$D$16</c:f>
              <c:strCache>
                <c:ptCount val="1"/>
                <c:pt idx="0">
                  <c:v>cereals and bakery</c:v>
                </c:pt>
              </c:strCache>
            </c:strRef>
          </c:tx>
          <c:spPr>
            <a:solidFill>
              <a:schemeClr val="accent2"/>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Growth'!$D$21:$D$24</c:f>
              <c:numCache>
                <c:formatCode>0.00</c:formatCode>
                <c:ptCount val="4"/>
                <c:pt idx="0">
                  <c:v>0.77817394743541246</c:v>
                </c:pt>
                <c:pt idx="1">
                  <c:v>1.1465618251520402</c:v>
                </c:pt>
                <c:pt idx="2">
                  <c:v>0.13426374637722163</c:v>
                </c:pt>
                <c:pt idx="3">
                  <c:v>2.2165360593142855</c:v>
                </c:pt>
              </c:numCache>
            </c:numRef>
          </c:val>
          <c:extLst>
            <c:ext xmlns:c16="http://schemas.microsoft.com/office/drawing/2014/chart" uri="{C3380CC4-5D6E-409C-BE32-E72D297353CC}">
              <c16:uniqueId val="{00000000-C651-304D-A86D-748AD97EC945}"/>
            </c:ext>
          </c:extLst>
        </c:ser>
        <c:ser>
          <c:idx val="1"/>
          <c:order val="1"/>
          <c:tx>
            <c:strRef>
              <c:f>'Average Growth'!$E$16</c:f>
              <c:strCache>
                <c:ptCount val="1"/>
                <c:pt idx="0">
                  <c:v>meats</c:v>
                </c:pt>
              </c:strCache>
            </c:strRef>
          </c:tx>
          <c:spPr>
            <a:solidFill>
              <a:schemeClr val="accent4"/>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Growth'!$E$21:$E$24</c:f>
              <c:numCache>
                <c:formatCode>0.00</c:formatCode>
                <c:ptCount val="4"/>
                <c:pt idx="0">
                  <c:v>0.46200415845400972</c:v>
                </c:pt>
                <c:pt idx="1">
                  <c:v>-0.77718972669149367</c:v>
                </c:pt>
                <c:pt idx="2">
                  <c:v>0.79069715111108907</c:v>
                </c:pt>
                <c:pt idx="3">
                  <c:v>1.9439527858726671</c:v>
                </c:pt>
              </c:numCache>
            </c:numRef>
          </c:val>
          <c:extLst>
            <c:ext xmlns:c16="http://schemas.microsoft.com/office/drawing/2014/chart" uri="{C3380CC4-5D6E-409C-BE32-E72D297353CC}">
              <c16:uniqueId val="{00000001-C651-304D-A86D-748AD97EC945}"/>
            </c:ext>
          </c:extLst>
        </c:ser>
        <c:ser>
          <c:idx val="2"/>
          <c:order val="2"/>
          <c:tx>
            <c:strRef>
              <c:f>'Average Growth'!$F$16</c:f>
              <c:strCache>
                <c:ptCount val="1"/>
                <c:pt idx="0">
                  <c:v>eggs</c:v>
                </c:pt>
              </c:strCache>
            </c:strRef>
          </c:tx>
          <c:spPr>
            <a:solidFill>
              <a:schemeClr val="accent6"/>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Growth'!$F$21:$F$24</c:f>
              <c:numCache>
                <c:formatCode>0.00</c:formatCode>
                <c:ptCount val="4"/>
                <c:pt idx="0">
                  <c:v>0.28337110914086966</c:v>
                </c:pt>
                <c:pt idx="1">
                  <c:v>-1.1991004434691226</c:v>
                </c:pt>
                <c:pt idx="2">
                  <c:v>1.0824198921938604</c:v>
                </c:pt>
                <c:pt idx="3">
                  <c:v>6.0384604228969234</c:v>
                </c:pt>
              </c:numCache>
            </c:numRef>
          </c:val>
          <c:extLst>
            <c:ext xmlns:c16="http://schemas.microsoft.com/office/drawing/2014/chart" uri="{C3380CC4-5D6E-409C-BE32-E72D297353CC}">
              <c16:uniqueId val="{00000002-C651-304D-A86D-748AD97EC945}"/>
            </c:ext>
          </c:extLst>
        </c:ser>
        <c:ser>
          <c:idx val="3"/>
          <c:order val="3"/>
          <c:tx>
            <c:strRef>
              <c:f>'Average Growth'!$G$16</c:f>
              <c:strCache>
                <c:ptCount val="1"/>
                <c:pt idx="0">
                  <c:v>dairy</c:v>
                </c:pt>
              </c:strCache>
            </c:strRef>
          </c:tx>
          <c:spPr>
            <a:solidFill>
              <a:schemeClr val="accent2">
                <a:lumMod val="60000"/>
              </a:schemeClr>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Growth'!$G$21:$G$24</c:f>
              <c:numCache>
                <c:formatCode>0.00</c:formatCode>
                <c:ptCount val="4"/>
                <c:pt idx="0">
                  <c:v>-1.1686200817310909E-2</c:v>
                </c:pt>
                <c:pt idx="1">
                  <c:v>-6.8768928598777507E-2</c:v>
                </c:pt>
                <c:pt idx="2">
                  <c:v>-0.27521906152604936</c:v>
                </c:pt>
                <c:pt idx="3">
                  <c:v>1.2300008151437862</c:v>
                </c:pt>
              </c:numCache>
            </c:numRef>
          </c:val>
          <c:extLst>
            <c:ext xmlns:c16="http://schemas.microsoft.com/office/drawing/2014/chart" uri="{C3380CC4-5D6E-409C-BE32-E72D297353CC}">
              <c16:uniqueId val="{00000003-C651-304D-A86D-748AD97EC945}"/>
            </c:ext>
          </c:extLst>
        </c:ser>
        <c:ser>
          <c:idx val="4"/>
          <c:order val="4"/>
          <c:tx>
            <c:strRef>
              <c:f>'Average Growth'!$H$16</c:f>
              <c:strCache>
                <c:ptCount val="1"/>
                <c:pt idx="0">
                  <c:v>fruits and vegetables</c:v>
                </c:pt>
              </c:strCache>
            </c:strRef>
          </c:tx>
          <c:spPr>
            <a:solidFill>
              <a:schemeClr val="accent4">
                <a:lumMod val="60000"/>
              </a:schemeClr>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Growth'!$H$21:$H$24</c:f>
              <c:numCache>
                <c:formatCode>0.00</c:formatCode>
                <c:ptCount val="4"/>
                <c:pt idx="0">
                  <c:v>0.7733999328640736</c:v>
                </c:pt>
                <c:pt idx="1">
                  <c:v>1.5345877806268455</c:v>
                </c:pt>
                <c:pt idx="2">
                  <c:v>7.8371837495657876E-2</c:v>
                </c:pt>
                <c:pt idx="3">
                  <c:v>-0.2434528622452482</c:v>
                </c:pt>
              </c:numCache>
            </c:numRef>
          </c:val>
          <c:extLst>
            <c:ext xmlns:c16="http://schemas.microsoft.com/office/drawing/2014/chart" uri="{C3380CC4-5D6E-409C-BE32-E72D297353CC}">
              <c16:uniqueId val="{00000004-C651-304D-A86D-748AD97EC945}"/>
            </c:ext>
          </c:extLst>
        </c:ser>
        <c:ser>
          <c:idx val="5"/>
          <c:order val="5"/>
          <c:tx>
            <c:strRef>
              <c:f>'Average Growth'!$I$16</c:f>
              <c:strCache>
                <c:ptCount val="1"/>
                <c:pt idx="0">
                  <c:v>other foods</c:v>
                </c:pt>
              </c:strCache>
            </c:strRef>
          </c:tx>
          <c:spPr>
            <a:solidFill>
              <a:schemeClr val="accent6">
                <a:lumMod val="60000"/>
              </a:schemeClr>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Growth'!$I$21:$I$24</c:f>
              <c:numCache>
                <c:formatCode>0.00</c:formatCode>
                <c:ptCount val="4"/>
                <c:pt idx="0">
                  <c:v>0.5622032053720758</c:v>
                </c:pt>
                <c:pt idx="1">
                  <c:v>-5.5968627989500308E-2</c:v>
                </c:pt>
                <c:pt idx="2">
                  <c:v>-0.29377866710652445</c:v>
                </c:pt>
                <c:pt idx="3">
                  <c:v>2.1421148748753609</c:v>
                </c:pt>
              </c:numCache>
            </c:numRef>
          </c:val>
          <c:extLst>
            <c:ext xmlns:c16="http://schemas.microsoft.com/office/drawing/2014/chart" uri="{C3380CC4-5D6E-409C-BE32-E72D297353CC}">
              <c16:uniqueId val="{00000005-C651-304D-A86D-748AD97EC945}"/>
            </c:ext>
          </c:extLst>
        </c:ser>
        <c:ser>
          <c:idx val="6"/>
          <c:order val="6"/>
          <c:tx>
            <c:strRef>
              <c:f>'Average Growth'!$J$16</c:f>
              <c:strCache>
                <c:ptCount val="1"/>
                <c:pt idx="0">
                  <c:v>FAFH</c:v>
                </c:pt>
              </c:strCache>
            </c:strRef>
          </c:tx>
          <c:spPr>
            <a:solidFill>
              <a:schemeClr val="accent2">
                <a:lumMod val="80000"/>
                <a:lumOff val="20000"/>
              </a:schemeClr>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Growth'!$J$21:$J$24</c:f>
              <c:numCache>
                <c:formatCode>0.00</c:formatCode>
                <c:ptCount val="4"/>
                <c:pt idx="0">
                  <c:v>0.87287539785838408</c:v>
                </c:pt>
                <c:pt idx="1">
                  <c:v>0.50102962550223362</c:v>
                </c:pt>
                <c:pt idx="2">
                  <c:v>0.8247277895243903</c:v>
                </c:pt>
                <c:pt idx="3">
                  <c:v>1.4642004355317821</c:v>
                </c:pt>
              </c:numCache>
            </c:numRef>
          </c:val>
          <c:extLst>
            <c:ext xmlns:c16="http://schemas.microsoft.com/office/drawing/2014/chart" uri="{C3380CC4-5D6E-409C-BE32-E72D297353CC}">
              <c16:uniqueId val="{00000006-C651-304D-A86D-748AD97EC945}"/>
            </c:ext>
          </c:extLst>
        </c:ser>
        <c:ser>
          <c:idx val="7"/>
          <c:order val="7"/>
          <c:tx>
            <c:strRef>
              <c:f>'Average Growth'!$K$16</c:f>
              <c:strCache>
                <c:ptCount val="1"/>
                <c:pt idx="0">
                  <c:v>nonalcoholic beverages</c:v>
                </c:pt>
              </c:strCache>
            </c:strRef>
          </c:tx>
          <c:spPr>
            <a:solidFill>
              <a:schemeClr val="accent4">
                <a:lumMod val="80000"/>
                <a:lumOff val="20000"/>
              </a:schemeClr>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Growth'!$K$21:$K$24</c:f>
              <c:numCache>
                <c:formatCode>0.00</c:formatCode>
                <c:ptCount val="4"/>
                <c:pt idx="0">
                  <c:v>0.7022617079632083</c:v>
                </c:pt>
                <c:pt idx="1">
                  <c:v>-0.91183775468729567</c:v>
                </c:pt>
                <c:pt idx="2">
                  <c:v>-0.685819160455167</c:v>
                </c:pt>
                <c:pt idx="3">
                  <c:v>1.8584394933842037</c:v>
                </c:pt>
              </c:numCache>
            </c:numRef>
          </c:val>
          <c:extLst>
            <c:ext xmlns:c16="http://schemas.microsoft.com/office/drawing/2014/chart" uri="{C3380CC4-5D6E-409C-BE32-E72D297353CC}">
              <c16:uniqueId val="{00000007-C651-304D-A86D-748AD97EC945}"/>
            </c:ext>
          </c:extLst>
        </c:ser>
        <c:ser>
          <c:idx val="8"/>
          <c:order val="8"/>
          <c:tx>
            <c:strRef>
              <c:f>'Average Growth'!$L$16</c:f>
              <c:strCache>
                <c:ptCount val="1"/>
                <c:pt idx="0">
                  <c:v>alcoholic beverages</c:v>
                </c:pt>
              </c:strCache>
            </c:strRef>
          </c:tx>
          <c:spPr>
            <a:solidFill>
              <a:schemeClr val="accent6">
                <a:lumMod val="80000"/>
                <a:lumOff val="20000"/>
              </a:schemeClr>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Growth'!$L$21:$L$24</c:f>
              <c:numCache>
                <c:formatCode>0.00</c:formatCode>
                <c:ptCount val="4"/>
                <c:pt idx="0">
                  <c:v>-0.21282040981177655</c:v>
                </c:pt>
                <c:pt idx="1">
                  <c:v>0.39443952549076966</c:v>
                </c:pt>
                <c:pt idx="2">
                  <c:v>8.9771494981399497E-2</c:v>
                </c:pt>
                <c:pt idx="3">
                  <c:v>-0.96944953414137025</c:v>
                </c:pt>
              </c:numCache>
            </c:numRef>
          </c:val>
          <c:extLst>
            <c:ext xmlns:c16="http://schemas.microsoft.com/office/drawing/2014/chart" uri="{C3380CC4-5D6E-409C-BE32-E72D297353CC}">
              <c16:uniqueId val="{00000008-C651-304D-A86D-748AD97EC945}"/>
            </c:ext>
          </c:extLst>
        </c:ser>
        <c:ser>
          <c:idx val="9"/>
          <c:order val="9"/>
          <c:tx>
            <c:strRef>
              <c:f>'Average Growth'!$M$16</c:f>
              <c:strCache>
                <c:ptCount val="1"/>
                <c:pt idx="0">
                  <c:v>Nondurables (excl. food)</c:v>
                </c:pt>
              </c:strCache>
            </c:strRef>
          </c:tx>
          <c:spPr>
            <a:solidFill>
              <a:schemeClr val="accent2">
                <a:lumMod val="80000"/>
              </a:schemeClr>
            </a:solidFill>
            <a:ln>
              <a:noFill/>
            </a:ln>
            <a:effectLst/>
          </c:spPr>
          <c:invertIfNegative val="0"/>
          <c:cat>
            <c:strRef>
              <c:f>'Average Growth'!$B$21:$B$24</c:f>
              <c:strCache>
                <c:ptCount val="4"/>
                <c:pt idx="0">
                  <c:v>1967-2023</c:v>
                </c:pt>
                <c:pt idx="1">
                  <c:v>1980-1999</c:v>
                </c:pt>
                <c:pt idx="2">
                  <c:v>2000-2019</c:v>
                </c:pt>
                <c:pt idx="3">
                  <c:v>2020-2023</c:v>
                </c:pt>
              </c:strCache>
            </c:strRef>
          </c:cat>
          <c:val>
            <c:numRef>
              <c:f>'Average Growth'!$M$21:$M$24</c:f>
              <c:numCache>
                <c:formatCode>0.00</c:formatCode>
                <c:ptCount val="4"/>
                <c:pt idx="0">
                  <c:v>-0.11870572652249503</c:v>
                </c:pt>
                <c:pt idx="1">
                  <c:v>-0.25799169733158117</c:v>
                </c:pt>
                <c:pt idx="2">
                  <c:v>-1.0043552809015121E-2</c:v>
                </c:pt>
                <c:pt idx="3">
                  <c:v>0.16088105335039349</c:v>
                </c:pt>
              </c:numCache>
            </c:numRef>
          </c:val>
          <c:extLst>
            <c:ext xmlns:c16="http://schemas.microsoft.com/office/drawing/2014/chart" uri="{C3380CC4-5D6E-409C-BE32-E72D297353CC}">
              <c16:uniqueId val="{00000009-C651-304D-A86D-748AD97EC945}"/>
            </c:ext>
          </c:extLst>
        </c:ser>
        <c:dLbls>
          <c:showLegendKey val="0"/>
          <c:showVal val="0"/>
          <c:showCatName val="0"/>
          <c:showSerName val="0"/>
          <c:showPercent val="0"/>
          <c:showBubbleSize val="0"/>
        </c:dLbls>
        <c:gapWidth val="182"/>
        <c:axId val="563125456"/>
        <c:axId val="563118736"/>
      </c:barChart>
      <c:catAx>
        <c:axId val="563125456"/>
        <c:scaling>
          <c:orientation val="maxMin"/>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63118736"/>
        <c:crosses val="autoZero"/>
        <c:auto val="1"/>
        <c:lblAlgn val="ctr"/>
        <c:lblOffset val="100"/>
        <c:noMultiLvlLbl val="0"/>
      </c:catAx>
      <c:valAx>
        <c:axId val="563118736"/>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400" b="1" i="0" u="none" strike="noStrike" kern="1200" baseline="0">
                    <a:solidFill>
                      <a:schemeClr val="tx1"/>
                    </a:solidFill>
                    <a:latin typeface="+mn-lt"/>
                    <a:ea typeface="+mn-ea"/>
                    <a:cs typeface="+mn-cs"/>
                  </a:defRPr>
                </a:pPr>
                <a:r>
                  <a:rPr lang="en-US" dirty="0"/>
                  <a:t>percent per year</a:t>
                </a:r>
              </a:p>
            </c:rich>
          </c:tx>
          <c:layout>
            <c:manualLayout>
              <c:xMode val="edge"/>
              <c:yMode val="edge"/>
              <c:x val="6.9543821563729158E-3"/>
              <c:y val="8.6781216930435973E-2"/>
            </c:manualLayout>
          </c:layout>
          <c:overlay val="0"/>
          <c:spPr>
            <a:noFill/>
            <a:ln>
              <a:noFill/>
            </a:ln>
            <a:effectLst/>
          </c:spPr>
          <c:txPr>
            <a:bodyPr rot="0" spcFirstLastPara="1" vertOverflow="ellipsis" wrap="square" anchor="ctr" anchorCtr="1"/>
            <a:lstStyle/>
            <a:p>
              <a:pPr>
                <a:defRPr sz="1400" b="1"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high"/>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63125456"/>
        <c:crosses val="autoZero"/>
        <c:crossBetween val="between"/>
      </c:valAx>
      <c:spPr>
        <a:noFill/>
        <a:ln>
          <a:noFill/>
        </a:ln>
        <a:effectLst/>
      </c:spPr>
    </c:plotArea>
    <c:legend>
      <c:legendPos val="b"/>
      <c:layout>
        <c:manualLayout>
          <c:xMode val="edge"/>
          <c:yMode val="edge"/>
          <c:x val="0.33840123745895773"/>
          <c:y val="0.11928558321990017"/>
          <c:w val="0.58073878934835177"/>
          <c:h val="0.38544100960762356"/>
        </c:manualLayout>
      </c:layout>
      <c:overlay val="0"/>
      <c:spPr>
        <a:noFill/>
        <a:ln>
          <a:solidFill>
            <a:schemeClr val="tx1"/>
          </a:solid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dirty="0"/>
              <a:t>Real farm commodity price changes for selected periods and commodities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1688597485698206E-2"/>
          <c:y val="0.16128799064171709"/>
          <c:w val="0.89287353286140136"/>
          <c:h val="0.78024276958107419"/>
        </c:manualLayout>
      </c:layout>
      <c:barChart>
        <c:barDir val="col"/>
        <c:grouping val="clustered"/>
        <c:varyColors val="0"/>
        <c:ser>
          <c:idx val="0"/>
          <c:order val="0"/>
          <c:tx>
            <c:strRef>
              <c:f>'Average Growth'!$D$3</c:f>
              <c:strCache>
                <c:ptCount val="1"/>
                <c:pt idx="0">
                  <c:v>fruits and tree nuts</c:v>
                </c:pt>
              </c:strCache>
            </c:strRef>
          </c:tx>
          <c:spPr>
            <a:solidFill>
              <a:schemeClr val="accent2"/>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Growth'!$D$10:$D$13</c:f>
              <c:numCache>
                <c:formatCode>0.00</c:formatCode>
                <c:ptCount val="4"/>
                <c:pt idx="0">
                  <c:v>0.68776088835030891</c:v>
                </c:pt>
                <c:pt idx="1">
                  <c:v>-0.32751264884969566</c:v>
                </c:pt>
                <c:pt idx="2">
                  <c:v>1.1978728752241197</c:v>
                </c:pt>
                <c:pt idx="3">
                  <c:v>2.3729881210150832</c:v>
                </c:pt>
              </c:numCache>
            </c:numRef>
          </c:val>
          <c:extLst>
            <c:ext xmlns:c16="http://schemas.microsoft.com/office/drawing/2014/chart" uri="{C3380CC4-5D6E-409C-BE32-E72D297353CC}">
              <c16:uniqueId val="{00000000-48A9-574E-BF02-72C860296A0C}"/>
            </c:ext>
          </c:extLst>
        </c:ser>
        <c:ser>
          <c:idx val="1"/>
          <c:order val="1"/>
          <c:tx>
            <c:strRef>
              <c:f>'Average Growth'!$E$3</c:f>
              <c:strCache>
                <c:ptCount val="1"/>
                <c:pt idx="0">
                  <c:v>food grains</c:v>
                </c:pt>
              </c:strCache>
            </c:strRef>
          </c:tx>
          <c:spPr>
            <a:solidFill>
              <a:schemeClr val="accent4"/>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Growth'!$E$10:$E$13</c:f>
              <c:numCache>
                <c:formatCode>0.00</c:formatCode>
                <c:ptCount val="4"/>
                <c:pt idx="0">
                  <c:v>0.21625710796190337</c:v>
                </c:pt>
                <c:pt idx="1">
                  <c:v>-5.08339378031725</c:v>
                </c:pt>
                <c:pt idx="2">
                  <c:v>2.8390998004794721</c:v>
                </c:pt>
                <c:pt idx="3">
                  <c:v>7.0454659930165189</c:v>
                </c:pt>
              </c:numCache>
            </c:numRef>
          </c:val>
          <c:extLst>
            <c:ext xmlns:c16="http://schemas.microsoft.com/office/drawing/2014/chart" uri="{C3380CC4-5D6E-409C-BE32-E72D297353CC}">
              <c16:uniqueId val="{00000001-48A9-574E-BF02-72C860296A0C}"/>
            </c:ext>
          </c:extLst>
        </c:ser>
        <c:ser>
          <c:idx val="2"/>
          <c:order val="2"/>
          <c:tx>
            <c:strRef>
              <c:f>'Average Growth'!$F$3</c:f>
              <c:strCache>
                <c:ptCount val="1"/>
                <c:pt idx="0">
                  <c:v>poultry and eggs</c:v>
                </c:pt>
              </c:strCache>
            </c:strRef>
          </c:tx>
          <c:spPr>
            <a:solidFill>
              <a:schemeClr val="accent6"/>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Growth'!$F$10:$F$13</c:f>
              <c:numCache>
                <c:formatCode>0.00</c:formatCode>
                <c:ptCount val="4"/>
                <c:pt idx="0">
                  <c:v>-1.0149951698594234E-2</c:v>
                </c:pt>
                <c:pt idx="1">
                  <c:v>-1.8937762607064943</c:v>
                </c:pt>
                <c:pt idx="2">
                  <c:v>0.23146690479517035</c:v>
                </c:pt>
                <c:pt idx="3">
                  <c:v>13.048340852035533</c:v>
                </c:pt>
              </c:numCache>
            </c:numRef>
          </c:val>
          <c:extLst>
            <c:ext xmlns:c16="http://schemas.microsoft.com/office/drawing/2014/chart" uri="{C3380CC4-5D6E-409C-BE32-E72D297353CC}">
              <c16:uniqueId val="{00000002-48A9-574E-BF02-72C860296A0C}"/>
            </c:ext>
          </c:extLst>
        </c:ser>
        <c:ser>
          <c:idx val="3"/>
          <c:order val="3"/>
          <c:tx>
            <c:strRef>
              <c:f>'Average Growth'!$G$3</c:f>
              <c:strCache>
                <c:ptCount val="1"/>
                <c:pt idx="0">
                  <c:v>dairy products</c:v>
                </c:pt>
              </c:strCache>
            </c:strRef>
          </c:tx>
          <c:spPr>
            <a:solidFill>
              <a:schemeClr val="accent2">
                <a:lumMod val="60000"/>
              </a:schemeClr>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Growth'!$G$10:$G$13</c:f>
              <c:numCache>
                <c:formatCode>0.00</c:formatCode>
                <c:ptCount val="4"/>
                <c:pt idx="0">
                  <c:v>-1.1919405795544264</c:v>
                </c:pt>
                <c:pt idx="1">
                  <c:v>-1.1231253535209711</c:v>
                </c:pt>
                <c:pt idx="2">
                  <c:v>-3.2376622621665092</c:v>
                </c:pt>
                <c:pt idx="3">
                  <c:v>-2.4181197124298088</c:v>
                </c:pt>
              </c:numCache>
            </c:numRef>
          </c:val>
          <c:extLst>
            <c:ext xmlns:c16="http://schemas.microsoft.com/office/drawing/2014/chart" uri="{C3380CC4-5D6E-409C-BE32-E72D297353CC}">
              <c16:uniqueId val="{00000003-48A9-574E-BF02-72C860296A0C}"/>
            </c:ext>
          </c:extLst>
        </c:ser>
        <c:ser>
          <c:idx val="4"/>
          <c:order val="4"/>
          <c:tx>
            <c:strRef>
              <c:f>'Average Growth'!$H$3</c:f>
              <c:strCache>
                <c:ptCount val="1"/>
                <c:pt idx="0">
                  <c:v>hogs</c:v>
                </c:pt>
              </c:strCache>
            </c:strRef>
          </c:tx>
          <c:spPr>
            <a:solidFill>
              <a:schemeClr val="accent4">
                <a:lumMod val="60000"/>
              </a:schemeClr>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Growth'!$H$10:$H$13</c:f>
              <c:numCache>
                <c:formatCode>0.00</c:formatCode>
                <c:ptCount val="4"/>
                <c:pt idx="0">
                  <c:v>0.49980257972033287</c:v>
                </c:pt>
                <c:pt idx="1">
                  <c:v>-3.7577382210068846</c:v>
                </c:pt>
                <c:pt idx="2">
                  <c:v>2.2459914641159044</c:v>
                </c:pt>
                <c:pt idx="3">
                  <c:v>2.51561698158305</c:v>
                </c:pt>
              </c:numCache>
            </c:numRef>
          </c:val>
          <c:extLst>
            <c:ext xmlns:c16="http://schemas.microsoft.com/office/drawing/2014/chart" uri="{C3380CC4-5D6E-409C-BE32-E72D297353CC}">
              <c16:uniqueId val="{00000004-48A9-574E-BF02-72C860296A0C}"/>
            </c:ext>
          </c:extLst>
        </c:ser>
        <c:ser>
          <c:idx val="5"/>
          <c:order val="5"/>
          <c:tx>
            <c:strRef>
              <c:f>'Average Growth'!$I$3</c:f>
              <c:strCache>
                <c:ptCount val="1"/>
                <c:pt idx="0">
                  <c:v>beef cattle</c:v>
                </c:pt>
              </c:strCache>
            </c:strRef>
          </c:tx>
          <c:spPr>
            <a:solidFill>
              <a:schemeClr val="accent6">
                <a:lumMod val="60000"/>
              </a:schemeClr>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Growth'!$I$10:$I$13</c:f>
              <c:numCache>
                <c:formatCode>0.00</c:formatCode>
                <c:ptCount val="4"/>
                <c:pt idx="0">
                  <c:v>0.67287260241299229</c:v>
                </c:pt>
                <c:pt idx="1">
                  <c:v>-3.3064457123021285</c:v>
                </c:pt>
                <c:pt idx="2">
                  <c:v>1.572117047937595</c:v>
                </c:pt>
                <c:pt idx="3">
                  <c:v>6.805636009745653</c:v>
                </c:pt>
              </c:numCache>
            </c:numRef>
          </c:val>
          <c:extLst>
            <c:ext xmlns:c16="http://schemas.microsoft.com/office/drawing/2014/chart" uri="{C3380CC4-5D6E-409C-BE32-E72D297353CC}">
              <c16:uniqueId val="{00000005-48A9-574E-BF02-72C860296A0C}"/>
            </c:ext>
          </c:extLst>
        </c:ser>
        <c:ser>
          <c:idx val="6"/>
          <c:order val="6"/>
          <c:tx>
            <c:strRef>
              <c:f>'Average Growth'!$J$3</c:f>
              <c:strCache>
                <c:ptCount val="1"/>
                <c:pt idx="0">
                  <c:v>vegetables and melons</c:v>
                </c:pt>
              </c:strCache>
            </c:strRef>
          </c:tx>
          <c:spPr>
            <a:solidFill>
              <a:schemeClr val="accent2">
                <a:lumMod val="80000"/>
                <a:lumOff val="20000"/>
              </a:schemeClr>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Growth'!$J$10:$J$13</c:f>
              <c:numCache>
                <c:formatCode>0.00</c:formatCode>
                <c:ptCount val="4"/>
                <c:pt idx="0">
                  <c:v>0.35431446649584375</c:v>
                </c:pt>
                <c:pt idx="1">
                  <c:v>-0.9648080930120525</c:v>
                </c:pt>
                <c:pt idx="2">
                  <c:v>1.0786487396839566</c:v>
                </c:pt>
                <c:pt idx="3">
                  <c:v>3.9088221141016182</c:v>
                </c:pt>
              </c:numCache>
            </c:numRef>
          </c:val>
          <c:extLst>
            <c:ext xmlns:c16="http://schemas.microsoft.com/office/drawing/2014/chart" uri="{C3380CC4-5D6E-409C-BE32-E72D297353CC}">
              <c16:uniqueId val="{00000006-48A9-574E-BF02-72C860296A0C}"/>
            </c:ext>
          </c:extLst>
        </c:ser>
        <c:ser>
          <c:idx val="7"/>
          <c:order val="7"/>
          <c:tx>
            <c:strRef>
              <c:f>'Average Growth'!$K$3</c:f>
              <c:strCache>
                <c:ptCount val="1"/>
                <c:pt idx="0">
                  <c:v>oil-bearing crops</c:v>
                </c:pt>
              </c:strCache>
            </c:strRef>
          </c:tx>
          <c:spPr>
            <a:solidFill>
              <a:schemeClr val="accent4">
                <a:lumMod val="80000"/>
                <a:lumOff val="20000"/>
              </a:schemeClr>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Growth'!$K$10:$K$13</c:f>
              <c:numCache>
                <c:formatCode>0.00</c:formatCode>
                <c:ptCount val="4"/>
                <c:pt idx="0">
                  <c:v>0.94427415346290788</c:v>
                </c:pt>
                <c:pt idx="1">
                  <c:v>-3.9238049622075861</c:v>
                </c:pt>
                <c:pt idx="2">
                  <c:v>2.3737664222254877</c:v>
                </c:pt>
                <c:pt idx="3">
                  <c:v>8.3466077390140754</c:v>
                </c:pt>
              </c:numCache>
            </c:numRef>
          </c:val>
          <c:extLst>
            <c:ext xmlns:c16="http://schemas.microsoft.com/office/drawing/2014/chart" uri="{C3380CC4-5D6E-409C-BE32-E72D297353CC}">
              <c16:uniqueId val="{00000007-48A9-574E-BF02-72C860296A0C}"/>
            </c:ext>
          </c:extLst>
        </c:ser>
        <c:ser>
          <c:idx val="8"/>
          <c:order val="8"/>
          <c:tx>
            <c:strRef>
              <c:f>'Average Growth'!$L$3</c:f>
              <c:strCache>
                <c:ptCount val="1"/>
                <c:pt idx="0">
                  <c:v>fish and seafood</c:v>
                </c:pt>
              </c:strCache>
            </c:strRef>
          </c:tx>
          <c:spPr>
            <a:solidFill>
              <a:schemeClr val="accent6">
                <a:lumMod val="80000"/>
                <a:lumOff val="20000"/>
              </a:schemeClr>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Growth'!$L$10:$L$13</c:f>
              <c:numCache>
                <c:formatCode>0.00</c:formatCode>
                <c:ptCount val="4"/>
                <c:pt idx="0">
                  <c:v>1.3389704462879815</c:v>
                </c:pt>
                <c:pt idx="1">
                  <c:v>-2.3827466756525126</c:v>
                </c:pt>
                <c:pt idx="2">
                  <c:v>0.48662313542710189</c:v>
                </c:pt>
                <c:pt idx="3">
                  <c:v>8.6594280612558041</c:v>
                </c:pt>
              </c:numCache>
            </c:numRef>
          </c:val>
          <c:extLst>
            <c:ext xmlns:c16="http://schemas.microsoft.com/office/drawing/2014/chart" uri="{C3380CC4-5D6E-409C-BE32-E72D297353CC}">
              <c16:uniqueId val="{00000008-48A9-574E-BF02-72C860296A0C}"/>
            </c:ext>
          </c:extLst>
        </c:ser>
        <c:ser>
          <c:idx val="9"/>
          <c:order val="9"/>
          <c:tx>
            <c:strRef>
              <c:f>'Average Growth'!$M$3</c:f>
              <c:strCache>
                <c:ptCount val="1"/>
                <c:pt idx="0">
                  <c:v>other (sugar and peanuts)</c:v>
                </c:pt>
              </c:strCache>
            </c:strRef>
          </c:tx>
          <c:spPr>
            <a:solidFill>
              <a:schemeClr val="accent2">
                <a:lumMod val="80000"/>
              </a:schemeClr>
            </a:solidFill>
            <a:ln>
              <a:noFill/>
            </a:ln>
            <a:effectLst/>
          </c:spPr>
          <c:invertIfNegative val="0"/>
          <c:cat>
            <c:strRef>
              <c:f>'Average Growth'!$B$10:$B$13</c:f>
              <c:strCache>
                <c:ptCount val="4"/>
                <c:pt idx="0">
                  <c:v>1960-2023</c:v>
                </c:pt>
                <c:pt idx="1">
                  <c:v>1980-1999</c:v>
                </c:pt>
                <c:pt idx="2">
                  <c:v>2000-2019</c:v>
                </c:pt>
                <c:pt idx="3">
                  <c:v>2020-2023</c:v>
                </c:pt>
              </c:strCache>
            </c:strRef>
          </c:cat>
          <c:val>
            <c:numRef>
              <c:f>'Average Growth'!$M$10:$M$13</c:f>
              <c:numCache>
                <c:formatCode>0.00</c:formatCode>
                <c:ptCount val="4"/>
                <c:pt idx="0">
                  <c:v>0.3873870259709884</c:v>
                </c:pt>
                <c:pt idx="1">
                  <c:v>-2.2213098122121981</c:v>
                </c:pt>
                <c:pt idx="2">
                  <c:v>-0.84391172265075343</c:v>
                </c:pt>
                <c:pt idx="3">
                  <c:v>8.7755275895396121</c:v>
                </c:pt>
              </c:numCache>
            </c:numRef>
          </c:val>
          <c:extLst>
            <c:ext xmlns:c16="http://schemas.microsoft.com/office/drawing/2014/chart" uri="{C3380CC4-5D6E-409C-BE32-E72D297353CC}">
              <c16:uniqueId val="{00000009-48A9-574E-BF02-72C860296A0C}"/>
            </c:ext>
          </c:extLst>
        </c:ser>
        <c:dLbls>
          <c:showLegendKey val="0"/>
          <c:showVal val="0"/>
          <c:showCatName val="0"/>
          <c:showSerName val="0"/>
          <c:showPercent val="0"/>
          <c:showBubbleSize val="0"/>
        </c:dLbls>
        <c:gapWidth val="219"/>
        <c:axId val="1566994543"/>
        <c:axId val="1566995983"/>
      </c:barChart>
      <c:catAx>
        <c:axId val="1566994543"/>
        <c:scaling>
          <c:orientation val="maxMin"/>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66995983"/>
        <c:crosses val="autoZero"/>
        <c:auto val="1"/>
        <c:lblAlgn val="ctr"/>
        <c:lblOffset val="100"/>
        <c:noMultiLvlLbl val="0"/>
      </c:catAx>
      <c:valAx>
        <c:axId val="1566995983"/>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400" b="1" i="0" u="none" strike="noStrike" kern="1200" baseline="0">
                    <a:solidFill>
                      <a:schemeClr val="tx1"/>
                    </a:solidFill>
                    <a:latin typeface="+mn-lt"/>
                    <a:ea typeface="+mn-ea"/>
                    <a:cs typeface="+mn-cs"/>
                  </a:defRPr>
                </a:pPr>
                <a:r>
                  <a:rPr lang="en-US" dirty="0"/>
                  <a:t>percent per year</a:t>
                </a:r>
              </a:p>
            </c:rich>
          </c:tx>
          <c:layout>
            <c:manualLayout>
              <c:xMode val="edge"/>
              <c:yMode val="edge"/>
              <c:x val="1.9416130262208454E-3"/>
              <c:y val="8.4099525013315787E-2"/>
            </c:manualLayout>
          </c:layout>
          <c:overlay val="0"/>
          <c:spPr>
            <a:noFill/>
            <a:ln>
              <a:noFill/>
            </a:ln>
            <a:effectLst/>
          </c:spPr>
          <c:txPr>
            <a:bodyPr rot="0" spcFirstLastPara="1" vertOverflow="ellipsis" wrap="square" anchor="ctr" anchorCtr="1"/>
            <a:lstStyle/>
            <a:p>
              <a:pPr>
                <a:defRPr sz="1400" b="1"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high"/>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66994543"/>
        <c:crosses val="autoZero"/>
        <c:crossBetween val="between"/>
      </c:valAx>
      <c:spPr>
        <a:noFill/>
        <a:ln>
          <a:noFill/>
        </a:ln>
        <a:effectLst/>
      </c:spPr>
    </c:plotArea>
    <c:legend>
      <c:legendPos val="b"/>
      <c:layout>
        <c:manualLayout>
          <c:xMode val="edge"/>
          <c:yMode val="edge"/>
          <c:x val="0.43033148181134501"/>
          <c:y val="0.11212109288093518"/>
          <c:w val="0.53780313669180624"/>
          <c:h val="0.37012894552205033"/>
        </c:manualLayout>
      </c:layout>
      <c:overlay val="0"/>
      <c:spPr>
        <a:noFill/>
        <a:ln>
          <a:solidFill>
            <a:schemeClr val="tx1"/>
          </a:solid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6E091F-9C3E-B245-B737-5707560741BB}"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60DBE439-569B-2948-A28E-D752C26E3DEC}">
      <dgm:prSet phldrT="[Text]" custT="1">
        <dgm:style>
          <a:lnRef idx="3">
            <a:schemeClr val="lt1"/>
          </a:lnRef>
          <a:fillRef idx="1">
            <a:schemeClr val="accent2"/>
          </a:fillRef>
          <a:effectRef idx="1">
            <a:schemeClr val="accent2"/>
          </a:effectRef>
          <a:fontRef idx="minor">
            <a:schemeClr val="lt1"/>
          </a:fontRef>
        </dgm:style>
      </dgm:prSet>
      <dgm:spPr/>
      <dgm:t>
        <a:bodyPr/>
        <a:lstStyle/>
        <a:p>
          <a:pPr marL="0" indent="0" algn="l">
            <a:lnSpc>
              <a:spcPct val="120000"/>
            </a:lnSpc>
            <a:tabLst/>
          </a:pPr>
          <a:r>
            <a:rPr lang="en-US" sz="1600" dirty="0">
              <a:latin typeface="Arial" pitchFamily="34" charset="0"/>
              <a:cs typeface="Arial" pitchFamily="34" charset="0"/>
            </a:rPr>
            <a:t>Simulate exogenous farm commodity price changes</a:t>
          </a:r>
        </a:p>
      </dgm:t>
    </dgm:pt>
    <dgm:pt modelId="{80B16092-99A3-2043-B142-1936A8DE25FD}" type="parTrans" cxnId="{06D17E59-5DEE-BF4A-B5A9-D95860A5B646}">
      <dgm:prSet/>
      <dgm:spPr/>
      <dgm:t>
        <a:bodyPr/>
        <a:lstStyle/>
        <a:p>
          <a:endParaRPr lang="en-US" sz="2800"/>
        </a:p>
      </dgm:t>
    </dgm:pt>
    <dgm:pt modelId="{CEB646D9-31F9-AD40-9659-A4B493C16E8A}" type="sibTrans" cxnId="{06D17E59-5DEE-BF4A-B5A9-D95860A5B646}">
      <dgm:prSet custT="1"/>
      <dgm:spPr/>
      <dgm:t>
        <a:bodyPr/>
        <a:lstStyle/>
        <a:p>
          <a:endParaRPr lang="en-US" sz="3600"/>
        </a:p>
      </dgm:t>
    </dgm:pt>
    <dgm:pt modelId="{5A9A4A75-068C-184F-8D4C-7A92D5F0E97A}">
      <dgm:prSet phldrT="[Text]" custT="1">
        <dgm:style>
          <a:lnRef idx="3">
            <a:schemeClr val="lt1"/>
          </a:lnRef>
          <a:fillRef idx="1">
            <a:schemeClr val="accent2"/>
          </a:fillRef>
          <a:effectRef idx="1">
            <a:schemeClr val="accent2"/>
          </a:effectRef>
          <a:fontRef idx="minor">
            <a:schemeClr val="lt1"/>
          </a:fontRef>
        </dgm:style>
      </dgm:prSet>
      <dgm:spPr/>
      <dgm:t>
        <a:bodyPr/>
        <a:lstStyle/>
        <a:p>
          <a:pPr>
            <a:lnSpc>
              <a:spcPct val="120000"/>
            </a:lnSpc>
          </a:pPr>
          <a:r>
            <a:rPr lang="en-US" sz="1600" dirty="0">
              <a:latin typeface="Arial" pitchFamily="34" charset="0"/>
              <a:cs typeface="Arial" pitchFamily="34" charset="0"/>
            </a:rPr>
            <a:t>Based on caloric content of foods, derive measures of changes in total caloric consumption</a:t>
          </a:r>
        </a:p>
      </dgm:t>
    </dgm:pt>
    <dgm:pt modelId="{70CCE32D-83BB-1048-8897-F6ED63EAABE9}" type="parTrans" cxnId="{48DBC6C3-AF1E-CF45-AD33-BBD85CE539F9}">
      <dgm:prSet/>
      <dgm:spPr/>
      <dgm:t>
        <a:bodyPr/>
        <a:lstStyle/>
        <a:p>
          <a:endParaRPr lang="en-US" sz="2800"/>
        </a:p>
      </dgm:t>
    </dgm:pt>
    <dgm:pt modelId="{9E9570A0-439E-E14C-A86C-589827D4813E}" type="sibTrans" cxnId="{48DBC6C3-AF1E-CF45-AD33-BBD85CE539F9}">
      <dgm:prSet custT="1"/>
      <dgm:spPr/>
      <dgm:t>
        <a:bodyPr/>
        <a:lstStyle/>
        <a:p>
          <a:endParaRPr lang="en-US" sz="3600"/>
        </a:p>
      </dgm:t>
    </dgm:pt>
    <dgm:pt modelId="{E3FE56A4-A561-EC45-AF00-0A3E323FA18E}">
      <dgm:prSet custT="1">
        <dgm:style>
          <a:lnRef idx="3">
            <a:schemeClr val="lt1"/>
          </a:lnRef>
          <a:fillRef idx="1">
            <a:schemeClr val="accent2"/>
          </a:fillRef>
          <a:effectRef idx="1">
            <a:schemeClr val="accent2"/>
          </a:effectRef>
          <a:fontRef idx="minor">
            <a:schemeClr val="lt1"/>
          </a:fontRef>
        </dgm:style>
      </dgm:prSet>
      <dgm:spPr/>
      <dgm:t>
        <a:bodyPr/>
        <a:lstStyle/>
        <a:p>
          <a:pPr>
            <a:lnSpc>
              <a:spcPct val="120000"/>
            </a:lnSpc>
          </a:pPr>
          <a:r>
            <a:rPr lang="en-US" sz="1600" dirty="0">
              <a:latin typeface="Arial" pitchFamily="34" charset="0"/>
              <a:cs typeface="Arial" pitchFamily="34" charset="0"/>
            </a:rPr>
            <a:t>Measures of changes in consumption of various food categories per U.S. adult per year</a:t>
          </a:r>
        </a:p>
      </dgm:t>
    </dgm:pt>
    <dgm:pt modelId="{FB3BAE33-C157-904A-93D4-61503259110F}" type="parTrans" cxnId="{0F87F4BF-B2B5-2A43-89FA-2F496647D2D4}">
      <dgm:prSet/>
      <dgm:spPr/>
      <dgm:t>
        <a:bodyPr/>
        <a:lstStyle/>
        <a:p>
          <a:endParaRPr lang="en-US" sz="2800"/>
        </a:p>
      </dgm:t>
    </dgm:pt>
    <dgm:pt modelId="{B91EF931-27D9-AA42-99A5-F143C2EFF990}" type="sibTrans" cxnId="{0F87F4BF-B2B5-2A43-89FA-2F496647D2D4}">
      <dgm:prSet custT="1"/>
      <dgm:spPr/>
      <dgm:t>
        <a:bodyPr/>
        <a:lstStyle/>
        <a:p>
          <a:endParaRPr lang="en-US" sz="3600"/>
        </a:p>
      </dgm:t>
    </dgm:pt>
    <dgm:pt modelId="{2BB21313-08D4-3E42-99A3-631C83AF2104}">
      <dgm:prSet custT="1">
        <dgm:style>
          <a:lnRef idx="3">
            <a:schemeClr val="lt1"/>
          </a:lnRef>
          <a:fillRef idx="1">
            <a:schemeClr val="accent2"/>
          </a:fillRef>
          <a:effectRef idx="1">
            <a:schemeClr val="accent2"/>
          </a:effectRef>
          <a:fontRef idx="minor">
            <a:schemeClr val="lt1"/>
          </a:fontRef>
        </dgm:style>
      </dgm:prSet>
      <dgm:spPr/>
      <dgm:t>
        <a:bodyPr/>
        <a:lstStyle/>
        <a:p>
          <a:pPr>
            <a:lnSpc>
              <a:spcPct val="120000"/>
            </a:lnSpc>
          </a:pPr>
          <a:r>
            <a:rPr lang="en-US" sz="1600" dirty="0">
              <a:latin typeface="Arial" pitchFamily="34" charset="0"/>
              <a:cs typeface="Arial" pitchFamily="34" charset="0"/>
            </a:rPr>
            <a:t>Using model of adult weight, derive measures of changes in steady-state weight and BMI</a:t>
          </a:r>
        </a:p>
      </dgm:t>
    </dgm:pt>
    <dgm:pt modelId="{96B49889-2A4E-F346-8A42-1BFB7D514FE7}" type="parTrans" cxnId="{62BC4535-C959-F34F-9ADD-06EE59049814}">
      <dgm:prSet/>
      <dgm:spPr/>
      <dgm:t>
        <a:bodyPr/>
        <a:lstStyle/>
        <a:p>
          <a:endParaRPr lang="en-US" sz="2800"/>
        </a:p>
      </dgm:t>
    </dgm:pt>
    <dgm:pt modelId="{6AFB5325-0774-D740-89B1-9C9A1ADBA044}" type="sibTrans" cxnId="{62BC4535-C959-F34F-9ADD-06EE59049814}">
      <dgm:prSet custT="1"/>
      <dgm:spPr/>
      <dgm:t>
        <a:bodyPr/>
        <a:lstStyle/>
        <a:p>
          <a:endParaRPr lang="en-US" sz="3600"/>
        </a:p>
      </dgm:t>
    </dgm:pt>
    <dgm:pt modelId="{AD4F8DEB-F301-D84E-92D3-9F183D6C2092}">
      <dgm:prSet custT="1">
        <dgm:style>
          <a:lnRef idx="3">
            <a:schemeClr val="lt1"/>
          </a:lnRef>
          <a:fillRef idx="1">
            <a:schemeClr val="accent2"/>
          </a:fillRef>
          <a:effectRef idx="1">
            <a:schemeClr val="accent2"/>
          </a:effectRef>
          <a:fontRef idx="minor">
            <a:schemeClr val="lt1"/>
          </a:fontRef>
        </dgm:style>
      </dgm:prSet>
      <dgm:spPr/>
      <dgm:t>
        <a:bodyPr/>
        <a:lstStyle/>
        <a:p>
          <a:pPr>
            <a:lnSpc>
              <a:spcPct val="120000"/>
            </a:lnSpc>
          </a:pPr>
          <a:r>
            <a:rPr lang="en-US" sz="1600" dirty="0">
              <a:latin typeface="Arial" pitchFamily="34" charset="0"/>
              <a:cs typeface="Arial" pitchFamily="34" charset="0"/>
            </a:rPr>
            <a:t>Derive measures of changes in consumer welfare and health-care externality costs</a:t>
          </a:r>
        </a:p>
      </dgm:t>
    </dgm:pt>
    <dgm:pt modelId="{D6F6CCF5-5F00-B340-A51E-EC24CE7066CF}" type="parTrans" cxnId="{50ABC928-CD1C-CA4E-818A-CF1B54217A1C}">
      <dgm:prSet/>
      <dgm:spPr/>
      <dgm:t>
        <a:bodyPr/>
        <a:lstStyle/>
        <a:p>
          <a:endParaRPr lang="en-US" sz="2800"/>
        </a:p>
      </dgm:t>
    </dgm:pt>
    <dgm:pt modelId="{10358E34-B7B7-9C4D-9335-E800D08B760D}" type="sibTrans" cxnId="{50ABC928-CD1C-CA4E-818A-CF1B54217A1C}">
      <dgm:prSet/>
      <dgm:spPr/>
      <dgm:t>
        <a:bodyPr/>
        <a:lstStyle/>
        <a:p>
          <a:endParaRPr lang="en-US" sz="2800"/>
        </a:p>
      </dgm:t>
    </dgm:pt>
    <dgm:pt modelId="{C7E6524D-9822-544E-9937-768EB61D6514}" type="pres">
      <dgm:prSet presAssocID="{CB6E091F-9C3E-B245-B737-5707560741BB}" presName="outerComposite" presStyleCnt="0">
        <dgm:presLayoutVars>
          <dgm:chMax val="5"/>
          <dgm:dir/>
          <dgm:resizeHandles val="exact"/>
        </dgm:presLayoutVars>
      </dgm:prSet>
      <dgm:spPr/>
    </dgm:pt>
    <dgm:pt modelId="{0FABC384-667C-904B-A4D8-04AA01EAAF87}" type="pres">
      <dgm:prSet presAssocID="{CB6E091F-9C3E-B245-B737-5707560741BB}" presName="dummyMaxCanvas" presStyleCnt="0">
        <dgm:presLayoutVars/>
      </dgm:prSet>
      <dgm:spPr/>
    </dgm:pt>
    <dgm:pt modelId="{0A781ABB-F016-6F4C-B550-E0F3D71DEFDD}" type="pres">
      <dgm:prSet presAssocID="{CB6E091F-9C3E-B245-B737-5707560741BB}" presName="FiveNodes_1" presStyleLbl="node1" presStyleIdx="0" presStyleCnt="5" custScaleX="76870" custScaleY="104482" custLinFactNeighborX="-14710" custLinFactNeighborY="1594">
        <dgm:presLayoutVars>
          <dgm:bulletEnabled val="1"/>
        </dgm:presLayoutVars>
      </dgm:prSet>
      <dgm:spPr/>
    </dgm:pt>
    <dgm:pt modelId="{134AB08A-444F-C149-BA52-0D366F012235}" type="pres">
      <dgm:prSet presAssocID="{CB6E091F-9C3E-B245-B737-5707560741BB}" presName="FiveNodes_2" presStyleLbl="node1" presStyleIdx="1" presStyleCnt="5" custScaleX="76930" custLinFactNeighborX="-4013" custLinFactNeighborY="-4385">
        <dgm:presLayoutVars>
          <dgm:bulletEnabled val="1"/>
        </dgm:presLayoutVars>
      </dgm:prSet>
      <dgm:spPr/>
    </dgm:pt>
    <dgm:pt modelId="{C69919B7-DBA3-894D-9601-F38B47583764}" type="pres">
      <dgm:prSet presAssocID="{CB6E091F-9C3E-B245-B737-5707560741BB}" presName="FiveNodes_3" presStyleLbl="node1" presStyleIdx="2" presStyleCnt="5" custScaleX="74677" custLinFactNeighborX="455" custLinFactNeighborY="-1175">
        <dgm:presLayoutVars>
          <dgm:bulletEnabled val="1"/>
        </dgm:presLayoutVars>
      </dgm:prSet>
      <dgm:spPr/>
    </dgm:pt>
    <dgm:pt modelId="{73DC6E06-263D-8A4C-9F45-142C2274E45D}" type="pres">
      <dgm:prSet presAssocID="{CB6E091F-9C3E-B245-B737-5707560741BB}" presName="FiveNodes_4" presStyleLbl="node1" presStyleIdx="3" presStyleCnt="5" custScaleX="68127" custLinFactNeighborX="7424" custLinFactNeighborY="59">
        <dgm:presLayoutVars>
          <dgm:bulletEnabled val="1"/>
        </dgm:presLayoutVars>
      </dgm:prSet>
      <dgm:spPr/>
    </dgm:pt>
    <dgm:pt modelId="{2E154DE8-FFE8-B74E-85A3-678084E9A017}" type="pres">
      <dgm:prSet presAssocID="{CB6E091F-9C3E-B245-B737-5707560741BB}" presName="FiveNodes_5" presStyleLbl="node1" presStyleIdx="4" presStyleCnt="5" custScaleX="71985" custScaleY="97635" custLinFactNeighborX="26275" custLinFactNeighborY="4064">
        <dgm:presLayoutVars>
          <dgm:bulletEnabled val="1"/>
        </dgm:presLayoutVars>
      </dgm:prSet>
      <dgm:spPr/>
    </dgm:pt>
    <dgm:pt modelId="{CFF7E0D8-456C-9943-A109-6CAD929DA982}" type="pres">
      <dgm:prSet presAssocID="{CB6E091F-9C3E-B245-B737-5707560741BB}" presName="FiveConn_1-2" presStyleLbl="fgAccFollowNode1" presStyleIdx="0" presStyleCnt="4" custLinFactX="-200000" custLinFactNeighborX="-227673" custLinFactNeighborY="-13755">
        <dgm:presLayoutVars>
          <dgm:bulletEnabled val="1"/>
        </dgm:presLayoutVars>
      </dgm:prSet>
      <dgm:spPr/>
    </dgm:pt>
    <dgm:pt modelId="{2689C232-BA1D-844C-AAAA-FFDA8E8261CA}" type="pres">
      <dgm:prSet presAssocID="{CB6E091F-9C3E-B245-B737-5707560741BB}" presName="FiveConn_2-3" presStyleLbl="fgAccFollowNode1" presStyleIdx="1" presStyleCnt="4" custLinFactX="-137636" custLinFactNeighborX="-200000" custLinFactNeighborY="-3752">
        <dgm:presLayoutVars>
          <dgm:bulletEnabled val="1"/>
        </dgm:presLayoutVars>
      </dgm:prSet>
      <dgm:spPr/>
    </dgm:pt>
    <dgm:pt modelId="{68EA4B2F-F7D4-504E-BAF7-9654DB69349D}" type="pres">
      <dgm:prSet presAssocID="{CB6E091F-9C3E-B245-B737-5707560741BB}" presName="FiveConn_3-4" presStyleLbl="fgAccFollowNode1" presStyleIdx="2" presStyleCnt="4" custLinFactX="-82024" custLinFactNeighborX="-100000" custLinFactNeighborY="-9644">
        <dgm:presLayoutVars>
          <dgm:bulletEnabled val="1"/>
        </dgm:presLayoutVars>
      </dgm:prSet>
      <dgm:spPr/>
    </dgm:pt>
    <dgm:pt modelId="{7F407AD6-554C-D947-B691-BE817A98D3FD}" type="pres">
      <dgm:prSet presAssocID="{CB6E091F-9C3E-B245-B737-5707560741BB}" presName="FiveConn_4-5" presStyleLbl="fgAccFollowNode1" presStyleIdx="3" presStyleCnt="4" custLinFactNeighborX="-98847" custLinFactNeighborY="-4822">
        <dgm:presLayoutVars>
          <dgm:bulletEnabled val="1"/>
        </dgm:presLayoutVars>
      </dgm:prSet>
      <dgm:spPr/>
    </dgm:pt>
    <dgm:pt modelId="{978C21E2-954E-0F4F-95AA-ACCB4D312B06}" type="pres">
      <dgm:prSet presAssocID="{CB6E091F-9C3E-B245-B737-5707560741BB}" presName="FiveNodes_1_text" presStyleLbl="node1" presStyleIdx="4" presStyleCnt="5">
        <dgm:presLayoutVars>
          <dgm:bulletEnabled val="1"/>
        </dgm:presLayoutVars>
      </dgm:prSet>
      <dgm:spPr/>
    </dgm:pt>
    <dgm:pt modelId="{24FE7CE5-4317-F946-B8E6-5DDDEDB4A067}" type="pres">
      <dgm:prSet presAssocID="{CB6E091F-9C3E-B245-B737-5707560741BB}" presName="FiveNodes_2_text" presStyleLbl="node1" presStyleIdx="4" presStyleCnt="5">
        <dgm:presLayoutVars>
          <dgm:bulletEnabled val="1"/>
        </dgm:presLayoutVars>
      </dgm:prSet>
      <dgm:spPr/>
    </dgm:pt>
    <dgm:pt modelId="{B3C00931-4CB9-D848-8021-439B22D5F527}" type="pres">
      <dgm:prSet presAssocID="{CB6E091F-9C3E-B245-B737-5707560741BB}" presName="FiveNodes_3_text" presStyleLbl="node1" presStyleIdx="4" presStyleCnt="5">
        <dgm:presLayoutVars>
          <dgm:bulletEnabled val="1"/>
        </dgm:presLayoutVars>
      </dgm:prSet>
      <dgm:spPr/>
    </dgm:pt>
    <dgm:pt modelId="{2FA64CAB-CA40-544A-9F0C-19C91D7F30C5}" type="pres">
      <dgm:prSet presAssocID="{CB6E091F-9C3E-B245-B737-5707560741BB}" presName="FiveNodes_4_text" presStyleLbl="node1" presStyleIdx="4" presStyleCnt="5">
        <dgm:presLayoutVars>
          <dgm:bulletEnabled val="1"/>
        </dgm:presLayoutVars>
      </dgm:prSet>
      <dgm:spPr/>
    </dgm:pt>
    <dgm:pt modelId="{28D5EA65-A19B-1D45-B2E1-1980F2746B0F}" type="pres">
      <dgm:prSet presAssocID="{CB6E091F-9C3E-B245-B737-5707560741BB}" presName="FiveNodes_5_text" presStyleLbl="node1" presStyleIdx="4" presStyleCnt="5">
        <dgm:presLayoutVars>
          <dgm:bulletEnabled val="1"/>
        </dgm:presLayoutVars>
      </dgm:prSet>
      <dgm:spPr/>
    </dgm:pt>
  </dgm:ptLst>
  <dgm:cxnLst>
    <dgm:cxn modelId="{0705AE27-DCB2-4F43-9CE4-B75CD26E3270}" type="presOf" srcId="{E3FE56A4-A561-EC45-AF00-0A3E323FA18E}" destId="{24FE7CE5-4317-F946-B8E6-5DDDEDB4A067}" srcOrd="1" destOrd="0" presId="urn:microsoft.com/office/officeart/2005/8/layout/vProcess5"/>
    <dgm:cxn modelId="{50ABC928-CD1C-CA4E-818A-CF1B54217A1C}" srcId="{CB6E091F-9C3E-B245-B737-5707560741BB}" destId="{AD4F8DEB-F301-D84E-92D3-9F183D6C2092}" srcOrd="4" destOrd="0" parTransId="{D6F6CCF5-5F00-B340-A51E-EC24CE7066CF}" sibTransId="{10358E34-B7B7-9C4D-9335-E800D08B760D}"/>
    <dgm:cxn modelId="{80BA2A2B-0A82-5247-A0B3-84FCBE0F5F82}" type="presOf" srcId="{2BB21313-08D4-3E42-99A3-631C83AF2104}" destId="{73DC6E06-263D-8A4C-9F45-142C2274E45D}" srcOrd="0" destOrd="0" presId="urn:microsoft.com/office/officeart/2005/8/layout/vProcess5"/>
    <dgm:cxn modelId="{62BC4535-C959-F34F-9ADD-06EE59049814}" srcId="{CB6E091F-9C3E-B245-B737-5707560741BB}" destId="{2BB21313-08D4-3E42-99A3-631C83AF2104}" srcOrd="3" destOrd="0" parTransId="{96B49889-2A4E-F346-8A42-1BFB7D514FE7}" sibTransId="{6AFB5325-0774-D740-89B1-9C9A1ADBA044}"/>
    <dgm:cxn modelId="{AB67AB37-C180-6B4D-BD1C-B57FE534C483}" type="presOf" srcId="{6AFB5325-0774-D740-89B1-9C9A1ADBA044}" destId="{7F407AD6-554C-D947-B691-BE817A98D3FD}" srcOrd="0" destOrd="0" presId="urn:microsoft.com/office/officeart/2005/8/layout/vProcess5"/>
    <dgm:cxn modelId="{611B5B3B-3CB2-9141-9B87-0C2F346D3B09}" type="presOf" srcId="{60DBE439-569B-2948-A28E-D752C26E3DEC}" destId="{978C21E2-954E-0F4F-95AA-ACCB4D312B06}" srcOrd="1" destOrd="0" presId="urn:microsoft.com/office/officeart/2005/8/layout/vProcess5"/>
    <dgm:cxn modelId="{A6299A58-3D2E-0544-8EB7-488C22821577}" type="presOf" srcId="{E3FE56A4-A561-EC45-AF00-0A3E323FA18E}" destId="{134AB08A-444F-C149-BA52-0D366F012235}" srcOrd="0" destOrd="0" presId="urn:microsoft.com/office/officeart/2005/8/layout/vProcess5"/>
    <dgm:cxn modelId="{DECF2059-E15B-0540-96AE-E67C0CBC45DA}" type="presOf" srcId="{CEB646D9-31F9-AD40-9659-A4B493C16E8A}" destId="{CFF7E0D8-456C-9943-A109-6CAD929DA982}" srcOrd="0" destOrd="0" presId="urn:microsoft.com/office/officeart/2005/8/layout/vProcess5"/>
    <dgm:cxn modelId="{06D17E59-5DEE-BF4A-B5A9-D95860A5B646}" srcId="{CB6E091F-9C3E-B245-B737-5707560741BB}" destId="{60DBE439-569B-2948-A28E-D752C26E3DEC}" srcOrd="0" destOrd="0" parTransId="{80B16092-99A3-2043-B142-1936A8DE25FD}" sibTransId="{CEB646D9-31F9-AD40-9659-A4B493C16E8A}"/>
    <dgm:cxn modelId="{81D9865D-6E54-144D-9823-EDEA3CC0F4A4}" type="presOf" srcId="{B91EF931-27D9-AA42-99A5-F143C2EFF990}" destId="{2689C232-BA1D-844C-AAAA-FFDA8E8261CA}" srcOrd="0" destOrd="0" presId="urn:microsoft.com/office/officeart/2005/8/layout/vProcess5"/>
    <dgm:cxn modelId="{718BC088-CAE9-FF49-A645-405E8B4F9BD4}" type="presOf" srcId="{5A9A4A75-068C-184F-8D4C-7A92D5F0E97A}" destId="{C69919B7-DBA3-894D-9601-F38B47583764}" srcOrd="0" destOrd="0" presId="urn:microsoft.com/office/officeart/2005/8/layout/vProcess5"/>
    <dgm:cxn modelId="{25DB8E9C-9DF0-6F4A-8962-36ABE18FE93D}" type="presOf" srcId="{CB6E091F-9C3E-B245-B737-5707560741BB}" destId="{C7E6524D-9822-544E-9937-768EB61D6514}" srcOrd="0" destOrd="0" presId="urn:microsoft.com/office/officeart/2005/8/layout/vProcess5"/>
    <dgm:cxn modelId="{59E8CB9E-F588-F04A-87F5-0829F3C128DA}" type="presOf" srcId="{2BB21313-08D4-3E42-99A3-631C83AF2104}" destId="{2FA64CAB-CA40-544A-9F0C-19C91D7F30C5}" srcOrd="1" destOrd="0" presId="urn:microsoft.com/office/officeart/2005/8/layout/vProcess5"/>
    <dgm:cxn modelId="{17F8EBAE-84E3-234D-97D1-8690061079B2}" type="presOf" srcId="{AD4F8DEB-F301-D84E-92D3-9F183D6C2092}" destId="{28D5EA65-A19B-1D45-B2E1-1980F2746B0F}" srcOrd="1" destOrd="0" presId="urn:microsoft.com/office/officeart/2005/8/layout/vProcess5"/>
    <dgm:cxn modelId="{345901BB-83D8-4441-9C1F-0444F8A83F49}" type="presOf" srcId="{9E9570A0-439E-E14C-A86C-589827D4813E}" destId="{68EA4B2F-F7D4-504E-BAF7-9654DB69349D}" srcOrd="0" destOrd="0" presId="urn:microsoft.com/office/officeart/2005/8/layout/vProcess5"/>
    <dgm:cxn modelId="{0F87F4BF-B2B5-2A43-89FA-2F496647D2D4}" srcId="{CB6E091F-9C3E-B245-B737-5707560741BB}" destId="{E3FE56A4-A561-EC45-AF00-0A3E323FA18E}" srcOrd="1" destOrd="0" parTransId="{FB3BAE33-C157-904A-93D4-61503259110F}" sibTransId="{B91EF931-27D9-AA42-99A5-F143C2EFF990}"/>
    <dgm:cxn modelId="{48DBC6C3-AF1E-CF45-AD33-BBD85CE539F9}" srcId="{CB6E091F-9C3E-B245-B737-5707560741BB}" destId="{5A9A4A75-068C-184F-8D4C-7A92D5F0E97A}" srcOrd="2" destOrd="0" parTransId="{70CCE32D-83BB-1048-8897-F6ED63EAABE9}" sibTransId="{9E9570A0-439E-E14C-A86C-589827D4813E}"/>
    <dgm:cxn modelId="{8A5EC2C4-41E3-9241-9117-265056971B45}" type="presOf" srcId="{5A9A4A75-068C-184F-8D4C-7A92D5F0E97A}" destId="{B3C00931-4CB9-D848-8021-439B22D5F527}" srcOrd="1" destOrd="0" presId="urn:microsoft.com/office/officeart/2005/8/layout/vProcess5"/>
    <dgm:cxn modelId="{6801F8EA-D88D-B740-A1C8-8CC26F3ACC02}" type="presOf" srcId="{AD4F8DEB-F301-D84E-92D3-9F183D6C2092}" destId="{2E154DE8-FFE8-B74E-85A3-678084E9A017}" srcOrd="0" destOrd="0" presId="urn:microsoft.com/office/officeart/2005/8/layout/vProcess5"/>
    <dgm:cxn modelId="{9094DBFC-AD59-4141-A58F-2453BC49F8F3}" type="presOf" srcId="{60DBE439-569B-2948-A28E-D752C26E3DEC}" destId="{0A781ABB-F016-6F4C-B550-E0F3D71DEFDD}" srcOrd="0" destOrd="0" presId="urn:microsoft.com/office/officeart/2005/8/layout/vProcess5"/>
    <dgm:cxn modelId="{D3D87C57-5D39-C249-993C-8D08C7126644}" type="presParOf" srcId="{C7E6524D-9822-544E-9937-768EB61D6514}" destId="{0FABC384-667C-904B-A4D8-04AA01EAAF87}" srcOrd="0" destOrd="0" presId="urn:microsoft.com/office/officeart/2005/8/layout/vProcess5"/>
    <dgm:cxn modelId="{B1CE378D-04D1-3444-B05D-F1D29A9B82F2}" type="presParOf" srcId="{C7E6524D-9822-544E-9937-768EB61D6514}" destId="{0A781ABB-F016-6F4C-B550-E0F3D71DEFDD}" srcOrd="1" destOrd="0" presId="urn:microsoft.com/office/officeart/2005/8/layout/vProcess5"/>
    <dgm:cxn modelId="{C1EEC2E9-9617-EE40-804A-09895A027256}" type="presParOf" srcId="{C7E6524D-9822-544E-9937-768EB61D6514}" destId="{134AB08A-444F-C149-BA52-0D366F012235}" srcOrd="2" destOrd="0" presId="urn:microsoft.com/office/officeart/2005/8/layout/vProcess5"/>
    <dgm:cxn modelId="{1DB612FA-ADEA-6E44-8607-9DC417118C07}" type="presParOf" srcId="{C7E6524D-9822-544E-9937-768EB61D6514}" destId="{C69919B7-DBA3-894D-9601-F38B47583764}" srcOrd="3" destOrd="0" presId="urn:microsoft.com/office/officeart/2005/8/layout/vProcess5"/>
    <dgm:cxn modelId="{E4DDF5C5-6CDD-F142-95CA-45A66FC8D8EB}" type="presParOf" srcId="{C7E6524D-9822-544E-9937-768EB61D6514}" destId="{73DC6E06-263D-8A4C-9F45-142C2274E45D}" srcOrd="4" destOrd="0" presId="urn:microsoft.com/office/officeart/2005/8/layout/vProcess5"/>
    <dgm:cxn modelId="{ADBF3DC2-33DF-E54E-9683-9B87A6210D5D}" type="presParOf" srcId="{C7E6524D-9822-544E-9937-768EB61D6514}" destId="{2E154DE8-FFE8-B74E-85A3-678084E9A017}" srcOrd="5" destOrd="0" presId="urn:microsoft.com/office/officeart/2005/8/layout/vProcess5"/>
    <dgm:cxn modelId="{47639E55-5E93-3449-86BB-9EF703E97308}" type="presParOf" srcId="{C7E6524D-9822-544E-9937-768EB61D6514}" destId="{CFF7E0D8-456C-9943-A109-6CAD929DA982}" srcOrd="6" destOrd="0" presId="urn:microsoft.com/office/officeart/2005/8/layout/vProcess5"/>
    <dgm:cxn modelId="{FBF17497-CD43-FC4A-899A-563C8707DD21}" type="presParOf" srcId="{C7E6524D-9822-544E-9937-768EB61D6514}" destId="{2689C232-BA1D-844C-AAAA-FFDA8E8261CA}" srcOrd="7" destOrd="0" presId="urn:microsoft.com/office/officeart/2005/8/layout/vProcess5"/>
    <dgm:cxn modelId="{0EDCFF68-7284-7740-8B8F-F24AC94E4C9E}" type="presParOf" srcId="{C7E6524D-9822-544E-9937-768EB61D6514}" destId="{68EA4B2F-F7D4-504E-BAF7-9654DB69349D}" srcOrd="8" destOrd="0" presId="urn:microsoft.com/office/officeart/2005/8/layout/vProcess5"/>
    <dgm:cxn modelId="{C851E2CE-9655-DF45-8ABE-70338B6E8971}" type="presParOf" srcId="{C7E6524D-9822-544E-9937-768EB61D6514}" destId="{7F407AD6-554C-D947-B691-BE817A98D3FD}" srcOrd="9" destOrd="0" presId="urn:microsoft.com/office/officeart/2005/8/layout/vProcess5"/>
    <dgm:cxn modelId="{A9F45F27-9D90-7643-A650-31E7388A46D2}" type="presParOf" srcId="{C7E6524D-9822-544E-9937-768EB61D6514}" destId="{978C21E2-954E-0F4F-95AA-ACCB4D312B06}" srcOrd="10" destOrd="0" presId="urn:microsoft.com/office/officeart/2005/8/layout/vProcess5"/>
    <dgm:cxn modelId="{A12CAA38-705A-494B-AD58-EB46C6CBC0C3}" type="presParOf" srcId="{C7E6524D-9822-544E-9937-768EB61D6514}" destId="{24FE7CE5-4317-F946-B8E6-5DDDEDB4A067}" srcOrd="11" destOrd="0" presId="urn:microsoft.com/office/officeart/2005/8/layout/vProcess5"/>
    <dgm:cxn modelId="{86853D9D-285F-BD42-AECD-A0613826AEA1}" type="presParOf" srcId="{C7E6524D-9822-544E-9937-768EB61D6514}" destId="{B3C00931-4CB9-D848-8021-439B22D5F527}" srcOrd="12" destOrd="0" presId="urn:microsoft.com/office/officeart/2005/8/layout/vProcess5"/>
    <dgm:cxn modelId="{962D32D3-B08D-FD41-B031-A0752729E954}" type="presParOf" srcId="{C7E6524D-9822-544E-9937-768EB61D6514}" destId="{2FA64CAB-CA40-544A-9F0C-19C91D7F30C5}" srcOrd="13" destOrd="0" presId="urn:microsoft.com/office/officeart/2005/8/layout/vProcess5"/>
    <dgm:cxn modelId="{2BC6C9A8-F56F-0147-A6C1-07A12665773A}" type="presParOf" srcId="{C7E6524D-9822-544E-9937-768EB61D6514}" destId="{28D5EA65-A19B-1D45-B2E1-1980F2746B0F}" srcOrd="14" destOrd="0" presId="urn:microsoft.com/office/officeart/2005/8/layout/vProcess5"/>
  </dgm:cxnLst>
  <dgm:bg>
    <a:noFill/>
  </dgm:bg>
  <dgm:whole>
    <a:ln>
      <a:solidFill>
        <a:srgbClr val="C0504D"/>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81ABB-F016-6F4C-B550-E0F3D71DEFDD}">
      <dsp:nvSpPr>
        <dsp:cNvPr id="0" name=""/>
        <dsp:cNvSpPr/>
      </dsp:nvSpPr>
      <dsp:spPr>
        <a:xfrm>
          <a:off x="0" y="4063"/>
          <a:ext cx="5901821" cy="896549"/>
        </a:xfrm>
        <a:prstGeom prst="roundRect">
          <a:avLst>
            <a:gd name="adj" fmla="val 1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20000"/>
            </a:lnSpc>
            <a:spcBef>
              <a:spcPct val="0"/>
            </a:spcBef>
            <a:spcAft>
              <a:spcPct val="35000"/>
            </a:spcAft>
            <a:buNone/>
            <a:tabLst/>
          </a:pPr>
          <a:r>
            <a:rPr lang="en-US" sz="1600" kern="1200" dirty="0">
              <a:latin typeface="Arial" pitchFamily="34" charset="0"/>
              <a:cs typeface="Arial" pitchFamily="34" charset="0"/>
            </a:rPr>
            <a:t>Simulate exogenous farm commodity price changes</a:t>
          </a:r>
        </a:p>
      </dsp:txBody>
      <dsp:txXfrm>
        <a:off x="26259" y="30322"/>
        <a:ext cx="5098993" cy="844031"/>
      </dsp:txXfrm>
    </dsp:sp>
    <dsp:sp modelId="{134AB08A-444F-C149-BA52-0D366F012235}">
      <dsp:nvSpPr>
        <dsp:cNvPr id="0" name=""/>
        <dsp:cNvSpPr/>
      </dsp:nvSpPr>
      <dsp:spPr>
        <a:xfrm>
          <a:off x="1150846" y="949256"/>
          <a:ext cx="5906428" cy="858089"/>
        </a:xfrm>
        <a:prstGeom prst="roundRect">
          <a:avLst>
            <a:gd name="adj" fmla="val 1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20000"/>
            </a:lnSpc>
            <a:spcBef>
              <a:spcPct val="0"/>
            </a:spcBef>
            <a:spcAft>
              <a:spcPct val="35000"/>
            </a:spcAft>
            <a:buNone/>
          </a:pPr>
          <a:r>
            <a:rPr lang="en-US" sz="1600" kern="1200" dirty="0">
              <a:latin typeface="Arial" pitchFamily="34" charset="0"/>
              <a:cs typeface="Arial" pitchFamily="34" charset="0"/>
            </a:rPr>
            <a:t>Measures of changes in consumption of various food categories per U.S. adult per year</a:t>
          </a:r>
        </a:p>
      </dsp:txBody>
      <dsp:txXfrm>
        <a:off x="1175979" y="974389"/>
        <a:ext cx="4986014" cy="807823"/>
      </dsp:txXfrm>
    </dsp:sp>
    <dsp:sp modelId="{C69919B7-DBA3-894D-9601-F38B47583764}">
      <dsp:nvSpPr>
        <dsp:cNvPr id="0" name=""/>
        <dsp:cNvSpPr/>
      </dsp:nvSpPr>
      <dsp:spPr>
        <a:xfrm>
          <a:off x="2153705" y="1954069"/>
          <a:ext cx="5733450" cy="858089"/>
        </a:xfrm>
        <a:prstGeom prst="roundRect">
          <a:avLst>
            <a:gd name="adj" fmla="val 1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20000"/>
            </a:lnSpc>
            <a:spcBef>
              <a:spcPct val="0"/>
            </a:spcBef>
            <a:spcAft>
              <a:spcPct val="35000"/>
            </a:spcAft>
            <a:buNone/>
          </a:pPr>
          <a:r>
            <a:rPr lang="en-US" sz="1600" kern="1200" dirty="0">
              <a:latin typeface="Arial" pitchFamily="34" charset="0"/>
              <a:cs typeface="Arial" pitchFamily="34" charset="0"/>
            </a:rPr>
            <a:t>Based on caloric content of foods, derive measures of changes in total caloric consumption</a:t>
          </a:r>
        </a:p>
      </dsp:txBody>
      <dsp:txXfrm>
        <a:off x="2178838" y="1979202"/>
        <a:ext cx="4838520" cy="807823"/>
      </dsp:txXfrm>
    </dsp:sp>
    <dsp:sp modelId="{73DC6E06-263D-8A4C-9F45-142C2274E45D}">
      <dsp:nvSpPr>
        <dsp:cNvPr id="0" name=""/>
        <dsp:cNvSpPr/>
      </dsp:nvSpPr>
      <dsp:spPr>
        <a:xfrm>
          <a:off x="3513537" y="2941927"/>
          <a:ext cx="5230563" cy="858089"/>
        </a:xfrm>
        <a:prstGeom prst="roundRect">
          <a:avLst>
            <a:gd name="adj" fmla="val 1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20000"/>
            </a:lnSpc>
            <a:spcBef>
              <a:spcPct val="0"/>
            </a:spcBef>
            <a:spcAft>
              <a:spcPct val="35000"/>
            </a:spcAft>
            <a:buNone/>
          </a:pPr>
          <a:r>
            <a:rPr lang="en-US" sz="1600" kern="1200" dirty="0">
              <a:latin typeface="Arial" pitchFamily="34" charset="0"/>
              <a:cs typeface="Arial" pitchFamily="34" charset="0"/>
            </a:rPr>
            <a:t>Using model of adult weight, derive measures of changes in steady-state weight and BMI</a:t>
          </a:r>
        </a:p>
      </dsp:txBody>
      <dsp:txXfrm>
        <a:off x="3538670" y="2967060"/>
        <a:ext cx="4409719" cy="807823"/>
      </dsp:txXfrm>
    </dsp:sp>
    <dsp:sp modelId="{2E154DE8-FFE8-B74E-85A3-678084E9A017}">
      <dsp:nvSpPr>
        <dsp:cNvPr id="0" name=""/>
        <dsp:cNvSpPr/>
      </dsp:nvSpPr>
      <dsp:spPr>
        <a:xfrm>
          <a:off x="4444227" y="3929368"/>
          <a:ext cx="5526767" cy="837795"/>
        </a:xfrm>
        <a:prstGeom prst="roundRect">
          <a:avLst>
            <a:gd name="adj" fmla="val 1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20000"/>
            </a:lnSpc>
            <a:spcBef>
              <a:spcPct val="0"/>
            </a:spcBef>
            <a:spcAft>
              <a:spcPct val="35000"/>
            </a:spcAft>
            <a:buNone/>
          </a:pPr>
          <a:r>
            <a:rPr lang="en-US" sz="1600" kern="1200" dirty="0">
              <a:latin typeface="Arial" pitchFamily="34" charset="0"/>
              <a:cs typeface="Arial" pitchFamily="34" charset="0"/>
            </a:rPr>
            <a:t>Derive measures of changes in consumer welfare and health-care externality costs</a:t>
          </a:r>
        </a:p>
      </dsp:txBody>
      <dsp:txXfrm>
        <a:off x="4468765" y="3953906"/>
        <a:ext cx="4663476" cy="788719"/>
      </dsp:txXfrm>
    </dsp:sp>
    <dsp:sp modelId="{CFF7E0D8-456C-9943-A109-6CAD929DA982}">
      <dsp:nvSpPr>
        <dsp:cNvPr id="0" name=""/>
        <dsp:cNvSpPr/>
      </dsp:nvSpPr>
      <dsp:spPr>
        <a:xfrm>
          <a:off x="4734526" y="559777"/>
          <a:ext cx="557758" cy="55775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860022" y="559777"/>
        <a:ext cx="306766" cy="419713"/>
      </dsp:txXfrm>
    </dsp:sp>
    <dsp:sp modelId="{2689C232-BA1D-844C-AAAA-FFDA8E8261CA}">
      <dsp:nvSpPr>
        <dsp:cNvPr id="0" name=""/>
        <dsp:cNvSpPr/>
      </dsp:nvSpPr>
      <dsp:spPr>
        <a:xfrm>
          <a:off x="5810047" y="1592838"/>
          <a:ext cx="557758" cy="55775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935543" y="1592838"/>
        <a:ext cx="306766" cy="419713"/>
      </dsp:txXfrm>
    </dsp:sp>
    <dsp:sp modelId="{68EA4B2F-F7D4-504E-BAF7-9654DB69349D}">
      <dsp:nvSpPr>
        <dsp:cNvPr id="0" name=""/>
        <dsp:cNvSpPr/>
      </dsp:nvSpPr>
      <dsp:spPr>
        <a:xfrm>
          <a:off x="7251318" y="2522942"/>
          <a:ext cx="557758" cy="55775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376814" y="2522942"/>
        <a:ext cx="306766" cy="419713"/>
      </dsp:txXfrm>
    </dsp:sp>
    <dsp:sp modelId="{7F407AD6-554C-D947-B691-BE817A98D3FD}">
      <dsp:nvSpPr>
        <dsp:cNvPr id="0" name=""/>
        <dsp:cNvSpPr/>
      </dsp:nvSpPr>
      <dsp:spPr>
        <a:xfrm>
          <a:off x="8288577" y="3536640"/>
          <a:ext cx="557758" cy="55775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414073" y="3536640"/>
        <a:ext cx="306766" cy="41971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B418C-93ED-7A4B-964E-FBF4982ECC1F}" type="datetimeFigureOut">
              <a:rPr lang="en-US" smtClean="0"/>
              <a:t>7/27/24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5B8B3-B6F6-AB4E-9830-8B4793B1B55F}" type="slidenum">
              <a:rPr lang="en-US" smtClean="0"/>
              <a:t>‹#›</a:t>
            </a:fld>
            <a:endParaRPr lang="en-US"/>
          </a:p>
        </p:txBody>
      </p:sp>
    </p:spTree>
    <p:extLst>
      <p:ext uri="{BB962C8B-B14F-4D97-AF65-F5344CB8AC3E}">
        <p14:creationId xmlns:p14="http://schemas.microsoft.com/office/powerpoint/2010/main" val="2285466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15B8B3-B6F6-AB4E-9830-8B4793B1B55F}" type="slidenum">
              <a:rPr lang="en-US" smtClean="0"/>
              <a:t>1</a:t>
            </a:fld>
            <a:endParaRPr lang="en-US"/>
          </a:p>
        </p:txBody>
      </p:sp>
    </p:spTree>
    <p:extLst>
      <p:ext uri="{BB962C8B-B14F-4D97-AF65-F5344CB8AC3E}">
        <p14:creationId xmlns:p14="http://schemas.microsoft.com/office/powerpoint/2010/main" val="2942654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F1374B-6EDD-4072-B20A-F64F1BE3E023}" type="slidenum">
              <a:rPr lang="en-US" smtClean="0"/>
              <a:pPr/>
              <a:t>15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15B8B3-B6F6-AB4E-9830-8B4793B1B55F}" type="slidenum">
              <a:rPr lang="en-US" smtClean="0"/>
              <a:t>35</a:t>
            </a:fld>
            <a:endParaRPr lang="en-US"/>
          </a:p>
        </p:txBody>
      </p:sp>
    </p:spTree>
    <p:extLst>
      <p:ext uri="{BB962C8B-B14F-4D97-AF65-F5344CB8AC3E}">
        <p14:creationId xmlns:p14="http://schemas.microsoft.com/office/powerpoint/2010/main" val="3724526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6_Title Slide">
    <p:bg>
      <p:bgPr>
        <a:blipFill dpi="0" rotWithShape="1">
          <a:blip r:embed="rId2" cstate="screen">
            <a:lum/>
            <a:extLst>
              <a:ext uri="{28A0092B-C50C-407E-A947-70E740481C1C}">
                <a14:useLocalDpi xmlns:a14="http://schemas.microsoft.com/office/drawing/2010/main"/>
              </a:ext>
            </a:extLst>
          </a:blip>
          <a:srcRect/>
          <a:stretch>
            <a:fillRect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001F-EA27-A041-A384-E5CB0C455709}"/>
              </a:ext>
            </a:extLst>
          </p:cNvPr>
          <p:cNvSpPr>
            <a:spLocks noGrp="1"/>
          </p:cNvSpPr>
          <p:nvPr>
            <p:ph type="ctrTitle" hasCustomPrompt="1"/>
          </p:nvPr>
        </p:nvSpPr>
        <p:spPr>
          <a:xfrm>
            <a:off x="0" y="1717285"/>
            <a:ext cx="12192000" cy="1845312"/>
          </a:xfrm>
        </p:spPr>
        <p:txBody>
          <a:bodyPr anchor="b"/>
          <a:lstStyle>
            <a:lvl1pPr algn="ctr">
              <a:defRPr sz="6000" b="0" i="0">
                <a:solidFill>
                  <a:schemeClr val="bg1"/>
                </a:solidFill>
                <a:latin typeface="Proxima Nova Medium" panose="02000506030000020004" pitchFamily="2" charset="0"/>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7C57288E-B549-2C44-B080-1596A5AE322E}"/>
              </a:ext>
            </a:extLst>
          </p:cNvPr>
          <p:cNvSpPr>
            <a:spLocks noGrp="1"/>
          </p:cNvSpPr>
          <p:nvPr>
            <p:ph type="subTitle" idx="1" hasCustomPrompt="1"/>
          </p:nvPr>
        </p:nvSpPr>
        <p:spPr>
          <a:xfrm>
            <a:off x="0" y="4118161"/>
            <a:ext cx="12192000" cy="700873"/>
          </a:xfrm>
        </p:spPr>
        <p:txBody>
          <a:bodyPr/>
          <a:lstStyle>
            <a:lvl1pPr marL="0" indent="0" algn="ctr">
              <a:buNone/>
              <a:defRPr sz="2400" b="0" i="0">
                <a:solidFill>
                  <a:srgbClr val="022851"/>
                </a:solidFill>
                <a:latin typeface="Proxima Nova Medium"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pic>
        <p:nvPicPr>
          <p:cNvPr id="13" name="Picture 12" descr="Logo&#10;&#10;Description automatically generated">
            <a:extLst>
              <a:ext uri="{FF2B5EF4-FFF2-40B4-BE49-F238E27FC236}">
                <a16:creationId xmlns:a16="http://schemas.microsoft.com/office/drawing/2014/main" id="{C413D70E-DD85-FB41-918F-CAF1CFAB27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38313" y="5510151"/>
            <a:ext cx="2229386" cy="944721"/>
          </a:xfrm>
          <a:prstGeom prst="rect">
            <a:avLst/>
          </a:prstGeom>
        </p:spPr>
      </p:pic>
    </p:spTree>
    <p:extLst>
      <p:ext uri="{BB962C8B-B14F-4D97-AF65-F5344CB8AC3E}">
        <p14:creationId xmlns:p14="http://schemas.microsoft.com/office/powerpoint/2010/main" val="35497522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228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001F-EA27-A041-A384-E5CB0C455709}"/>
              </a:ext>
            </a:extLst>
          </p:cNvPr>
          <p:cNvSpPr>
            <a:spLocks noGrp="1"/>
          </p:cNvSpPr>
          <p:nvPr>
            <p:ph type="ctrTitle"/>
          </p:nvPr>
        </p:nvSpPr>
        <p:spPr>
          <a:xfrm>
            <a:off x="-1" y="4039818"/>
            <a:ext cx="12192000" cy="847336"/>
          </a:xfrm>
        </p:spPr>
        <p:txBody>
          <a:bodyPr anchor="b">
            <a:normAutofit/>
          </a:bodyPr>
          <a:lstStyle>
            <a:lvl1pPr algn="ctr">
              <a:defRPr sz="5400" b="1">
                <a:latin typeface="Proxima Nova" panose="02000506030000020004"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C57288E-B549-2C44-B080-1596A5AE322E}"/>
              </a:ext>
            </a:extLst>
          </p:cNvPr>
          <p:cNvSpPr>
            <a:spLocks noGrp="1"/>
          </p:cNvSpPr>
          <p:nvPr>
            <p:ph type="subTitle" idx="1" hasCustomPrompt="1"/>
          </p:nvPr>
        </p:nvSpPr>
        <p:spPr>
          <a:xfrm>
            <a:off x="0" y="5202238"/>
            <a:ext cx="12192000" cy="1655762"/>
          </a:xfrm>
        </p:spPr>
        <p:txBody>
          <a:bodyPr/>
          <a:lstStyle>
            <a:lvl1pPr marL="0" indent="0" algn="ctr">
              <a:buNone/>
              <a:defRPr sz="2400" b="0" i="0">
                <a:latin typeface="Proxima Nova Medium"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pic>
        <p:nvPicPr>
          <p:cNvPr id="12" name="Picture 11" descr="Text&#10;&#10;Description automatically generated with low confidence">
            <a:extLst>
              <a:ext uri="{FF2B5EF4-FFF2-40B4-BE49-F238E27FC236}">
                <a16:creationId xmlns:a16="http://schemas.microsoft.com/office/drawing/2014/main" id="{CEC15644-AD16-6841-838F-B8E5E2E93D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5787" y="6027521"/>
            <a:ext cx="2469208" cy="450728"/>
          </a:xfrm>
          <a:prstGeom prst="rect">
            <a:avLst/>
          </a:prstGeom>
        </p:spPr>
      </p:pic>
      <p:pic>
        <p:nvPicPr>
          <p:cNvPr id="9" name="Picture 8" descr="A picture containing plant, flower&#10;&#10;Description automatically generated">
            <a:extLst>
              <a:ext uri="{FF2B5EF4-FFF2-40B4-BE49-F238E27FC236}">
                <a16:creationId xmlns:a16="http://schemas.microsoft.com/office/drawing/2014/main" id="{1190C412-80DD-A34E-8107-54AA1A35EB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8563" y="530762"/>
            <a:ext cx="3734873" cy="3205408"/>
          </a:xfrm>
          <a:prstGeom prst="rect">
            <a:avLst/>
          </a:prstGeom>
        </p:spPr>
      </p:pic>
    </p:spTree>
    <p:extLst>
      <p:ext uri="{BB962C8B-B14F-4D97-AF65-F5344CB8AC3E}">
        <p14:creationId xmlns:p14="http://schemas.microsoft.com/office/powerpoint/2010/main" val="1321325503"/>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228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001F-EA27-A041-A384-E5CB0C455709}"/>
              </a:ext>
            </a:extLst>
          </p:cNvPr>
          <p:cNvSpPr>
            <a:spLocks noGrp="1"/>
          </p:cNvSpPr>
          <p:nvPr>
            <p:ph type="ctrTitle"/>
          </p:nvPr>
        </p:nvSpPr>
        <p:spPr>
          <a:xfrm>
            <a:off x="-1" y="4039818"/>
            <a:ext cx="12192000" cy="847336"/>
          </a:xfrm>
        </p:spPr>
        <p:txBody>
          <a:bodyPr anchor="b">
            <a:normAutofit/>
          </a:bodyPr>
          <a:lstStyle>
            <a:lvl1pPr algn="ctr">
              <a:defRPr sz="5400" b="1">
                <a:latin typeface="Proxima Nova" panose="02000506030000020004"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C57288E-B549-2C44-B080-1596A5AE322E}"/>
              </a:ext>
            </a:extLst>
          </p:cNvPr>
          <p:cNvSpPr>
            <a:spLocks noGrp="1"/>
          </p:cNvSpPr>
          <p:nvPr>
            <p:ph type="subTitle" idx="1" hasCustomPrompt="1"/>
          </p:nvPr>
        </p:nvSpPr>
        <p:spPr>
          <a:xfrm>
            <a:off x="0" y="5202238"/>
            <a:ext cx="12192000" cy="1655762"/>
          </a:xfrm>
        </p:spPr>
        <p:txBody>
          <a:bodyPr/>
          <a:lstStyle>
            <a:lvl1pPr marL="0" indent="0" algn="ctr">
              <a:buNone/>
              <a:defRPr sz="2400" b="0" i="0">
                <a:latin typeface="Proxima Nova Medium"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pic>
        <p:nvPicPr>
          <p:cNvPr id="12" name="Picture 11" descr="Text&#10;&#10;Description automatically generated with low confidence">
            <a:extLst>
              <a:ext uri="{FF2B5EF4-FFF2-40B4-BE49-F238E27FC236}">
                <a16:creationId xmlns:a16="http://schemas.microsoft.com/office/drawing/2014/main" id="{CEC15644-AD16-6841-838F-B8E5E2E93D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5787" y="6027521"/>
            <a:ext cx="2469208" cy="450728"/>
          </a:xfrm>
          <a:prstGeom prst="rect">
            <a:avLst/>
          </a:prstGeom>
        </p:spPr>
      </p:pic>
      <p:pic>
        <p:nvPicPr>
          <p:cNvPr id="5" name="Picture 4" descr="A picture containing text, light&#10;&#10;Description automatically generated">
            <a:extLst>
              <a:ext uri="{FF2B5EF4-FFF2-40B4-BE49-F238E27FC236}">
                <a16:creationId xmlns:a16="http://schemas.microsoft.com/office/drawing/2014/main" id="{C29A4F66-0146-FB48-9BCC-65A3EDB0CF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367475">
            <a:off x="5014451" y="317407"/>
            <a:ext cx="2163095" cy="3911705"/>
          </a:xfrm>
          <a:prstGeom prst="rect">
            <a:avLst/>
          </a:prstGeom>
        </p:spPr>
      </p:pic>
    </p:spTree>
    <p:extLst>
      <p:ext uri="{BB962C8B-B14F-4D97-AF65-F5344CB8AC3E}">
        <p14:creationId xmlns:p14="http://schemas.microsoft.com/office/powerpoint/2010/main" val="1129886628"/>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AAC4-AA41-9348-8B41-E8779ACD8CD0}"/>
              </a:ext>
            </a:extLst>
          </p:cNvPr>
          <p:cNvSpPr>
            <a:spLocks noGrp="1"/>
          </p:cNvSpPr>
          <p:nvPr>
            <p:ph type="title"/>
          </p:nvPr>
        </p:nvSpPr>
        <p:spPr/>
        <p:txBody>
          <a:bodyPr/>
          <a:lstStyle>
            <a:lvl1pPr>
              <a:defRPr b="1">
                <a:latin typeface="Proxima Nova" panose="02000506030000020004"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0DE40EE-570A-0646-A44A-84275332CEC6}"/>
              </a:ext>
            </a:extLst>
          </p:cNvPr>
          <p:cNvSpPr>
            <a:spLocks noGrp="1"/>
          </p:cNvSpPr>
          <p:nvPr>
            <p:ph idx="1"/>
          </p:nvPr>
        </p:nvSpPr>
        <p:spPr/>
        <p:txBody>
          <a:bodyPr/>
          <a:lstStyle>
            <a:lvl1pPr>
              <a:defRPr b="0" i="0">
                <a:latin typeface="Proxima Nova Medium" panose="02000506030000020004" pitchFamily="2" charset="0"/>
              </a:defRPr>
            </a:lvl1pPr>
            <a:lvl2pPr>
              <a:defRPr b="0" i="0">
                <a:latin typeface="Proxima Nova Medium" panose="02000506030000020004" pitchFamily="2" charset="0"/>
              </a:defRPr>
            </a:lvl2pPr>
            <a:lvl3pPr>
              <a:defRPr b="0" i="0">
                <a:latin typeface="Proxima Nova Medium" panose="02000506030000020004" pitchFamily="2" charset="0"/>
              </a:defRPr>
            </a:lvl3pPr>
            <a:lvl4pPr>
              <a:defRPr b="0" i="0">
                <a:latin typeface="Proxima Nova Medium" panose="02000506030000020004" pitchFamily="2" charset="0"/>
              </a:defRPr>
            </a:lvl4pPr>
            <a:lvl5pPr>
              <a:defRPr b="0" i="0">
                <a:latin typeface="Proxima Nova Medium" panose="0200050603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8FB430-1BA8-BA45-B94C-7AB30C1FE274}"/>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D449E773-17D5-E849-AD6E-7B6BB7A9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81AE1-6618-B044-9885-9D3457AEC720}"/>
              </a:ext>
            </a:extLst>
          </p:cNvPr>
          <p:cNvSpPr>
            <a:spLocks noGrp="1"/>
          </p:cNvSpPr>
          <p:nvPr>
            <p:ph type="sldNum" sz="quarter" idx="12"/>
          </p:nvPr>
        </p:nvSpPr>
        <p:spPr/>
        <p:txBody>
          <a:bodyPr/>
          <a:lstStyle/>
          <a:p>
            <a:fld id="{7F332208-2F56-7D42-9A3F-895B8D67C05D}" type="slidenum">
              <a:rPr lang="en-US" smtClean="0"/>
              <a:t>‹#›</a:t>
            </a:fld>
            <a:endParaRPr lang="en-US"/>
          </a:p>
        </p:txBody>
      </p:sp>
      <p:pic>
        <p:nvPicPr>
          <p:cNvPr id="10" name="Picture 9" descr="Text&#10;&#10;Description automatically generated with medium confidence">
            <a:extLst>
              <a:ext uri="{FF2B5EF4-FFF2-40B4-BE49-F238E27FC236}">
                <a16:creationId xmlns:a16="http://schemas.microsoft.com/office/drawing/2014/main" id="{46980599-853F-CA44-8BBE-F73E89A3BD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77540"/>
            <a:ext cx="2085383" cy="378255"/>
          </a:xfrm>
          <a:prstGeom prst="rect">
            <a:avLst/>
          </a:prstGeom>
        </p:spPr>
      </p:pic>
    </p:spTree>
    <p:extLst>
      <p:ext uri="{BB962C8B-B14F-4D97-AF65-F5344CB8AC3E}">
        <p14:creationId xmlns:p14="http://schemas.microsoft.com/office/powerpoint/2010/main" val="1877568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AAC4-AA41-9348-8B41-E8779ACD8CD0}"/>
              </a:ext>
            </a:extLst>
          </p:cNvPr>
          <p:cNvSpPr>
            <a:spLocks noGrp="1"/>
          </p:cNvSpPr>
          <p:nvPr>
            <p:ph type="title"/>
          </p:nvPr>
        </p:nvSpPr>
        <p:spPr/>
        <p:txBody>
          <a:bodyPr/>
          <a:lstStyle>
            <a:lvl1pPr>
              <a:defRPr b="1">
                <a:latin typeface="Proxima Nova" panose="02000506030000020004"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0DE40EE-570A-0646-A44A-84275332CEC6}"/>
              </a:ext>
            </a:extLst>
          </p:cNvPr>
          <p:cNvSpPr>
            <a:spLocks noGrp="1"/>
          </p:cNvSpPr>
          <p:nvPr>
            <p:ph idx="1"/>
          </p:nvPr>
        </p:nvSpPr>
        <p:spPr/>
        <p:txBody>
          <a:bodyPr/>
          <a:lstStyle>
            <a:lvl1pPr>
              <a:defRPr b="0" i="0">
                <a:latin typeface="Proxima Nova Medium" panose="02000506030000020004" pitchFamily="2" charset="0"/>
              </a:defRPr>
            </a:lvl1pPr>
            <a:lvl2pPr>
              <a:defRPr b="0" i="0">
                <a:latin typeface="Proxima Nova Medium" panose="02000506030000020004" pitchFamily="2" charset="0"/>
              </a:defRPr>
            </a:lvl2pPr>
            <a:lvl3pPr>
              <a:defRPr b="0" i="0">
                <a:latin typeface="Proxima Nova Medium" panose="02000506030000020004" pitchFamily="2" charset="0"/>
              </a:defRPr>
            </a:lvl3pPr>
            <a:lvl4pPr>
              <a:defRPr b="0" i="0">
                <a:latin typeface="Proxima Nova Medium" panose="02000506030000020004" pitchFamily="2" charset="0"/>
              </a:defRPr>
            </a:lvl4pPr>
            <a:lvl5pPr>
              <a:defRPr b="0" i="0">
                <a:latin typeface="Proxima Nova Medium"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8FB430-1BA8-BA45-B94C-7AB30C1FE274}"/>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D449E773-17D5-E849-AD6E-7B6BB7A9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81AE1-6618-B044-9885-9D3457AEC720}"/>
              </a:ext>
            </a:extLst>
          </p:cNvPr>
          <p:cNvSpPr>
            <a:spLocks noGrp="1"/>
          </p:cNvSpPr>
          <p:nvPr>
            <p:ph type="sldNum" sz="quarter" idx="12"/>
          </p:nvPr>
        </p:nvSpPr>
        <p:spPr/>
        <p:txBody>
          <a:bodyPr/>
          <a:lstStyle/>
          <a:p>
            <a:fld id="{7F332208-2F56-7D42-9A3F-895B8D67C05D}" type="slidenum">
              <a:rPr lang="en-US" smtClean="0"/>
              <a:t>‹#›</a:t>
            </a:fld>
            <a:endParaRPr lang="en-US"/>
          </a:p>
        </p:txBody>
      </p:sp>
      <p:sp>
        <p:nvSpPr>
          <p:cNvPr id="7" name="Rectangle 6">
            <a:extLst>
              <a:ext uri="{FF2B5EF4-FFF2-40B4-BE49-F238E27FC236}">
                <a16:creationId xmlns:a16="http://schemas.microsoft.com/office/drawing/2014/main" id="{02A21926-9D92-F547-A354-880F37F55996}"/>
              </a:ext>
            </a:extLst>
          </p:cNvPr>
          <p:cNvSpPr/>
          <p:nvPr userDrawn="1"/>
        </p:nvSpPr>
        <p:spPr>
          <a:xfrm>
            <a:off x="0" y="6075336"/>
            <a:ext cx="12192000" cy="782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9" name="Picture 8" descr="A screenshot of a video game&#10;&#10;Description automatically generated with medium confidence">
            <a:extLst>
              <a:ext uri="{FF2B5EF4-FFF2-40B4-BE49-F238E27FC236}">
                <a16:creationId xmlns:a16="http://schemas.microsoft.com/office/drawing/2014/main" id="{60FB36E1-DC8A-A045-BCF5-20B91EC790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77540"/>
            <a:ext cx="2085383" cy="378255"/>
          </a:xfrm>
          <a:prstGeom prst="rect">
            <a:avLst/>
          </a:prstGeom>
        </p:spPr>
      </p:pic>
    </p:spTree>
    <p:extLst>
      <p:ext uri="{BB962C8B-B14F-4D97-AF65-F5344CB8AC3E}">
        <p14:creationId xmlns:p14="http://schemas.microsoft.com/office/powerpoint/2010/main" val="3434587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AAC4-AA41-9348-8B41-E8779ACD8CD0}"/>
              </a:ext>
            </a:extLst>
          </p:cNvPr>
          <p:cNvSpPr>
            <a:spLocks noGrp="1"/>
          </p:cNvSpPr>
          <p:nvPr>
            <p:ph type="title"/>
          </p:nvPr>
        </p:nvSpPr>
        <p:spPr/>
        <p:txBody>
          <a:bodyPr/>
          <a:lstStyle>
            <a:lvl1pPr>
              <a:defRPr b="1">
                <a:latin typeface="Proxima Nova" panose="02000506030000020004"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0DE40EE-570A-0646-A44A-84275332CEC6}"/>
              </a:ext>
            </a:extLst>
          </p:cNvPr>
          <p:cNvSpPr>
            <a:spLocks noGrp="1"/>
          </p:cNvSpPr>
          <p:nvPr>
            <p:ph idx="1"/>
          </p:nvPr>
        </p:nvSpPr>
        <p:spPr/>
        <p:txBody>
          <a:bodyPr/>
          <a:lstStyle>
            <a:lvl1pPr>
              <a:defRPr b="0" i="0">
                <a:latin typeface="Proxima Nova Medium" panose="02000506030000020004" pitchFamily="2" charset="0"/>
              </a:defRPr>
            </a:lvl1pPr>
            <a:lvl2pPr>
              <a:defRPr b="0" i="0">
                <a:latin typeface="Proxima Nova Medium" panose="02000506030000020004" pitchFamily="2" charset="0"/>
              </a:defRPr>
            </a:lvl2pPr>
            <a:lvl3pPr>
              <a:defRPr b="0" i="0">
                <a:latin typeface="Proxima Nova Medium" panose="02000506030000020004" pitchFamily="2" charset="0"/>
              </a:defRPr>
            </a:lvl3pPr>
            <a:lvl4pPr>
              <a:defRPr b="0" i="0">
                <a:latin typeface="Proxima Nova Medium" panose="02000506030000020004" pitchFamily="2" charset="0"/>
              </a:defRPr>
            </a:lvl4pPr>
            <a:lvl5pPr>
              <a:defRPr b="0" i="0">
                <a:latin typeface="Proxima Nova Medium"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8FB430-1BA8-BA45-B94C-7AB30C1FE274}"/>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D449E773-17D5-E849-AD6E-7B6BB7A9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81AE1-6618-B044-9885-9D3457AEC720}"/>
              </a:ext>
            </a:extLst>
          </p:cNvPr>
          <p:cNvSpPr>
            <a:spLocks noGrp="1"/>
          </p:cNvSpPr>
          <p:nvPr>
            <p:ph type="sldNum" sz="quarter" idx="12"/>
          </p:nvPr>
        </p:nvSpPr>
        <p:spPr/>
        <p:txBody>
          <a:bodyPr/>
          <a:lstStyle/>
          <a:p>
            <a:fld id="{7F332208-2F56-7D42-9A3F-895B8D67C05D}" type="slidenum">
              <a:rPr lang="en-US" smtClean="0"/>
              <a:t>‹#›</a:t>
            </a:fld>
            <a:endParaRPr lang="en-US"/>
          </a:p>
        </p:txBody>
      </p:sp>
      <p:sp>
        <p:nvSpPr>
          <p:cNvPr id="7" name="Rectangle 6">
            <a:extLst>
              <a:ext uri="{FF2B5EF4-FFF2-40B4-BE49-F238E27FC236}">
                <a16:creationId xmlns:a16="http://schemas.microsoft.com/office/drawing/2014/main" id="{02A21926-9D92-F547-A354-880F37F55996}"/>
              </a:ext>
            </a:extLst>
          </p:cNvPr>
          <p:cNvSpPr/>
          <p:nvPr userDrawn="1"/>
        </p:nvSpPr>
        <p:spPr>
          <a:xfrm>
            <a:off x="0" y="6075336"/>
            <a:ext cx="12192000" cy="782664"/>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low confidence">
            <a:extLst>
              <a:ext uri="{FF2B5EF4-FFF2-40B4-BE49-F238E27FC236}">
                <a16:creationId xmlns:a16="http://schemas.microsoft.com/office/drawing/2014/main" id="{29194AD6-E05F-3B4C-A496-5A708C9C6B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78205"/>
            <a:ext cx="2059983" cy="376028"/>
          </a:xfrm>
          <a:prstGeom prst="rect">
            <a:avLst/>
          </a:prstGeom>
        </p:spPr>
      </p:pic>
    </p:spTree>
    <p:extLst>
      <p:ext uri="{BB962C8B-B14F-4D97-AF65-F5344CB8AC3E}">
        <p14:creationId xmlns:p14="http://schemas.microsoft.com/office/powerpoint/2010/main" val="4081219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AAC4-AA41-9348-8B41-E8779ACD8CD0}"/>
              </a:ext>
            </a:extLst>
          </p:cNvPr>
          <p:cNvSpPr>
            <a:spLocks noGrp="1"/>
          </p:cNvSpPr>
          <p:nvPr>
            <p:ph type="title"/>
          </p:nvPr>
        </p:nvSpPr>
        <p:spPr/>
        <p:txBody>
          <a:bodyPr/>
          <a:lstStyle>
            <a:lvl1pPr>
              <a:defRPr b="1">
                <a:latin typeface="Proxima Nova" panose="02000506030000020004"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0DE40EE-570A-0646-A44A-84275332CEC6}"/>
              </a:ext>
            </a:extLst>
          </p:cNvPr>
          <p:cNvSpPr>
            <a:spLocks noGrp="1"/>
          </p:cNvSpPr>
          <p:nvPr>
            <p:ph idx="1"/>
          </p:nvPr>
        </p:nvSpPr>
        <p:spPr/>
        <p:txBody>
          <a:bodyPr/>
          <a:lstStyle>
            <a:lvl1pPr>
              <a:defRPr b="0" i="0">
                <a:latin typeface="Proxima Nova Medium" panose="02000506030000020004" pitchFamily="2" charset="0"/>
              </a:defRPr>
            </a:lvl1pPr>
            <a:lvl2pPr>
              <a:defRPr b="0" i="0">
                <a:latin typeface="Proxima Nova Medium" panose="02000506030000020004" pitchFamily="2" charset="0"/>
              </a:defRPr>
            </a:lvl2pPr>
            <a:lvl3pPr>
              <a:defRPr b="0" i="0">
                <a:latin typeface="Proxima Nova Medium" panose="02000506030000020004" pitchFamily="2" charset="0"/>
              </a:defRPr>
            </a:lvl3pPr>
            <a:lvl4pPr>
              <a:defRPr b="0" i="0">
                <a:latin typeface="Proxima Nova Medium" panose="02000506030000020004" pitchFamily="2" charset="0"/>
              </a:defRPr>
            </a:lvl4pPr>
            <a:lvl5pPr>
              <a:defRPr b="0" i="0">
                <a:latin typeface="Proxima Nova Medium" panose="0200050603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0503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149C-5938-994D-BAD1-3BC76389AD9C}"/>
              </a:ext>
            </a:extLst>
          </p:cNvPr>
          <p:cNvSpPr>
            <a:spLocks noGrp="1"/>
          </p:cNvSpPr>
          <p:nvPr>
            <p:ph type="title"/>
          </p:nvPr>
        </p:nvSpPr>
        <p:spPr>
          <a:xfrm>
            <a:off x="831850" y="1709739"/>
            <a:ext cx="10515600" cy="1079182"/>
          </a:xfrm>
        </p:spPr>
        <p:txBody>
          <a:bodyPr anchor="b">
            <a:normAutofit/>
          </a:bodyPr>
          <a:lstStyle>
            <a:lvl1pPr>
              <a:defRPr sz="4400" b="1">
                <a:latin typeface="Proxima Nova" panose="02000506030000020004" pitchFamily="2"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2DCD537-529C-5640-873B-7787155D53DA}"/>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1640E015-9FCD-D14C-8C1B-E1234F594A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83C7E9-F31F-A44C-BFF8-3ABE8352469D}"/>
              </a:ext>
            </a:extLst>
          </p:cNvPr>
          <p:cNvSpPr>
            <a:spLocks noGrp="1"/>
          </p:cNvSpPr>
          <p:nvPr>
            <p:ph type="sldNum" sz="quarter" idx="12"/>
          </p:nvPr>
        </p:nvSpPr>
        <p:spPr/>
        <p:txBody>
          <a:bodyPr/>
          <a:lstStyle/>
          <a:p>
            <a:fld id="{7F332208-2F56-7D42-9A3F-895B8D67C05D}" type="slidenum">
              <a:rPr lang="en-US" smtClean="0"/>
              <a:t>‹#›</a:t>
            </a:fld>
            <a:endParaRPr lang="en-US"/>
          </a:p>
        </p:txBody>
      </p:sp>
    </p:spTree>
    <p:extLst>
      <p:ext uri="{BB962C8B-B14F-4D97-AF65-F5344CB8AC3E}">
        <p14:creationId xmlns:p14="http://schemas.microsoft.com/office/powerpoint/2010/main" val="3233951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149C-5938-994D-BAD1-3BC76389AD9C}"/>
              </a:ext>
            </a:extLst>
          </p:cNvPr>
          <p:cNvSpPr>
            <a:spLocks noGrp="1"/>
          </p:cNvSpPr>
          <p:nvPr>
            <p:ph type="title"/>
          </p:nvPr>
        </p:nvSpPr>
        <p:spPr>
          <a:xfrm>
            <a:off x="831850" y="1709739"/>
            <a:ext cx="10515600" cy="1079182"/>
          </a:xfrm>
        </p:spPr>
        <p:txBody>
          <a:bodyPr anchor="b">
            <a:normAutofit/>
          </a:bodyPr>
          <a:lstStyle>
            <a:lvl1pPr>
              <a:defRPr sz="4400" b="1">
                <a:solidFill>
                  <a:schemeClr val="tx2"/>
                </a:solidFill>
                <a:latin typeface="Proxima Nova" panose="02000506030000020004" pitchFamily="2"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2DCD537-529C-5640-873B-7787155D53DA}"/>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1640E015-9FCD-D14C-8C1B-E1234F594A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83C7E9-F31F-A44C-BFF8-3ABE8352469D}"/>
              </a:ext>
            </a:extLst>
          </p:cNvPr>
          <p:cNvSpPr>
            <a:spLocks noGrp="1"/>
          </p:cNvSpPr>
          <p:nvPr>
            <p:ph type="sldNum" sz="quarter" idx="12"/>
          </p:nvPr>
        </p:nvSpPr>
        <p:spPr/>
        <p:txBody>
          <a:bodyPr/>
          <a:lstStyle/>
          <a:p>
            <a:fld id="{7F332208-2F56-7D42-9A3F-895B8D67C05D}" type="slidenum">
              <a:rPr lang="en-US" smtClean="0"/>
              <a:t>‹#›</a:t>
            </a:fld>
            <a:endParaRPr lang="en-US"/>
          </a:p>
        </p:txBody>
      </p:sp>
    </p:spTree>
    <p:extLst>
      <p:ext uri="{BB962C8B-B14F-4D97-AF65-F5344CB8AC3E}">
        <p14:creationId xmlns:p14="http://schemas.microsoft.com/office/powerpoint/2010/main" val="2188840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1654E-D69B-B643-9169-B064052EDDC4}"/>
              </a:ext>
            </a:extLst>
          </p:cNvPr>
          <p:cNvSpPr>
            <a:spLocks noGrp="1"/>
          </p:cNvSpPr>
          <p:nvPr>
            <p:ph type="title"/>
          </p:nvPr>
        </p:nvSpPr>
        <p:spPr/>
        <p:txBody>
          <a:bodyPr/>
          <a:lstStyle>
            <a:lvl1pPr>
              <a:defRPr baseline="0">
                <a:latin typeface="Proxima Nova Semibold" panose="02000506030000020004"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3796F99-36D7-594D-A6C6-B8E58D2A5DC5}"/>
              </a:ext>
            </a:extLst>
          </p:cNvPr>
          <p:cNvSpPr>
            <a:spLocks noGrp="1"/>
          </p:cNvSpPr>
          <p:nvPr>
            <p:ph sz="half" idx="1"/>
          </p:nvPr>
        </p:nvSpPr>
        <p:spPr>
          <a:xfrm>
            <a:off x="838200" y="1825625"/>
            <a:ext cx="5181600" cy="4351338"/>
          </a:xfrm>
        </p:spPr>
        <p:txBody>
          <a:bodyPr/>
          <a:lstStyle>
            <a:lvl1pPr>
              <a:defRPr b="0" i="0">
                <a:latin typeface="Proxima Nova Medium" panose="02000506030000020004" pitchFamily="2" charset="0"/>
              </a:defRPr>
            </a:lvl1pPr>
            <a:lvl2pPr>
              <a:defRPr b="0" i="0">
                <a:latin typeface="Proxima Nova Medium" panose="02000506030000020004" pitchFamily="2" charset="0"/>
              </a:defRPr>
            </a:lvl2pPr>
            <a:lvl3pPr>
              <a:defRPr b="0" i="0">
                <a:latin typeface="Proxima Nova Medium" panose="02000506030000020004" pitchFamily="2" charset="0"/>
              </a:defRPr>
            </a:lvl3pPr>
            <a:lvl4pPr>
              <a:defRPr b="0" i="0">
                <a:latin typeface="Proxima Nova Medium" panose="02000506030000020004" pitchFamily="2" charset="0"/>
              </a:defRPr>
            </a:lvl4pPr>
            <a:lvl5pPr>
              <a:defRPr b="0" i="0">
                <a:latin typeface="Proxima Nova Medium"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45E7C1-BD3A-8B47-842A-CF5C694F4F61}"/>
              </a:ext>
            </a:extLst>
          </p:cNvPr>
          <p:cNvSpPr>
            <a:spLocks noGrp="1"/>
          </p:cNvSpPr>
          <p:nvPr>
            <p:ph sz="half" idx="2"/>
          </p:nvPr>
        </p:nvSpPr>
        <p:spPr>
          <a:xfrm>
            <a:off x="6172200" y="1825625"/>
            <a:ext cx="5181600" cy="4351338"/>
          </a:xfrm>
        </p:spPr>
        <p:txBody>
          <a:bodyPr/>
          <a:lstStyle>
            <a:lvl1pPr>
              <a:defRPr b="0" i="0">
                <a:latin typeface="Proxima Nova Medium" panose="02000506030000020004" pitchFamily="2" charset="0"/>
              </a:defRPr>
            </a:lvl1pPr>
            <a:lvl2pPr>
              <a:defRPr b="0" i="0">
                <a:latin typeface="Proxima Nova Medium" panose="02000506030000020004" pitchFamily="2" charset="0"/>
              </a:defRPr>
            </a:lvl2pPr>
            <a:lvl3pPr>
              <a:defRPr b="0" i="0">
                <a:latin typeface="Proxima Nova Medium" panose="02000506030000020004" pitchFamily="2" charset="0"/>
              </a:defRPr>
            </a:lvl3pPr>
            <a:lvl4pPr>
              <a:defRPr b="0" i="0">
                <a:latin typeface="Proxima Nova Medium" panose="02000506030000020004" pitchFamily="2" charset="0"/>
              </a:defRPr>
            </a:lvl4pPr>
            <a:lvl5pPr>
              <a:defRPr b="0" i="0">
                <a:latin typeface="Proxima Nova Medium"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C3AEA045-410B-6946-BDCB-A2DC3F98B9F0}"/>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6" name="Footer Placeholder 5">
            <a:extLst>
              <a:ext uri="{FF2B5EF4-FFF2-40B4-BE49-F238E27FC236}">
                <a16:creationId xmlns:a16="http://schemas.microsoft.com/office/drawing/2014/main" id="{FDEA1672-EA20-7B47-9A54-D0BB98E7B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7DA3-4C91-D641-A111-679B9B30391C}"/>
              </a:ext>
            </a:extLst>
          </p:cNvPr>
          <p:cNvSpPr>
            <a:spLocks noGrp="1"/>
          </p:cNvSpPr>
          <p:nvPr>
            <p:ph type="sldNum" sz="quarter" idx="12"/>
          </p:nvPr>
        </p:nvSpPr>
        <p:spPr/>
        <p:txBody>
          <a:bodyPr/>
          <a:lstStyle/>
          <a:p>
            <a:fld id="{7F332208-2F56-7D42-9A3F-895B8D67C05D}" type="slidenum">
              <a:rPr lang="en-US" smtClean="0"/>
              <a:t>‹#›</a:t>
            </a:fld>
            <a:endParaRPr lang="en-US"/>
          </a:p>
        </p:txBody>
      </p:sp>
    </p:spTree>
    <p:extLst>
      <p:ext uri="{BB962C8B-B14F-4D97-AF65-F5344CB8AC3E}">
        <p14:creationId xmlns:p14="http://schemas.microsoft.com/office/powerpoint/2010/main" val="2343397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3131-789A-3E46-8809-A2EC6CC92E09}"/>
              </a:ext>
            </a:extLst>
          </p:cNvPr>
          <p:cNvSpPr>
            <a:spLocks noGrp="1"/>
          </p:cNvSpPr>
          <p:nvPr>
            <p:ph type="title"/>
          </p:nvPr>
        </p:nvSpPr>
        <p:spPr>
          <a:xfrm>
            <a:off x="839788" y="365125"/>
            <a:ext cx="10515600" cy="1325563"/>
          </a:xfrm>
        </p:spPr>
        <p:txBody>
          <a:bodyPr/>
          <a:lstStyle>
            <a:lvl1pPr>
              <a:defRPr b="1" i="0">
                <a:latin typeface="Proxima Nova" panose="02000506030000020004" pitchFamily="2"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71EE900-0372-F14B-BA3F-108274BB0B36}"/>
              </a:ext>
            </a:extLst>
          </p:cNvPr>
          <p:cNvSpPr>
            <a:spLocks noGrp="1"/>
          </p:cNvSpPr>
          <p:nvPr>
            <p:ph type="body" idx="1"/>
          </p:nvPr>
        </p:nvSpPr>
        <p:spPr>
          <a:xfrm>
            <a:off x="839788" y="1681163"/>
            <a:ext cx="5157787" cy="823912"/>
          </a:xfrm>
        </p:spPr>
        <p:txBody>
          <a:bodyPr anchor="b"/>
          <a:lstStyle>
            <a:lvl1pPr marL="0" indent="0">
              <a:buNone/>
              <a:defRPr sz="2400" b="1" i="0">
                <a:latin typeface="Proxima Nova" panose="0200050603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3C54C3-F0DE-B043-A511-DF86DDD1DC71}"/>
              </a:ext>
            </a:extLst>
          </p:cNvPr>
          <p:cNvSpPr>
            <a:spLocks noGrp="1"/>
          </p:cNvSpPr>
          <p:nvPr>
            <p:ph sz="half" idx="2"/>
          </p:nvPr>
        </p:nvSpPr>
        <p:spPr>
          <a:xfrm>
            <a:off x="839788" y="2505075"/>
            <a:ext cx="5157787" cy="3684588"/>
          </a:xfrm>
        </p:spPr>
        <p:txBody>
          <a:bodyPr/>
          <a:lstStyle>
            <a:lvl1pPr>
              <a:defRPr b="0" i="0">
                <a:latin typeface="Proxima Nova Medium" panose="02000506030000020004" pitchFamily="2" charset="0"/>
              </a:defRPr>
            </a:lvl1pPr>
            <a:lvl2pPr>
              <a:defRPr b="0" i="0">
                <a:latin typeface="Proxima Nova Medium" panose="02000506030000020004" pitchFamily="2" charset="0"/>
              </a:defRPr>
            </a:lvl2pPr>
            <a:lvl3pPr>
              <a:defRPr b="0" i="0">
                <a:latin typeface="Proxima Nova Medium" panose="02000506030000020004" pitchFamily="2" charset="0"/>
              </a:defRPr>
            </a:lvl3pPr>
            <a:lvl4pPr>
              <a:defRPr b="0" i="0">
                <a:latin typeface="Proxima Nova Medium" panose="02000506030000020004" pitchFamily="2" charset="0"/>
              </a:defRPr>
            </a:lvl4pPr>
            <a:lvl5pPr>
              <a:defRPr b="0" i="0">
                <a:latin typeface="Proxima Nova Medium"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E596D9A-5451-D648-B321-633CCBAA8E8E}"/>
              </a:ext>
            </a:extLst>
          </p:cNvPr>
          <p:cNvSpPr>
            <a:spLocks noGrp="1"/>
          </p:cNvSpPr>
          <p:nvPr>
            <p:ph type="body" sz="quarter" idx="3"/>
          </p:nvPr>
        </p:nvSpPr>
        <p:spPr>
          <a:xfrm>
            <a:off x="6172200" y="1681163"/>
            <a:ext cx="5183188" cy="823912"/>
          </a:xfrm>
        </p:spPr>
        <p:txBody>
          <a:bodyPr anchor="b"/>
          <a:lstStyle>
            <a:lvl1pPr marL="0" indent="0">
              <a:buNone/>
              <a:defRPr sz="2400" b="1" i="0">
                <a:latin typeface="Proxima Nova" panose="0200050603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EB4F07-29DC-E544-BFBF-DD1B69922B2D}"/>
              </a:ext>
            </a:extLst>
          </p:cNvPr>
          <p:cNvSpPr>
            <a:spLocks noGrp="1"/>
          </p:cNvSpPr>
          <p:nvPr>
            <p:ph sz="quarter" idx="4"/>
          </p:nvPr>
        </p:nvSpPr>
        <p:spPr>
          <a:xfrm>
            <a:off x="6172200" y="2505075"/>
            <a:ext cx="5183188" cy="3684588"/>
          </a:xfrm>
        </p:spPr>
        <p:txBody>
          <a:bodyPr/>
          <a:lstStyle>
            <a:lvl1pPr>
              <a:defRPr b="0" i="0">
                <a:latin typeface="Proxima Nova Medium" panose="02000506030000020004" pitchFamily="2" charset="0"/>
              </a:defRPr>
            </a:lvl1pPr>
            <a:lvl2pPr>
              <a:defRPr b="0" i="0">
                <a:latin typeface="Proxima Nova Medium" panose="02000506030000020004" pitchFamily="2" charset="0"/>
              </a:defRPr>
            </a:lvl2pPr>
            <a:lvl3pPr>
              <a:defRPr b="0" i="0">
                <a:latin typeface="Proxima Nova Medium" panose="02000506030000020004" pitchFamily="2" charset="0"/>
              </a:defRPr>
            </a:lvl3pPr>
            <a:lvl4pPr>
              <a:defRPr b="0" i="0">
                <a:latin typeface="Proxima Nova Medium" panose="02000506030000020004" pitchFamily="2" charset="0"/>
              </a:defRPr>
            </a:lvl4pPr>
            <a:lvl5pPr>
              <a:defRPr b="0" i="0">
                <a:latin typeface="Proxima Nova Medium"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D3AAF8D-9924-B744-BAFE-B904311B6F3C}"/>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8" name="Footer Placeholder 7">
            <a:extLst>
              <a:ext uri="{FF2B5EF4-FFF2-40B4-BE49-F238E27FC236}">
                <a16:creationId xmlns:a16="http://schemas.microsoft.com/office/drawing/2014/main" id="{A5BB6BCD-6B31-C648-A4A5-D60D0EA5C6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8A3955-F89D-7044-BD9E-3CC55CB43CF4}"/>
              </a:ext>
            </a:extLst>
          </p:cNvPr>
          <p:cNvSpPr>
            <a:spLocks noGrp="1"/>
          </p:cNvSpPr>
          <p:nvPr>
            <p:ph type="sldNum" sz="quarter" idx="12"/>
          </p:nvPr>
        </p:nvSpPr>
        <p:spPr/>
        <p:txBody>
          <a:bodyPr/>
          <a:lstStyle/>
          <a:p>
            <a:fld id="{7F332208-2F56-7D42-9A3F-895B8D67C05D}" type="slidenum">
              <a:rPr lang="en-US" smtClean="0"/>
              <a:t>‹#›</a:t>
            </a:fld>
            <a:endParaRPr lang="en-US"/>
          </a:p>
        </p:txBody>
      </p:sp>
    </p:spTree>
    <p:extLst>
      <p:ext uri="{BB962C8B-B14F-4D97-AF65-F5344CB8AC3E}">
        <p14:creationId xmlns:p14="http://schemas.microsoft.com/office/powerpoint/2010/main" val="3756635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001F-EA27-A041-A384-E5CB0C455709}"/>
              </a:ext>
            </a:extLst>
          </p:cNvPr>
          <p:cNvSpPr>
            <a:spLocks noGrp="1"/>
          </p:cNvSpPr>
          <p:nvPr>
            <p:ph type="ctrTitle"/>
          </p:nvPr>
        </p:nvSpPr>
        <p:spPr>
          <a:xfrm>
            <a:off x="618153" y="2173371"/>
            <a:ext cx="4371438" cy="2387600"/>
          </a:xfrm>
        </p:spPr>
        <p:txBody>
          <a:bodyPr anchor="b"/>
          <a:lstStyle>
            <a:lvl1pPr algn="l">
              <a:defRPr sz="6000" b="1">
                <a:latin typeface="Proxima Nova" panose="02000506030000020004"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C57288E-B549-2C44-B080-1596A5AE322E}"/>
              </a:ext>
            </a:extLst>
          </p:cNvPr>
          <p:cNvSpPr>
            <a:spLocks noGrp="1"/>
          </p:cNvSpPr>
          <p:nvPr>
            <p:ph type="subTitle" idx="1" hasCustomPrompt="1"/>
          </p:nvPr>
        </p:nvSpPr>
        <p:spPr>
          <a:xfrm>
            <a:off x="618153" y="4880530"/>
            <a:ext cx="4371438" cy="1655762"/>
          </a:xfrm>
        </p:spPr>
        <p:txBody>
          <a:bodyPr/>
          <a:lstStyle>
            <a:lvl1pPr marL="0" indent="0" algn="l">
              <a:buNone/>
              <a:defRPr sz="2400" b="0" i="0">
                <a:latin typeface="Proxima Nova Medium"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pic>
        <p:nvPicPr>
          <p:cNvPr id="7" name="Picture 6" descr="Text&#10;&#10;Description automatically generated with medium confidence">
            <a:extLst>
              <a:ext uri="{FF2B5EF4-FFF2-40B4-BE49-F238E27FC236}">
                <a16:creationId xmlns:a16="http://schemas.microsoft.com/office/drawing/2014/main" id="{CBDB2233-2EFE-1D43-A141-5555BB2D05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9160" y="1257116"/>
            <a:ext cx="2634974" cy="477942"/>
          </a:xfrm>
          <a:prstGeom prst="rect">
            <a:avLst/>
          </a:prstGeom>
        </p:spPr>
      </p:pic>
    </p:spTree>
    <p:extLst>
      <p:ext uri="{BB962C8B-B14F-4D97-AF65-F5344CB8AC3E}">
        <p14:creationId xmlns:p14="http://schemas.microsoft.com/office/powerpoint/2010/main" val="2215366439"/>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EA50E-6E03-6441-BF6F-E346C77C3D0F}"/>
              </a:ext>
            </a:extLst>
          </p:cNvPr>
          <p:cNvSpPr>
            <a:spLocks noGrp="1"/>
          </p:cNvSpPr>
          <p:nvPr>
            <p:ph type="title"/>
          </p:nvPr>
        </p:nvSpPr>
        <p:spPr/>
        <p:txBody>
          <a:bodyPr/>
          <a:lstStyle>
            <a:lvl1pPr>
              <a:defRPr b="1" i="0">
                <a:latin typeface="Proxima Nova" panose="02000506030000020004" pitchFamily="2"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4FCCADF-EC00-3141-8C19-E5A0F5D6F72C}"/>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4" name="Footer Placeholder 3">
            <a:extLst>
              <a:ext uri="{FF2B5EF4-FFF2-40B4-BE49-F238E27FC236}">
                <a16:creationId xmlns:a16="http://schemas.microsoft.com/office/drawing/2014/main" id="{95FB93D8-83DF-1946-ABE3-FBCB85894F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684DD5-2D40-5F47-9DB8-471B7A3E762D}"/>
              </a:ext>
            </a:extLst>
          </p:cNvPr>
          <p:cNvSpPr>
            <a:spLocks noGrp="1"/>
          </p:cNvSpPr>
          <p:nvPr>
            <p:ph type="sldNum" sz="quarter" idx="12"/>
          </p:nvPr>
        </p:nvSpPr>
        <p:spPr/>
        <p:txBody>
          <a:bodyPr/>
          <a:lstStyle/>
          <a:p>
            <a:fld id="{7F332208-2F56-7D42-9A3F-895B8D67C05D}" type="slidenum">
              <a:rPr lang="en-US" smtClean="0"/>
              <a:t>‹#›</a:t>
            </a:fld>
            <a:endParaRPr lang="en-US"/>
          </a:p>
        </p:txBody>
      </p:sp>
    </p:spTree>
    <p:extLst>
      <p:ext uri="{BB962C8B-B14F-4D97-AF65-F5344CB8AC3E}">
        <p14:creationId xmlns:p14="http://schemas.microsoft.com/office/powerpoint/2010/main" val="1394984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FB997C-FC44-8649-B453-75CD781CE26A}"/>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3" name="Footer Placeholder 2">
            <a:extLst>
              <a:ext uri="{FF2B5EF4-FFF2-40B4-BE49-F238E27FC236}">
                <a16:creationId xmlns:a16="http://schemas.microsoft.com/office/drawing/2014/main" id="{CFC25269-6125-5C4F-BDDB-E47BFE39A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7A91C7-2FF5-014B-AE44-A1980438B4E6}"/>
              </a:ext>
            </a:extLst>
          </p:cNvPr>
          <p:cNvSpPr>
            <a:spLocks noGrp="1"/>
          </p:cNvSpPr>
          <p:nvPr>
            <p:ph type="sldNum" sz="quarter" idx="12"/>
          </p:nvPr>
        </p:nvSpPr>
        <p:spPr/>
        <p:txBody>
          <a:bodyPr/>
          <a:lstStyle/>
          <a:p>
            <a:fld id="{7F332208-2F56-7D42-9A3F-895B8D67C05D}" type="slidenum">
              <a:rPr lang="en-US" smtClean="0"/>
              <a:t>‹#›</a:t>
            </a:fld>
            <a:endParaRPr lang="en-US"/>
          </a:p>
        </p:txBody>
      </p:sp>
      <p:pic>
        <p:nvPicPr>
          <p:cNvPr id="5" name="Picture 4" descr="A picture containing text, sign, clipart&#10;&#10;Description automatically generated">
            <a:extLst>
              <a:ext uri="{FF2B5EF4-FFF2-40B4-BE49-F238E27FC236}">
                <a16:creationId xmlns:a16="http://schemas.microsoft.com/office/drawing/2014/main" id="{EA6A0936-2F81-4145-858C-FFBF082E16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2613" y="563854"/>
            <a:ext cx="2112220" cy="383124"/>
          </a:xfrm>
          <a:prstGeom prst="rect">
            <a:avLst/>
          </a:prstGeom>
        </p:spPr>
      </p:pic>
    </p:spTree>
    <p:extLst>
      <p:ext uri="{BB962C8B-B14F-4D97-AF65-F5344CB8AC3E}">
        <p14:creationId xmlns:p14="http://schemas.microsoft.com/office/powerpoint/2010/main" val="424916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62B2-1DB5-6C4E-BC54-56BB980B5F1B}"/>
              </a:ext>
            </a:extLst>
          </p:cNvPr>
          <p:cNvSpPr>
            <a:spLocks noGrp="1"/>
          </p:cNvSpPr>
          <p:nvPr>
            <p:ph type="title"/>
          </p:nvPr>
        </p:nvSpPr>
        <p:spPr>
          <a:xfrm>
            <a:off x="839788" y="457200"/>
            <a:ext cx="3932237" cy="1600200"/>
          </a:xfrm>
        </p:spPr>
        <p:txBody>
          <a:bodyPr anchor="b"/>
          <a:lstStyle>
            <a:lvl1pPr>
              <a:defRPr sz="3200" b="1" i="0">
                <a:latin typeface="Proxima Nova" panose="02000506030000020004"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9E3940E-9CEA-504B-8E02-1E8566D7BF5E}"/>
              </a:ext>
            </a:extLst>
          </p:cNvPr>
          <p:cNvSpPr>
            <a:spLocks noGrp="1"/>
          </p:cNvSpPr>
          <p:nvPr>
            <p:ph idx="1"/>
          </p:nvPr>
        </p:nvSpPr>
        <p:spPr>
          <a:xfrm>
            <a:off x="5183188" y="987425"/>
            <a:ext cx="6172200" cy="4873625"/>
          </a:xfrm>
        </p:spPr>
        <p:txBody>
          <a:bodyPr/>
          <a:lstStyle>
            <a:lvl1pPr>
              <a:defRPr sz="3200" b="0" i="0">
                <a:latin typeface="Proxima Nova Medium" panose="02000506030000020004" pitchFamily="2" charset="0"/>
              </a:defRPr>
            </a:lvl1pPr>
            <a:lvl2pPr>
              <a:defRPr sz="2800" b="0" i="0">
                <a:latin typeface="Proxima Nova Medium" panose="02000506030000020004" pitchFamily="2" charset="0"/>
              </a:defRPr>
            </a:lvl2pPr>
            <a:lvl3pPr>
              <a:defRPr sz="2400" b="0" i="0">
                <a:latin typeface="Proxima Nova Medium" panose="02000506030000020004" pitchFamily="2" charset="0"/>
              </a:defRPr>
            </a:lvl3pPr>
            <a:lvl4pPr>
              <a:defRPr sz="2000" b="0" i="0">
                <a:latin typeface="Proxima Nova Medium" panose="02000506030000020004" pitchFamily="2" charset="0"/>
              </a:defRPr>
            </a:lvl4pPr>
            <a:lvl5pPr>
              <a:defRPr sz="2000" b="0" i="0">
                <a:latin typeface="Proxima Nova Medium" panose="02000506030000020004"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9D270DE-9311-474C-A0BA-0A65618FCFE5}"/>
              </a:ext>
            </a:extLst>
          </p:cNvPr>
          <p:cNvSpPr>
            <a:spLocks noGrp="1"/>
          </p:cNvSpPr>
          <p:nvPr>
            <p:ph type="body" sz="half" idx="2"/>
          </p:nvPr>
        </p:nvSpPr>
        <p:spPr>
          <a:xfrm>
            <a:off x="839788" y="2057400"/>
            <a:ext cx="3932237" cy="3811588"/>
          </a:xfrm>
        </p:spPr>
        <p:txBody>
          <a:bodyPr/>
          <a:lstStyle>
            <a:lvl1pPr marL="0" indent="0">
              <a:buNone/>
              <a:defRPr sz="1600" b="0" i="0">
                <a:latin typeface="Proxima Nova Medium"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02C238-773C-F54C-AFC4-41033F251167}"/>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6" name="Footer Placeholder 5">
            <a:extLst>
              <a:ext uri="{FF2B5EF4-FFF2-40B4-BE49-F238E27FC236}">
                <a16:creationId xmlns:a16="http://schemas.microsoft.com/office/drawing/2014/main" id="{61D332DD-01F5-154E-ACE0-374D8DB811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E1EC7-DB36-B045-9FBB-140190E6CFD9}"/>
              </a:ext>
            </a:extLst>
          </p:cNvPr>
          <p:cNvSpPr>
            <a:spLocks noGrp="1"/>
          </p:cNvSpPr>
          <p:nvPr>
            <p:ph type="sldNum" sz="quarter" idx="12"/>
          </p:nvPr>
        </p:nvSpPr>
        <p:spPr/>
        <p:txBody>
          <a:bodyPr/>
          <a:lstStyle/>
          <a:p>
            <a:fld id="{7F332208-2F56-7D42-9A3F-895B8D67C05D}" type="slidenum">
              <a:rPr lang="en-US" smtClean="0"/>
              <a:t>‹#›</a:t>
            </a:fld>
            <a:endParaRPr lang="en-US"/>
          </a:p>
        </p:txBody>
      </p:sp>
    </p:spTree>
    <p:extLst>
      <p:ext uri="{BB962C8B-B14F-4D97-AF65-F5344CB8AC3E}">
        <p14:creationId xmlns:p14="http://schemas.microsoft.com/office/powerpoint/2010/main" val="2854132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29D7-F263-954D-B0DA-BA1D93DF50F1}"/>
              </a:ext>
            </a:extLst>
          </p:cNvPr>
          <p:cNvSpPr>
            <a:spLocks noGrp="1"/>
          </p:cNvSpPr>
          <p:nvPr>
            <p:ph type="title"/>
          </p:nvPr>
        </p:nvSpPr>
        <p:spPr>
          <a:xfrm>
            <a:off x="839788" y="457200"/>
            <a:ext cx="3932237" cy="1600200"/>
          </a:xfrm>
        </p:spPr>
        <p:txBody>
          <a:bodyPr anchor="b"/>
          <a:lstStyle>
            <a:lvl1pPr>
              <a:defRPr sz="3200" b="1" i="0">
                <a:latin typeface="Proxima Nova" panose="02000506030000020004" pitchFamily="2"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B47A360-837B-4649-B87B-6B71BAAF9F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515791EA-26A4-D342-A61B-0551F415EE0D}"/>
              </a:ext>
            </a:extLst>
          </p:cNvPr>
          <p:cNvSpPr>
            <a:spLocks noGrp="1"/>
          </p:cNvSpPr>
          <p:nvPr>
            <p:ph type="body" sz="half" idx="2"/>
          </p:nvPr>
        </p:nvSpPr>
        <p:spPr>
          <a:xfrm>
            <a:off x="839788" y="2057400"/>
            <a:ext cx="3932237" cy="3811588"/>
          </a:xfrm>
        </p:spPr>
        <p:txBody>
          <a:bodyPr/>
          <a:lstStyle>
            <a:lvl1pPr marL="0" indent="0">
              <a:buNone/>
              <a:defRPr sz="1600" b="0" i="0">
                <a:latin typeface="Proxima Nova Medium" panose="0200050603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E574E-D99F-5F44-B16E-1206A91B719B}"/>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6" name="Footer Placeholder 5">
            <a:extLst>
              <a:ext uri="{FF2B5EF4-FFF2-40B4-BE49-F238E27FC236}">
                <a16:creationId xmlns:a16="http://schemas.microsoft.com/office/drawing/2014/main" id="{4A8DC082-DBCE-0249-A7F7-5C6E9200CE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5AFFCB-12F3-D049-9D6C-1A163B574483}"/>
              </a:ext>
            </a:extLst>
          </p:cNvPr>
          <p:cNvSpPr>
            <a:spLocks noGrp="1"/>
          </p:cNvSpPr>
          <p:nvPr>
            <p:ph type="sldNum" sz="quarter" idx="12"/>
          </p:nvPr>
        </p:nvSpPr>
        <p:spPr/>
        <p:txBody>
          <a:bodyPr/>
          <a:lstStyle/>
          <a:p>
            <a:fld id="{7F332208-2F56-7D42-9A3F-895B8D67C05D}" type="slidenum">
              <a:rPr lang="en-US" smtClean="0"/>
              <a:t>‹#›</a:t>
            </a:fld>
            <a:endParaRPr lang="en-US"/>
          </a:p>
        </p:txBody>
      </p:sp>
    </p:spTree>
    <p:extLst>
      <p:ext uri="{BB962C8B-B14F-4D97-AF65-F5344CB8AC3E}">
        <p14:creationId xmlns:p14="http://schemas.microsoft.com/office/powerpoint/2010/main" val="3456148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2285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FCCADF-EC00-3141-8C19-E5A0F5D6F72C}"/>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4" name="Footer Placeholder 3">
            <a:extLst>
              <a:ext uri="{FF2B5EF4-FFF2-40B4-BE49-F238E27FC236}">
                <a16:creationId xmlns:a16="http://schemas.microsoft.com/office/drawing/2014/main" id="{95FB93D8-83DF-1946-ABE3-FBCB85894F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684DD5-2D40-5F47-9DB8-471B7A3E762D}"/>
              </a:ext>
            </a:extLst>
          </p:cNvPr>
          <p:cNvSpPr>
            <a:spLocks noGrp="1"/>
          </p:cNvSpPr>
          <p:nvPr>
            <p:ph type="sldNum" sz="quarter" idx="12"/>
          </p:nvPr>
        </p:nvSpPr>
        <p:spPr/>
        <p:txBody>
          <a:bodyPr/>
          <a:lstStyle/>
          <a:p>
            <a:fld id="{7F332208-2F56-7D42-9A3F-895B8D67C05D}" type="slidenum">
              <a:rPr lang="en-US" smtClean="0"/>
              <a:t>‹#›</a:t>
            </a:fld>
            <a:endParaRPr lang="en-US"/>
          </a:p>
        </p:txBody>
      </p:sp>
      <p:sp>
        <p:nvSpPr>
          <p:cNvPr id="7" name="TextBox 6">
            <a:extLst>
              <a:ext uri="{FF2B5EF4-FFF2-40B4-BE49-F238E27FC236}">
                <a16:creationId xmlns:a16="http://schemas.microsoft.com/office/drawing/2014/main" id="{EF77E84E-914A-4697-7FFF-9FABE3A31F8E}"/>
              </a:ext>
            </a:extLst>
          </p:cNvPr>
          <p:cNvSpPr txBox="1"/>
          <p:nvPr userDrawn="1"/>
        </p:nvSpPr>
        <p:spPr>
          <a:xfrm>
            <a:off x="838200" y="2905581"/>
            <a:ext cx="10557163"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tx2"/>
                </a:solidFill>
                <a:effectLst/>
                <a:latin typeface="Proxima Nova" panose="02000506030000020004" pitchFamily="2" charset="0"/>
                <a:cs typeface="Calibri" panose="020F0502020204030204" pitchFamily="34" charset="0"/>
              </a:rPr>
              <a:t>Recognized nationally as #1 </a:t>
            </a:r>
            <a:br>
              <a:rPr lang="en-US" sz="4000" b="1" dirty="0">
                <a:solidFill>
                  <a:schemeClr val="tx2"/>
                </a:solidFill>
                <a:effectLst/>
                <a:latin typeface="Proxima Nova" panose="02000506030000020004" pitchFamily="2" charset="0"/>
                <a:cs typeface="Calibri" panose="020F0502020204030204" pitchFamily="34" charset="0"/>
              </a:rPr>
            </a:br>
            <a:r>
              <a:rPr lang="en-US" sz="4000" b="1" dirty="0">
                <a:solidFill>
                  <a:schemeClr val="tx2"/>
                </a:solidFill>
                <a:effectLst/>
                <a:latin typeface="Proxima Nova" panose="02000506030000020004" pitchFamily="2" charset="0"/>
                <a:cs typeface="Calibri" panose="020F0502020204030204" pitchFamily="34" charset="0"/>
              </a:rPr>
              <a:t>in agriculture, plant sciences, animal science, veterinary medicine and agricultural economics and policy.</a:t>
            </a:r>
            <a:endParaRPr lang="en-US" sz="4000" dirty="0">
              <a:solidFill>
                <a:schemeClr val="tx2"/>
              </a:solidFill>
              <a:effectLst/>
              <a:latin typeface="Proxima Nova" panose="02000506030000020004" pitchFamily="2" charset="0"/>
              <a:cs typeface="Calibri" panose="020F0502020204030204" pitchFamily="34" charset="0"/>
            </a:endParaRPr>
          </a:p>
          <a:p>
            <a:endParaRPr lang="en-US" sz="4000" dirty="0">
              <a:solidFill>
                <a:schemeClr val="tx2"/>
              </a:solidFill>
            </a:endParaRPr>
          </a:p>
        </p:txBody>
      </p:sp>
      <p:pic>
        <p:nvPicPr>
          <p:cNvPr id="8" name="Picture 7" descr="Text&#10;&#10;Description automatically generated with low confidence">
            <a:extLst>
              <a:ext uri="{FF2B5EF4-FFF2-40B4-BE49-F238E27FC236}">
                <a16:creationId xmlns:a16="http://schemas.microsoft.com/office/drawing/2014/main" id="{04179902-C5F9-F22A-4328-B9FE2F66CF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5787" y="6027521"/>
            <a:ext cx="2469208" cy="450728"/>
          </a:xfrm>
          <a:prstGeom prst="rect">
            <a:avLst/>
          </a:prstGeom>
        </p:spPr>
      </p:pic>
      <p:pic>
        <p:nvPicPr>
          <p:cNvPr id="11" name="Picture 10">
            <a:extLst>
              <a:ext uri="{FF2B5EF4-FFF2-40B4-BE49-F238E27FC236}">
                <a16:creationId xmlns:a16="http://schemas.microsoft.com/office/drawing/2014/main" id="{571B6D9B-FA21-6283-F04F-EEE927306D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1400" y="-983620"/>
            <a:ext cx="5856316" cy="3688325"/>
          </a:xfrm>
          <a:prstGeom prst="rect">
            <a:avLst/>
          </a:prstGeom>
        </p:spPr>
      </p:pic>
      <p:pic>
        <p:nvPicPr>
          <p:cNvPr id="12" name="Picture 11">
            <a:extLst>
              <a:ext uri="{FF2B5EF4-FFF2-40B4-BE49-F238E27FC236}">
                <a16:creationId xmlns:a16="http://schemas.microsoft.com/office/drawing/2014/main" id="{658E708C-196F-E766-BE53-B7DF9EB798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8921" y="-1104578"/>
            <a:ext cx="5856316" cy="3688325"/>
          </a:xfrm>
          <a:prstGeom prst="rect">
            <a:avLst/>
          </a:prstGeom>
        </p:spPr>
      </p:pic>
      <p:pic>
        <p:nvPicPr>
          <p:cNvPr id="13" name="Picture 12">
            <a:extLst>
              <a:ext uri="{FF2B5EF4-FFF2-40B4-BE49-F238E27FC236}">
                <a16:creationId xmlns:a16="http://schemas.microsoft.com/office/drawing/2014/main" id="{3D804998-0317-20C2-A91D-D373DDDCB8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53146" y="-1258081"/>
            <a:ext cx="5856316" cy="3688325"/>
          </a:xfrm>
          <a:prstGeom prst="rect">
            <a:avLst/>
          </a:prstGeom>
        </p:spPr>
      </p:pic>
      <p:pic>
        <p:nvPicPr>
          <p:cNvPr id="14" name="Picture 13">
            <a:extLst>
              <a:ext uri="{FF2B5EF4-FFF2-40B4-BE49-F238E27FC236}">
                <a16:creationId xmlns:a16="http://schemas.microsoft.com/office/drawing/2014/main" id="{D7BEE1EF-7E76-67A5-EAD8-E19778E493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67842" y="-1139898"/>
            <a:ext cx="5856316" cy="3688325"/>
          </a:xfrm>
          <a:prstGeom prst="rect">
            <a:avLst/>
          </a:prstGeom>
        </p:spPr>
      </p:pic>
      <p:sp>
        <p:nvSpPr>
          <p:cNvPr id="9" name="TextBox 8">
            <a:extLst>
              <a:ext uri="{FF2B5EF4-FFF2-40B4-BE49-F238E27FC236}">
                <a16:creationId xmlns:a16="http://schemas.microsoft.com/office/drawing/2014/main" id="{5B8EF05E-3D7A-ADCA-51FC-FD39BCD23B08}"/>
              </a:ext>
            </a:extLst>
          </p:cNvPr>
          <p:cNvSpPr txBox="1"/>
          <p:nvPr userDrawn="1"/>
        </p:nvSpPr>
        <p:spPr>
          <a:xfrm>
            <a:off x="4874029" y="20988"/>
            <a:ext cx="2443942" cy="2246769"/>
          </a:xfrm>
          <a:prstGeom prst="rect">
            <a:avLst/>
          </a:prstGeom>
          <a:noFill/>
        </p:spPr>
        <p:txBody>
          <a:bodyPr wrap="square" rtlCol="0">
            <a:spAutoFit/>
          </a:bodyPr>
          <a:lstStyle/>
          <a:p>
            <a:r>
              <a:rPr lang="en-US" sz="14000" b="1" baseline="30000" dirty="0">
                <a:solidFill>
                  <a:srgbClr val="022851"/>
                </a:solidFill>
                <a:effectLst/>
                <a:latin typeface="Proxima Nova" panose="02000506030000020004" pitchFamily="2" charset="0"/>
                <a:cs typeface="Arial" panose="020B0604020202020204" pitchFamily="34" charset="0"/>
              </a:rPr>
              <a:t>#</a:t>
            </a:r>
            <a:r>
              <a:rPr lang="en-US" sz="14000" b="1" dirty="0">
                <a:solidFill>
                  <a:srgbClr val="022851"/>
                </a:solidFill>
                <a:effectLst/>
                <a:latin typeface="Proxima Nova" panose="02000506030000020004" pitchFamily="2" charset="0"/>
                <a:cs typeface="Arial" panose="020B0604020202020204" pitchFamily="34" charset="0"/>
              </a:rPr>
              <a:t>1</a:t>
            </a:r>
            <a:endParaRPr lang="en-US" sz="14000" dirty="0">
              <a:solidFill>
                <a:srgbClr val="022851"/>
              </a:solidFill>
              <a:latin typeface="Proxima Nova" panose="02000506030000020004" pitchFamily="2" charset="0"/>
              <a:cs typeface="Arial" panose="020B0604020202020204" pitchFamily="34" charset="0"/>
            </a:endParaRPr>
          </a:p>
        </p:txBody>
      </p:sp>
    </p:spTree>
    <p:extLst>
      <p:ext uri="{BB962C8B-B14F-4D97-AF65-F5344CB8AC3E}">
        <p14:creationId xmlns:p14="http://schemas.microsoft.com/office/powerpoint/2010/main" val="3140100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6FCFEB"/>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716AB97-0BD1-2F72-F9F6-E70336204A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20242" y="-987498"/>
            <a:ext cx="5856316" cy="3688325"/>
          </a:xfrm>
          <a:prstGeom prst="rect">
            <a:avLst/>
          </a:prstGeom>
        </p:spPr>
      </p:pic>
      <p:pic>
        <p:nvPicPr>
          <p:cNvPr id="16" name="Picture 15">
            <a:extLst>
              <a:ext uri="{FF2B5EF4-FFF2-40B4-BE49-F238E27FC236}">
                <a16:creationId xmlns:a16="http://schemas.microsoft.com/office/drawing/2014/main" id="{5D403CB9-1CEA-7C54-22BD-31A3737C56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7842" y="-1139898"/>
            <a:ext cx="5856316" cy="3688325"/>
          </a:xfrm>
          <a:prstGeom prst="rect">
            <a:avLst/>
          </a:prstGeom>
        </p:spPr>
      </p:pic>
      <p:pic>
        <p:nvPicPr>
          <p:cNvPr id="18" name="Picture 17">
            <a:extLst>
              <a:ext uri="{FF2B5EF4-FFF2-40B4-BE49-F238E27FC236}">
                <a16:creationId xmlns:a16="http://schemas.microsoft.com/office/drawing/2014/main" id="{87358823-74BB-B89F-9CA6-F42FD811C1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7841" y="-776162"/>
            <a:ext cx="5856316" cy="3688325"/>
          </a:xfrm>
          <a:prstGeom prst="rect">
            <a:avLst/>
          </a:prstGeom>
        </p:spPr>
      </p:pic>
      <p:sp>
        <p:nvSpPr>
          <p:cNvPr id="3" name="Date Placeholder 2">
            <a:extLst>
              <a:ext uri="{FF2B5EF4-FFF2-40B4-BE49-F238E27FC236}">
                <a16:creationId xmlns:a16="http://schemas.microsoft.com/office/drawing/2014/main" id="{64FCCADF-EC00-3141-8C19-E5A0F5D6F72C}"/>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4" name="Footer Placeholder 3">
            <a:extLst>
              <a:ext uri="{FF2B5EF4-FFF2-40B4-BE49-F238E27FC236}">
                <a16:creationId xmlns:a16="http://schemas.microsoft.com/office/drawing/2014/main" id="{95FB93D8-83DF-1946-ABE3-FBCB85894F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684DD5-2D40-5F47-9DB8-471B7A3E762D}"/>
              </a:ext>
            </a:extLst>
          </p:cNvPr>
          <p:cNvSpPr>
            <a:spLocks noGrp="1"/>
          </p:cNvSpPr>
          <p:nvPr>
            <p:ph type="sldNum" sz="quarter" idx="12"/>
          </p:nvPr>
        </p:nvSpPr>
        <p:spPr/>
        <p:txBody>
          <a:bodyPr/>
          <a:lstStyle/>
          <a:p>
            <a:fld id="{7F332208-2F56-7D42-9A3F-895B8D67C05D}" type="slidenum">
              <a:rPr lang="en-US" smtClean="0"/>
              <a:t>‹#›</a:t>
            </a:fld>
            <a:endParaRPr lang="en-US"/>
          </a:p>
        </p:txBody>
      </p:sp>
      <p:sp>
        <p:nvSpPr>
          <p:cNvPr id="7" name="TextBox 6">
            <a:extLst>
              <a:ext uri="{FF2B5EF4-FFF2-40B4-BE49-F238E27FC236}">
                <a16:creationId xmlns:a16="http://schemas.microsoft.com/office/drawing/2014/main" id="{EF77E84E-914A-4697-7FFF-9FABE3A31F8E}"/>
              </a:ext>
            </a:extLst>
          </p:cNvPr>
          <p:cNvSpPr txBox="1"/>
          <p:nvPr userDrawn="1"/>
        </p:nvSpPr>
        <p:spPr>
          <a:xfrm>
            <a:off x="631147" y="2912163"/>
            <a:ext cx="11103649" cy="2831544"/>
          </a:xfrm>
          <a:prstGeom prst="rect">
            <a:avLst/>
          </a:prstGeom>
          <a:noFill/>
        </p:spPr>
        <p:txBody>
          <a:bodyPr wrap="square" rtlCol="0">
            <a:spAutoFit/>
          </a:bodyPr>
          <a:lstStyle/>
          <a:p>
            <a:pPr algn="ctr"/>
            <a:r>
              <a:rPr lang="en-US" sz="4000" b="1" dirty="0">
                <a:solidFill>
                  <a:srgbClr val="022851"/>
                </a:solidFill>
                <a:effectLst/>
                <a:latin typeface="Proxima Nova" panose="02000506030000020004" pitchFamily="2" charset="0"/>
                <a:cs typeface="Calibri" panose="020F0502020204030204" pitchFamily="34" charset="0"/>
              </a:rPr>
              <a:t>Ranked among the top 10 in agronomy, </a:t>
            </a:r>
            <a:br>
              <a:rPr lang="en-US" sz="4000" b="1" dirty="0">
                <a:solidFill>
                  <a:srgbClr val="022851"/>
                </a:solidFill>
                <a:effectLst/>
                <a:latin typeface="Proxima Nova" panose="02000506030000020004" pitchFamily="2" charset="0"/>
                <a:cs typeface="Calibri" panose="020F0502020204030204" pitchFamily="34" charset="0"/>
              </a:rPr>
            </a:br>
            <a:r>
              <a:rPr lang="en-US" sz="4000" b="1" dirty="0">
                <a:solidFill>
                  <a:srgbClr val="022851"/>
                </a:solidFill>
                <a:effectLst/>
                <a:latin typeface="Proxima Nova" panose="02000506030000020004" pitchFamily="2" charset="0"/>
                <a:cs typeface="Calibri" panose="020F0502020204030204" pitchFamily="34" charset="0"/>
              </a:rPr>
              <a:t>biodiversity education, ecology, entomology, environmental sciences, horticulture, nutrition, </a:t>
            </a:r>
            <a:br>
              <a:rPr lang="en-US" sz="4000" b="1" dirty="0">
                <a:solidFill>
                  <a:srgbClr val="022851"/>
                </a:solidFill>
                <a:effectLst/>
                <a:latin typeface="Proxima Nova" panose="02000506030000020004" pitchFamily="2" charset="0"/>
                <a:cs typeface="Calibri" panose="020F0502020204030204" pitchFamily="34" charset="0"/>
              </a:rPr>
            </a:br>
            <a:r>
              <a:rPr lang="en-US" sz="4000" b="1" dirty="0">
                <a:solidFill>
                  <a:srgbClr val="022851"/>
                </a:solidFill>
                <a:effectLst/>
                <a:latin typeface="Proxima Nova" panose="02000506030000020004" pitchFamily="2" charset="0"/>
                <a:cs typeface="Calibri" panose="020F0502020204030204" pitchFamily="34" charset="0"/>
              </a:rPr>
              <a:t>soil science and toxicology. </a:t>
            </a:r>
            <a:endParaRPr lang="en-US" sz="4000" dirty="0">
              <a:solidFill>
                <a:srgbClr val="022851"/>
              </a:solidFill>
              <a:effectLst/>
              <a:latin typeface="Proxima Nova" panose="02000506030000020004" pitchFamily="2" charset="0"/>
              <a:cs typeface="Calibri" panose="020F0502020204030204" pitchFamily="34" charset="0"/>
            </a:endParaRPr>
          </a:p>
          <a:p>
            <a:pPr algn="ctr"/>
            <a:endParaRPr lang="en-US" dirty="0">
              <a:solidFill>
                <a:srgbClr val="022851"/>
              </a:solidFill>
            </a:endParaRPr>
          </a:p>
        </p:txBody>
      </p:sp>
      <p:sp>
        <p:nvSpPr>
          <p:cNvPr id="9" name="TextBox 8">
            <a:extLst>
              <a:ext uri="{FF2B5EF4-FFF2-40B4-BE49-F238E27FC236}">
                <a16:creationId xmlns:a16="http://schemas.microsoft.com/office/drawing/2014/main" id="{5B8EF05E-3D7A-ADCA-51FC-FD39BCD23B08}"/>
              </a:ext>
            </a:extLst>
          </p:cNvPr>
          <p:cNvSpPr txBox="1"/>
          <p:nvPr userDrawn="1"/>
        </p:nvSpPr>
        <p:spPr>
          <a:xfrm>
            <a:off x="4229792" y="1210810"/>
            <a:ext cx="1061258" cy="646331"/>
          </a:xfrm>
          <a:prstGeom prst="rect">
            <a:avLst/>
          </a:prstGeom>
          <a:noFill/>
        </p:spPr>
        <p:txBody>
          <a:bodyPr wrap="square" rtlCol="0">
            <a:spAutoFit/>
          </a:bodyPr>
          <a:lstStyle/>
          <a:p>
            <a:r>
              <a:rPr lang="en-US" sz="3600" b="1" dirty="0">
                <a:solidFill>
                  <a:srgbClr val="022851"/>
                </a:solidFill>
                <a:effectLst/>
                <a:latin typeface="Proxima Nova" panose="02000506030000020004" pitchFamily="2" charset="0"/>
                <a:cs typeface="Arial" panose="020B0604020202020204" pitchFamily="34" charset="0"/>
              </a:rPr>
              <a:t>Top</a:t>
            </a:r>
            <a:endParaRPr lang="en-US" sz="3600" dirty="0">
              <a:solidFill>
                <a:srgbClr val="022851"/>
              </a:solidFill>
              <a:latin typeface="Proxima Nova" panose="02000506030000020004" pitchFamily="2" charset="0"/>
              <a:cs typeface="Arial" panose="020B0604020202020204" pitchFamily="34" charset="0"/>
            </a:endParaRPr>
          </a:p>
        </p:txBody>
      </p:sp>
      <p:pic>
        <p:nvPicPr>
          <p:cNvPr id="2" name="Picture 1" descr="A screenshot of a video game&#10;&#10;Description automatically generated with medium confidence">
            <a:extLst>
              <a:ext uri="{FF2B5EF4-FFF2-40B4-BE49-F238E27FC236}">
                <a16:creationId xmlns:a16="http://schemas.microsoft.com/office/drawing/2014/main" id="{77896704-D94E-7988-F819-0EE86D11AF8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5787" y="5914572"/>
            <a:ext cx="2469208" cy="447875"/>
          </a:xfrm>
          <a:prstGeom prst="rect">
            <a:avLst/>
          </a:prstGeom>
        </p:spPr>
      </p:pic>
      <p:sp>
        <p:nvSpPr>
          <p:cNvPr id="15" name="TextBox 14">
            <a:extLst>
              <a:ext uri="{FF2B5EF4-FFF2-40B4-BE49-F238E27FC236}">
                <a16:creationId xmlns:a16="http://schemas.microsoft.com/office/drawing/2014/main" id="{84DC64FB-5CFB-2C36-BE55-597380D29A8D}"/>
              </a:ext>
            </a:extLst>
          </p:cNvPr>
          <p:cNvSpPr txBox="1"/>
          <p:nvPr userDrawn="1"/>
        </p:nvSpPr>
        <p:spPr>
          <a:xfrm>
            <a:off x="5031053" y="326433"/>
            <a:ext cx="2443942" cy="2246769"/>
          </a:xfrm>
          <a:prstGeom prst="rect">
            <a:avLst/>
          </a:prstGeom>
          <a:noFill/>
        </p:spPr>
        <p:txBody>
          <a:bodyPr wrap="square" rtlCol="0">
            <a:spAutoFit/>
          </a:bodyPr>
          <a:lstStyle/>
          <a:p>
            <a:r>
              <a:rPr lang="en-US" sz="14000" b="1" dirty="0">
                <a:solidFill>
                  <a:srgbClr val="022851"/>
                </a:solidFill>
                <a:effectLst/>
                <a:latin typeface="Proxima Nova" panose="02000506030000020004" pitchFamily="2" charset="0"/>
                <a:cs typeface="Arial" panose="020B0604020202020204" pitchFamily="34" charset="0"/>
              </a:rPr>
              <a:t>10</a:t>
            </a:r>
            <a:endParaRPr lang="en-US" sz="14000" dirty="0">
              <a:solidFill>
                <a:srgbClr val="022851"/>
              </a:solidFill>
              <a:latin typeface="Proxima Nova" panose="02000506030000020004" pitchFamily="2" charset="0"/>
              <a:cs typeface="Arial" panose="020B0604020202020204" pitchFamily="34" charset="0"/>
            </a:endParaRPr>
          </a:p>
        </p:txBody>
      </p:sp>
    </p:spTree>
    <p:extLst>
      <p:ext uri="{BB962C8B-B14F-4D97-AF65-F5344CB8AC3E}">
        <p14:creationId xmlns:p14="http://schemas.microsoft.com/office/powerpoint/2010/main" val="2960718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6685CF-A1F5-6267-FBA2-E9E0281E93E0}"/>
              </a:ext>
            </a:extLst>
          </p:cNvPr>
          <p:cNvPicPr>
            <a:picLocks noChangeAspect="1"/>
          </p:cNvPicPr>
          <p:nvPr userDrawn="1"/>
        </p:nvPicPr>
        <p:blipFill>
          <a:blip r:embed="rId2"/>
          <a:stretch>
            <a:fillRect/>
          </a:stretch>
        </p:blipFill>
        <p:spPr>
          <a:xfrm>
            <a:off x="408433" y="721360"/>
            <a:ext cx="11692127" cy="4714567"/>
          </a:xfrm>
          <a:prstGeom prst="rect">
            <a:avLst/>
          </a:prstGeom>
        </p:spPr>
      </p:pic>
      <p:sp>
        <p:nvSpPr>
          <p:cNvPr id="7" name="TextBox 6">
            <a:extLst>
              <a:ext uri="{FF2B5EF4-FFF2-40B4-BE49-F238E27FC236}">
                <a16:creationId xmlns:a16="http://schemas.microsoft.com/office/drawing/2014/main" id="{EF77E84E-914A-4697-7FFF-9FABE3A31F8E}"/>
              </a:ext>
            </a:extLst>
          </p:cNvPr>
          <p:cNvSpPr txBox="1"/>
          <p:nvPr userDrawn="1"/>
        </p:nvSpPr>
        <p:spPr>
          <a:xfrm>
            <a:off x="0" y="1442541"/>
            <a:ext cx="12192000" cy="3785652"/>
          </a:xfrm>
          <a:prstGeom prst="rect">
            <a:avLst/>
          </a:prstGeom>
          <a:noFill/>
        </p:spPr>
        <p:txBody>
          <a:bodyPr wrap="square" rtlCol="0">
            <a:spAutoFit/>
          </a:bodyPr>
          <a:lstStyle/>
          <a:p>
            <a:pPr algn="ctr"/>
            <a:r>
              <a:rPr lang="en-US" sz="4000" b="1" i="0" u="none" strike="noStrike" dirty="0">
                <a:solidFill>
                  <a:srgbClr val="022851"/>
                </a:solidFill>
                <a:effectLst/>
                <a:latin typeface="Proxima Nova" panose="02000506030000020004" pitchFamily="2" charset="0"/>
                <a:cs typeface="Calibri" panose="020F0502020204030204" pitchFamily="34" charset="0"/>
              </a:rPr>
              <a:t>The food we eat, </a:t>
            </a:r>
            <a:br>
              <a:rPr lang="en-US" sz="4000" b="1" i="0" u="none" strike="noStrike" dirty="0">
                <a:solidFill>
                  <a:srgbClr val="022851"/>
                </a:solidFill>
                <a:effectLst/>
                <a:latin typeface="Proxima Nova" panose="02000506030000020004" pitchFamily="2" charset="0"/>
                <a:cs typeface="Calibri" panose="020F0502020204030204" pitchFamily="34" charset="0"/>
              </a:rPr>
            </a:br>
            <a:r>
              <a:rPr lang="en-US" sz="4000" b="1" i="0" u="none" strike="noStrike" dirty="0">
                <a:solidFill>
                  <a:srgbClr val="022851"/>
                </a:solidFill>
                <a:effectLst/>
                <a:latin typeface="Proxima Nova" panose="02000506030000020004" pitchFamily="2" charset="0"/>
                <a:cs typeface="Calibri" panose="020F0502020204030204" pitchFamily="34" charset="0"/>
              </a:rPr>
              <a:t>the air we breathe, </a:t>
            </a:r>
            <a:br>
              <a:rPr lang="en-US" sz="4000" b="1" i="0" u="none" strike="noStrike" dirty="0">
                <a:solidFill>
                  <a:srgbClr val="022851"/>
                </a:solidFill>
                <a:effectLst/>
                <a:latin typeface="Proxima Nova" panose="02000506030000020004" pitchFamily="2" charset="0"/>
                <a:cs typeface="Calibri" panose="020F0502020204030204" pitchFamily="34" charset="0"/>
              </a:rPr>
            </a:br>
            <a:r>
              <a:rPr lang="en-US" sz="4000" b="1" i="0" u="none" strike="noStrike" dirty="0">
                <a:solidFill>
                  <a:srgbClr val="022851"/>
                </a:solidFill>
                <a:effectLst/>
                <a:latin typeface="Proxima Nova" panose="02000506030000020004" pitchFamily="2" charset="0"/>
                <a:cs typeface="Calibri" panose="020F0502020204030204" pitchFamily="34" charset="0"/>
              </a:rPr>
              <a:t>the animals we nurture, </a:t>
            </a:r>
            <a:br>
              <a:rPr lang="en-US" sz="4000" b="1" i="0" u="none" strike="noStrike" dirty="0">
                <a:solidFill>
                  <a:srgbClr val="022851"/>
                </a:solidFill>
                <a:effectLst/>
                <a:latin typeface="Proxima Nova" panose="02000506030000020004" pitchFamily="2" charset="0"/>
                <a:cs typeface="Calibri" panose="020F0502020204030204" pitchFamily="34" charset="0"/>
              </a:rPr>
            </a:br>
            <a:r>
              <a:rPr lang="en-US" sz="4000" b="1" i="0" u="none" strike="noStrike" dirty="0">
                <a:solidFill>
                  <a:srgbClr val="022851"/>
                </a:solidFill>
                <a:effectLst/>
                <a:latin typeface="Proxima Nova" panose="02000506030000020004" pitchFamily="2" charset="0"/>
                <a:cs typeface="Calibri" panose="020F0502020204030204" pitchFamily="34" charset="0"/>
              </a:rPr>
              <a:t>the communities we engage, </a:t>
            </a:r>
            <a:br>
              <a:rPr lang="en-US" sz="4000" b="1" i="0" u="none" strike="noStrike" dirty="0">
                <a:solidFill>
                  <a:srgbClr val="022851"/>
                </a:solidFill>
                <a:effectLst/>
                <a:latin typeface="Proxima Nova" panose="02000506030000020004" pitchFamily="2" charset="0"/>
                <a:cs typeface="Calibri" panose="020F0502020204030204" pitchFamily="34" charset="0"/>
              </a:rPr>
            </a:br>
            <a:r>
              <a:rPr lang="en-US" sz="4000" b="1" i="0" u="none" strike="noStrike" dirty="0">
                <a:solidFill>
                  <a:srgbClr val="022851"/>
                </a:solidFill>
                <a:effectLst/>
                <a:latin typeface="Proxima Nova" panose="02000506030000020004" pitchFamily="2" charset="0"/>
                <a:cs typeface="Calibri" panose="020F0502020204030204" pitchFamily="34" charset="0"/>
              </a:rPr>
              <a:t>the planet we steward</a:t>
            </a:r>
            <a:r>
              <a:rPr lang="en-US" sz="4000" b="1" i="0" u="none" strike="noStrike" dirty="0">
                <a:solidFill>
                  <a:srgbClr val="022851"/>
                </a:solidFill>
                <a:effectLst/>
                <a:latin typeface="Proxima Nova" panose="02000506030000020004" pitchFamily="2" charset="0"/>
              </a:rPr>
              <a:t>.</a:t>
            </a:r>
            <a:endParaRPr lang="en-US" sz="4000" dirty="0">
              <a:solidFill>
                <a:srgbClr val="022851"/>
              </a:solidFill>
              <a:latin typeface="Proxima Nova" panose="02000506030000020004" pitchFamily="2" charset="0"/>
            </a:endParaRPr>
          </a:p>
          <a:p>
            <a:endParaRPr lang="en-US" sz="4000" dirty="0">
              <a:solidFill>
                <a:schemeClr val="bg1"/>
              </a:solidFill>
            </a:endParaRPr>
          </a:p>
        </p:txBody>
      </p:sp>
      <p:pic>
        <p:nvPicPr>
          <p:cNvPr id="15" name="Picture 14" descr="A picture containing text, sign, clipart&#10;&#10;Description automatically generated">
            <a:extLst>
              <a:ext uri="{FF2B5EF4-FFF2-40B4-BE49-F238E27FC236}">
                <a16:creationId xmlns:a16="http://schemas.microsoft.com/office/drawing/2014/main" id="{0A7BF513-C531-527C-B02E-0E9BB5EDFD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93640" y="5624866"/>
            <a:ext cx="2112220" cy="383124"/>
          </a:xfrm>
          <a:prstGeom prst="rect">
            <a:avLst/>
          </a:prstGeom>
        </p:spPr>
      </p:pic>
    </p:spTree>
    <p:extLst>
      <p:ext uri="{BB962C8B-B14F-4D97-AF65-F5344CB8AC3E}">
        <p14:creationId xmlns:p14="http://schemas.microsoft.com/office/powerpoint/2010/main" val="273496624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Only">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F18884-55F9-944F-7F0C-061640B1B7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97982" y="-3663044"/>
            <a:ext cx="10376637" cy="5541892"/>
          </a:xfrm>
          <a:prstGeom prst="rect">
            <a:avLst/>
          </a:prstGeom>
        </p:spPr>
      </p:pic>
      <p:sp>
        <p:nvSpPr>
          <p:cNvPr id="3" name="TextBox 2">
            <a:extLst>
              <a:ext uri="{FF2B5EF4-FFF2-40B4-BE49-F238E27FC236}">
                <a16:creationId xmlns:a16="http://schemas.microsoft.com/office/drawing/2014/main" id="{C2883657-FF87-B3C9-0776-2DDECE2F4E3A}"/>
              </a:ext>
            </a:extLst>
          </p:cNvPr>
          <p:cNvSpPr txBox="1"/>
          <p:nvPr userDrawn="1"/>
        </p:nvSpPr>
        <p:spPr>
          <a:xfrm>
            <a:off x="838200" y="688109"/>
            <a:ext cx="6276109"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College Leadership</a:t>
            </a:r>
          </a:p>
        </p:txBody>
      </p:sp>
      <p:pic>
        <p:nvPicPr>
          <p:cNvPr id="4" name="Picture 3">
            <a:extLst>
              <a:ext uri="{FF2B5EF4-FFF2-40B4-BE49-F238E27FC236}">
                <a16:creationId xmlns:a16="http://schemas.microsoft.com/office/drawing/2014/main" id="{3FC48546-7687-8C43-BE5E-FCA34E35F115}"/>
              </a:ext>
            </a:extLst>
          </p:cNvPr>
          <p:cNvPicPr>
            <a:picLocks noChangeAspect="1"/>
          </p:cNvPicPr>
          <p:nvPr userDrawn="1"/>
        </p:nvPicPr>
        <p:blipFill>
          <a:blip r:embed="rId3"/>
          <a:stretch>
            <a:fillRect/>
          </a:stretch>
        </p:blipFill>
        <p:spPr>
          <a:xfrm>
            <a:off x="291987" y="1558693"/>
            <a:ext cx="1809108" cy="1130693"/>
          </a:xfrm>
          <a:prstGeom prst="rect">
            <a:avLst/>
          </a:prstGeom>
        </p:spPr>
      </p:pic>
      <p:pic>
        <p:nvPicPr>
          <p:cNvPr id="5" name="Picture 4">
            <a:extLst>
              <a:ext uri="{FF2B5EF4-FFF2-40B4-BE49-F238E27FC236}">
                <a16:creationId xmlns:a16="http://schemas.microsoft.com/office/drawing/2014/main" id="{8F187875-88D7-5A73-A272-EECAF4300053}"/>
              </a:ext>
            </a:extLst>
          </p:cNvPr>
          <p:cNvPicPr>
            <a:picLocks noChangeAspect="1"/>
          </p:cNvPicPr>
          <p:nvPr userDrawn="1"/>
        </p:nvPicPr>
        <p:blipFill>
          <a:blip r:embed="rId4"/>
          <a:stretch>
            <a:fillRect/>
          </a:stretch>
        </p:blipFill>
        <p:spPr>
          <a:xfrm>
            <a:off x="4790647" y="4045042"/>
            <a:ext cx="1809108" cy="1130693"/>
          </a:xfrm>
          <a:prstGeom prst="rect">
            <a:avLst/>
          </a:prstGeom>
        </p:spPr>
      </p:pic>
      <p:pic>
        <p:nvPicPr>
          <p:cNvPr id="8" name="Picture 7">
            <a:extLst>
              <a:ext uri="{FF2B5EF4-FFF2-40B4-BE49-F238E27FC236}">
                <a16:creationId xmlns:a16="http://schemas.microsoft.com/office/drawing/2014/main" id="{DEACEE30-3697-6B97-907F-A892FF0DF0D1}"/>
              </a:ext>
            </a:extLst>
          </p:cNvPr>
          <p:cNvPicPr>
            <a:picLocks noChangeAspect="1"/>
          </p:cNvPicPr>
          <p:nvPr userDrawn="1"/>
        </p:nvPicPr>
        <p:blipFill>
          <a:blip r:embed="rId5"/>
          <a:stretch>
            <a:fillRect/>
          </a:stretch>
        </p:blipFill>
        <p:spPr>
          <a:xfrm>
            <a:off x="4759452" y="2637835"/>
            <a:ext cx="1809108" cy="1130693"/>
          </a:xfrm>
          <a:prstGeom prst="rect">
            <a:avLst/>
          </a:prstGeom>
        </p:spPr>
      </p:pic>
      <p:pic>
        <p:nvPicPr>
          <p:cNvPr id="9" name="Picture 8">
            <a:extLst>
              <a:ext uri="{FF2B5EF4-FFF2-40B4-BE49-F238E27FC236}">
                <a16:creationId xmlns:a16="http://schemas.microsoft.com/office/drawing/2014/main" id="{2C17E460-F498-614B-7DBD-57D15C7EB320}"/>
              </a:ext>
            </a:extLst>
          </p:cNvPr>
          <p:cNvPicPr>
            <a:picLocks noChangeAspect="1"/>
          </p:cNvPicPr>
          <p:nvPr userDrawn="1"/>
        </p:nvPicPr>
        <p:blipFill>
          <a:blip r:embed="rId6"/>
          <a:stretch>
            <a:fillRect/>
          </a:stretch>
        </p:blipFill>
        <p:spPr>
          <a:xfrm>
            <a:off x="4904560" y="1627281"/>
            <a:ext cx="1809108" cy="1130693"/>
          </a:xfrm>
          <a:prstGeom prst="rect">
            <a:avLst/>
          </a:prstGeom>
        </p:spPr>
      </p:pic>
      <p:pic>
        <p:nvPicPr>
          <p:cNvPr id="11" name="Picture 10">
            <a:extLst>
              <a:ext uri="{FF2B5EF4-FFF2-40B4-BE49-F238E27FC236}">
                <a16:creationId xmlns:a16="http://schemas.microsoft.com/office/drawing/2014/main" id="{C05172A8-CDE0-F618-F4E6-EE48189C0501}"/>
              </a:ext>
            </a:extLst>
          </p:cNvPr>
          <p:cNvPicPr>
            <a:picLocks noChangeAspect="1"/>
          </p:cNvPicPr>
          <p:nvPr userDrawn="1"/>
        </p:nvPicPr>
        <p:blipFill>
          <a:blip r:embed="rId7"/>
          <a:stretch>
            <a:fillRect/>
          </a:stretch>
        </p:blipFill>
        <p:spPr>
          <a:xfrm>
            <a:off x="170906" y="4755854"/>
            <a:ext cx="1809108" cy="1130693"/>
          </a:xfrm>
          <a:prstGeom prst="rect">
            <a:avLst/>
          </a:prstGeom>
        </p:spPr>
      </p:pic>
      <p:pic>
        <p:nvPicPr>
          <p:cNvPr id="12" name="Picture 11">
            <a:extLst>
              <a:ext uri="{FF2B5EF4-FFF2-40B4-BE49-F238E27FC236}">
                <a16:creationId xmlns:a16="http://schemas.microsoft.com/office/drawing/2014/main" id="{B184CBE7-91E3-8850-C140-55BAD6ED0910}"/>
              </a:ext>
            </a:extLst>
          </p:cNvPr>
          <p:cNvPicPr>
            <a:picLocks noChangeAspect="1"/>
          </p:cNvPicPr>
          <p:nvPr userDrawn="1"/>
        </p:nvPicPr>
        <p:blipFill>
          <a:blip r:embed="rId8"/>
          <a:stretch>
            <a:fillRect/>
          </a:stretch>
        </p:blipFill>
        <p:spPr>
          <a:xfrm>
            <a:off x="251401" y="3961952"/>
            <a:ext cx="1809108" cy="1130693"/>
          </a:xfrm>
          <a:prstGeom prst="rect">
            <a:avLst/>
          </a:prstGeom>
        </p:spPr>
      </p:pic>
      <p:pic>
        <p:nvPicPr>
          <p:cNvPr id="13" name="Picture 12">
            <a:extLst>
              <a:ext uri="{FF2B5EF4-FFF2-40B4-BE49-F238E27FC236}">
                <a16:creationId xmlns:a16="http://schemas.microsoft.com/office/drawing/2014/main" id="{C6A29888-250B-F353-4F39-0FAEB7E24D22}"/>
              </a:ext>
            </a:extLst>
          </p:cNvPr>
          <p:cNvPicPr>
            <a:picLocks noChangeAspect="1"/>
          </p:cNvPicPr>
          <p:nvPr userDrawn="1"/>
        </p:nvPicPr>
        <p:blipFill>
          <a:blip r:embed="rId9"/>
          <a:stretch>
            <a:fillRect/>
          </a:stretch>
        </p:blipFill>
        <p:spPr>
          <a:xfrm>
            <a:off x="269184" y="3190321"/>
            <a:ext cx="1809108" cy="1130693"/>
          </a:xfrm>
          <a:prstGeom prst="rect">
            <a:avLst/>
          </a:prstGeom>
        </p:spPr>
      </p:pic>
      <p:pic>
        <p:nvPicPr>
          <p:cNvPr id="14" name="Picture 13">
            <a:extLst>
              <a:ext uri="{FF2B5EF4-FFF2-40B4-BE49-F238E27FC236}">
                <a16:creationId xmlns:a16="http://schemas.microsoft.com/office/drawing/2014/main" id="{08921957-DC8E-BEC0-DAE8-B1669F5EAF66}"/>
              </a:ext>
            </a:extLst>
          </p:cNvPr>
          <p:cNvPicPr>
            <a:picLocks noChangeAspect="1"/>
          </p:cNvPicPr>
          <p:nvPr userDrawn="1"/>
        </p:nvPicPr>
        <p:blipFill>
          <a:blip r:embed="rId10"/>
          <a:stretch>
            <a:fillRect/>
          </a:stretch>
        </p:blipFill>
        <p:spPr>
          <a:xfrm>
            <a:off x="243058" y="2414746"/>
            <a:ext cx="1809108" cy="1130693"/>
          </a:xfrm>
          <a:prstGeom prst="rect">
            <a:avLst/>
          </a:prstGeom>
        </p:spPr>
      </p:pic>
      <p:sp>
        <p:nvSpPr>
          <p:cNvPr id="16" name="TextBox 15">
            <a:extLst>
              <a:ext uri="{FF2B5EF4-FFF2-40B4-BE49-F238E27FC236}">
                <a16:creationId xmlns:a16="http://schemas.microsoft.com/office/drawing/2014/main" id="{2A360AF3-3423-DB3B-5449-221299F766C3}"/>
              </a:ext>
            </a:extLst>
          </p:cNvPr>
          <p:cNvSpPr txBox="1"/>
          <p:nvPr userDrawn="1"/>
        </p:nvSpPr>
        <p:spPr>
          <a:xfrm>
            <a:off x="1496954" y="1878848"/>
            <a:ext cx="9448399" cy="6186309"/>
          </a:xfrm>
          <a:prstGeom prst="rect">
            <a:avLst/>
          </a:prstGeom>
          <a:noFill/>
        </p:spPr>
        <p:txBody>
          <a:bodyPr wrap="square" numCol="2" rtlCol="0">
            <a:spAutoFit/>
          </a:bodyPr>
          <a:lstStyle/>
          <a:p>
            <a:pPr marL="0" indent="0">
              <a:buNone/>
            </a:pPr>
            <a:r>
              <a:rPr lang="en-US" sz="1600" b="1" dirty="0">
                <a:latin typeface="Arial" panose="020B0604020202020204" pitchFamily="34" charset="0"/>
                <a:cs typeface="Arial" panose="020B0604020202020204" pitchFamily="34" charset="0"/>
              </a:rPr>
              <a:t>Helene Dillard</a:t>
            </a:r>
            <a:br>
              <a:rPr lang="en-US" sz="1200" b="1"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Dean</a:t>
            </a:r>
            <a:br>
              <a:rPr lang="en-US" sz="1200" b="0"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Professor of Plant Pathology</a:t>
            </a:r>
          </a:p>
          <a:p>
            <a:pPr marL="0" indent="0">
              <a:buNone/>
            </a:pPr>
            <a:endParaRPr lang="en-US" sz="1200" b="1"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Anita </a:t>
            </a:r>
            <a:r>
              <a:rPr lang="en-US" sz="1600" b="1" dirty="0" err="1">
                <a:latin typeface="Arial" panose="020B0604020202020204" pitchFamily="34" charset="0"/>
                <a:cs typeface="Arial" panose="020B0604020202020204" pitchFamily="34" charset="0"/>
              </a:rPr>
              <a:t>Oberbauer</a:t>
            </a:r>
            <a:br>
              <a:rPr lang="en-US" sz="1200" b="1"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Executive Associate Dean</a:t>
            </a:r>
            <a:br>
              <a:rPr lang="en-US" sz="1200" b="0"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Professor of Animal Science</a:t>
            </a:r>
          </a:p>
          <a:p>
            <a:pPr marL="0" indent="0">
              <a:buNone/>
            </a:pPr>
            <a:endParaRPr lang="en-US" sz="1200" b="1"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Jason E. Bond</a:t>
            </a:r>
            <a:br>
              <a:rPr lang="en-US" sz="1200" b="1" dirty="0">
                <a:latin typeface="Arial" panose="020B0604020202020204" pitchFamily="34" charset="0"/>
                <a:cs typeface="Arial" panose="020B0604020202020204" pitchFamily="34" charset="0"/>
              </a:rPr>
            </a:br>
            <a:r>
              <a:rPr lang="en-US" sz="1200" b="0" dirty="0">
                <a:solidFill>
                  <a:srgbClr val="022851"/>
                </a:solidFill>
                <a:latin typeface="Arial" panose="020B0604020202020204" pitchFamily="34" charset="0"/>
                <a:cs typeface="Arial" panose="020B0604020202020204" pitchFamily="34" charset="0"/>
              </a:rPr>
              <a:t>Associate </a:t>
            </a:r>
            <a:r>
              <a:rPr lang="en-US" sz="1200" b="0" dirty="0">
                <a:latin typeface="Arial" panose="020B0604020202020204" pitchFamily="34" charset="0"/>
                <a:cs typeface="Arial" panose="020B0604020202020204" pitchFamily="34" charset="0"/>
              </a:rPr>
              <a:t>Dean of Agricultural Sciences</a:t>
            </a:r>
            <a:br>
              <a:rPr lang="en-US" sz="1200" b="0"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Professor of Entomology and Nematology</a:t>
            </a:r>
            <a:endParaRPr lang="en-US" sz="1200" b="0" dirty="0">
              <a:solidFill>
                <a:srgbClr val="022851"/>
              </a:solidFill>
              <a:latin typeface="Arial" panose="020B0604020202020204" pitchFamily="34" charset="0"/>
              <a:cs typeface="Arial" panose="020B0604020202020204" pitchFamily="34" charset="0"/>
            </a:endParaRP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r>
              <a:rPr lang="en-US" sz="1600" b="1" dirty="0">
                <a:solidFill>
                  <a:srgbClr val="022851"/>
                </a:solidFill>
                <a:latin typeface="Arial" panose="020B0604020202020204" pitchFamily="34" charset="0"/>
                <a:cs typeface="Arial" panose="020B0604020202020204" pitchFamily="34" charset="0"/>
              </a:rPr>
              <a:t>Marcel </a:t>
            </a:r>
            <a:r>
              <a:rPr lang="en-US" sz="1600" b="1" dirty="0" err="1">
                <a:solidFill>
                  <a:srgbClr val="022851"/>
                </a:solidFill>
                <a:latin typeface="Arial" panose="020B0604020202020204" pitchFamily="34" charset="0"/>
                <a:cs typeface="Arial" panose="020B0604020202020204" pitchFamily="34" charset="0"/>
              </a:rPr>
              <a:t>Holyoak</a:t>
            </a:r>
            <a:br>
              <a:rPr lang="en-US" sz="1200" b="1" dirty="0">
                <a:solidFill>
                  <a:srgbClr val="022851"/>
                </a:solidFill>
                <a:latin typeface="Arial" panose="020B0604020202020204" pitchFamily="34" charset="0"/>
                <a:cs typeface="Arial" panose="020B0604020202020204" pitchFamily="34" charset="0"/>
              </a:rPr>
            </a:br>
            <a:r>
              <a:rPr lang="en-US" sz="1200" b="0" dirty="0">
                <a:solidFill>
                  <a:srgbClr val="022851"/>
                </a:solidFill>
                <a:latin typeface="Arial" panose="020B0604020202020204" pitchFamily="34" charset="0"/>
                <a:cs typeface="Arial" panose="020B0604020202020204" pitchFamily="34" charset="0"/>
              </a:rPr>
              <a:t>Associate Dean of Environmental Sciences</a:t>
            </a:r>
            <a:br>
              <a:rPr lang="en-US" sz="1200" b="0" dirty="0">
                <a:solidFill>
                  <a:srgbClr val="022851"/>
                </a:solidFill>
                <a:latin typeface="Arial" panose="020B0604020202020204" pitchFamily="34" charset="0"/>
                <a:cs typeface="Arial" panose="020B0604020202020204" pitchFamily="34" charset="0"/>
              </a:rPr>
            </a:br>
            <a:r>
              <a:rPr lang="en-US" sz="1200" b="0" dirty="0">
                <a:solidFill>
                  <a:srgbClr val="022851"/>
                </a:solidFill>
                <a:latin typeface="Arial" panose="020B0604020202020204" pitchFamily="34" charset="0"/>
                <a:cs typeface="Arial" panose="020B0604020202020204" pitchFamily="34" charset="0"/>
              </a:rPr>
              <a:t>Professor of Environmental Science and Policy</a:t>
            </a: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r>
              <a:rPr lang="en-US" sz="1600" b="1" dirty="0">
                <a:solidFill>
                  <a:srgbClr val="022851"/>
                </a:solidFill>
                <a:latin typeface="Arial" panose="020B0604020202020204" pitchFamily="34" charset="0"/>
                <a:cs typeface="Arial" panose="020B0604020202020204" pitchFamily="34" charset="0"/>
              </a:rPr>
              <a:t>Patsy Eubanks Owens</a:t>
            </a:r>
            <a:br>
              <a:rPr lang="en-US" sz="1200" b="1" dirty="0">
                <a:solidFill>
                  <a:srgbClr val="022851"/>
                </a:solidFill>
                <a:latin typeface="Arial" panose="020B0604020202020204" pitchFamily="34" charset="0"/>
                <a:cs typeface="Arial" panose="020B0604020202020204" pitchFamily="34" charset="0"/>
              </a:rPr>
            </a:br>
            <a:r>
              <a:rPr lang="en-US" sz="1200" b="0" dirty="0">
                <a:solidFill>
                  <a:srgbClr val="022851"/>
                </a:solidFill>
                <a:latin typeface="Arial" panose="020B0604020202020204" pitchFamily="34" charset="0"/>
                <a:cs typeface="Arial" panose="020B0604020202020204" pitchFamily="34" charset="0"/>
              </a:rPr>
              <a:t>Associate Dean of Human and Social Sciences</a:t>
            </a:r>
            <a:br>
              <a:rPr lang="en-US" sz="1200" b="1" dirty="0">
                <a:solidFill>
                  <a:srgbClr val="022851"/>
                </a:solidFill>
                <a:latin typeface="Arial" panose="020B0604020202020204" pitchFamily="34" charset="0"/>
                <a:cs typeface="Arial" panose="020B0604020202020204" pitchFamily="34" charset="0"/>
              </a:rPr>
            </a:br>
            <a:r>
              <a:rPr lang="en-US" sz="1200" b="0" dirty="0">
                <a:solidFill>
                  <a:srgbClr val="022851"/>
                </a:solidFill>
                <a:latin typeface="Arial" panose="020B0604020202020204" pitchFamily="34" charset="0"/>
                <a:cs typeface="Arial" panose="020B0604020202020204" pitchFamily="34" charset="0"/>
              </a:rPr>
              <a:t>Professor of Human Ecology</a:t>
            </a: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r>
              <a:rPr lang="en-US" sz="1600" b="1" dirty="0" err="1">
                <a:solidFill>
                  <a:srgbClr val="022851"/>
                </a:solidFill>
                <a:latin typeface="Arial" panose="020B0604020202020204" pitchFamily="34" charset="0"/>
                <a:cs typeface="Arial" panose="020B0604020202020204" pitchFamily="34" charset="0"/>
              </a:rPr>
              <a:t>Ermias</a:t>
            </a:r>
            <a:r>
              <a:rPr lang="en-US" sz="1600" b="1" dirty="0">
                <a:solidFill>
                  <a:srgbClr val="022851"/>
                </a:solidFill>
                <a:latin typeface="Arial" panose="020B0604020202020204" pitchFamily="34" charset="0"/>
                <a:cs typeface="Arial" panose="020B0604020202020204" pitchFamily="34" charset="0"/>
              </a:rPr>
              <a:t> </a:t>
            </a:r>
            <a:r>
              <a:rPr lang="en-US" sz="1600" b="1" dirty="0" err="1">
                <a:solidFill>
                  <a:srgbClr val="022851"/>
                </a:solidFill>
                <a:latin typeface="Arial" panose="020B0604020202020204" pitchFamily="34" charset="0"/>
                <a:cs typeface="Arial" panose="020B0604020202020204" pitchFamily="34" charset="0"/>
              </a:rPr>
              <a:t>Kebreab</a:t>
            </a:r>
            <a:br>
              <a:rPr lang="en-US" sz="1200" b="1" dirty="0">
                <a:solidFill>
                  <a:srgbClr val="022851"/>
                </a:solidFill>
                <a:latin typeface="Arial" panose="020B0604020202020204" pitchFamily="34" charset="0"/>
                <a:cs typeface="Arial" panose="020B0604020202020204" pitchFamily="34" charset="0"/>
              </a:rPr>
            </a:br>
            <a:r>
              <a:rPr lang="en-US" sz="1200" b="0" dirty="0">
                <a:solidFill>
                  <a:srgbClr val="022851"/>
                </a:solidFill>
                <a:latin typeface="Arial" panose="020B0604020202020204" pitchFamily="34" charset="0"/>
                <a:cs typeface="Arial" panose="020B0604020202020204" pitchFamily="34" charset="0"/>
              </a:rPr>
              <a:t>Associate Dean of Global Engagement</a:t>
            </a:r>
            <a:br>
              <a:rPr lang="en-US" sz="1200" b="0" dirty="0">
                <a:solidFill>
                  <a:srgbClr val="022851"/>
                </a:solidFill>
                <a:latin typeface="Arial" panose="020B0604020202020204" pitchFamily="34" charset="0"/>
                <a:cs typeface="Arial" panose="020B0604020202020204" pitchFamily="34" charset="0"/>
              </a:rPr>
            </a:br>
            <a:r>
              <a:rPr lang="en-US" sz="1200" b="0" dirty="0">
                <a:solidFill>
                  <a:srgbClr val="022851"/>
                </a:solidFill>
                <a:latin typeface="Arial" panose="020B0604020202020204" pitchFamily="34" charset="0"/>
                <a:cs typeface="Arial" panose="020B0604020202020204" pitchFamily="34" charset="0"/>
              </a:rPr>
              <a:t>Director of World Food Center</a:t>
            </a:r>
            <a:br>
              <a:rPr lang="en-US" sz="1200" b="1" dirty="0">
                <a:solidFill>
                  <a:srgbClr val="022851"/>
                </a:solidFill>
                <a:latin typeface="Arial" panose="020B0604020202020204" pitchFamily="34" charset="0"/>
                <a:cs typeface="Arial" panose="020B0604020202020204" pitchFamily="34" charset="0"/>
              </a:rPr>
            </a:br>
            <a:r>
              <a:rPr lang="en-US" sz="1200" b="0" dirty="0">
                <a:solidFill>
                  <a:srgbClr val="022851"/>
                </a:solidFill>
                <a:latin typeface="Arial" panose="020B0604020202020204" pitchFamily="34" charset="0"/>
                <a:cs typeface="Arial" panose="020B0604020202020204" pitchFamily="34" charset="0"/>
              </a:rPr>
              <a:t>Professor of Animal Science</a:t>
            </a: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r>
              <a:rPr lang="en-US" sz="1600" b="1" dirty="0">
                <a:solidFill>
                  <a:srgbClr val="022851"/>
                </a:solidFill>
                <a:latin typeface="Arial" panose="020B0604020202020204" pitchFamily="34" charset="0"/>
                <a:cs typeface="Arial" panose="020B0604020202020204" pitchFamily="34" charset="0"/>
              </a:rPr>
              <a:t>Susan </a:t>
            </a:r>
            <a:r>
              <a:rPr lang="en-US" sz="1600" b="1" dirty="0" err="1">
                <a:solidFill>
                  <a:srgbClr val="022851"/>
                </a:solidFill>
                <a:latin typeface="Arial" panose="020B0604020202020204" pitchFamily="34" charset="0"/>
                <a:cs typeface="Arial" panose="020B0604020202020204" pitchFamily="34" charset="0"/>
              </a:rPr>
              <a:t>Ebeler</a:t>
            </a:r>
            <a:br>
              <a:rPr lang="en-US" sz="1200" b="1" dirty="0">
                <a:solidFill>
                  <a:srgbClr val="022851"/>
                </a:solidFill>
                <a:latin typeface="Arial" panose="020B0604020202020204" pitchFamily="34" charset="0"/>
                <a:cs typeface="Arial" panose="020B0604020202020204" pitchFamily="34" charset="0"/>
              </a:rPr>
            </a:br>
            <a:r>
              <a:rPr lang="en-US" sz="1200" b="0" dirty="0">
                <a:solidFill>
                  <a:srgbClr val="022851"/>
                </a:solidFill>
                <a:latin typeface="Arial" panose="020B0604020202020204" pitchFamily="34" charset="0"/>
                <a:cs typeface="Arial" panose="020B0604020202020204" pitchFamily="34" charset="0"/>
              </a:rPr>
              <a:t>Associate Dean of Undergraduate Academic Programs</a:t>
            </a:r>
            <a:br>
              <a:rPr lang="en-US" sz="1200" b="0" dirty="0">
                <a:solidFill>
                  <a:srgbClr val="022851"/>
                </a:solidFill>
                <a:latin typeface="Arial" panose="020B0604020202020204" pitchFamily="34" charset="0"/>
                <a:cs typeface="Arial" panose="020B0604020202020204" pitchFamily="34" charset="0"/>
              </a:rPr>
            </a:br>
            <a:r>
              <a:rPr lang="en-US" sz="1200" b="0" dirty="0">
                <a:solidFill>
                  <a:srgbClr val="022851"/>
                </a:solidFill>
                <a:latin typeface="Arial" panose="020B0604020202020204" pitchFamily="34" charset="0"/>
                <a:cs typeface="Arial" panose="020B0604020202020204" pitchFamily="34" charset="0"/>
              </a:rPr>
              <a:t>Professor of Viticulture and Enology</a:t>
            </a:r>
          </a:p>
          <a:p>
            <a:pPr marL="0" indent="0">
              <a:buNone/>
            </a:pPr>
            <a:endParaRPr lang="en-US" sz="1200" b="1" dirty="0">
              <a:solidFill>
                <a:srgbClr val="022851"/>
              </a:solidFill>
              <a:latin typeface="Arial" panose="020B0604020202020204" pitchFamily="34" charset="0"/>
              <a:cs typeface="Arial" panose="020B0604020202020204" pitchFamily="34" charset="0"/>
            </a:endParaRPr>
          </a:p>
          <a:p>
            <a:pPr marL="0" indent="0">
              <a:buNone/>
            </a:pPr>
            <a:r>
              <a:rPr lang="en-US" sz="1600" b="1" dirty="0">
                <a:solidFill>
                  <a:srgbClr val="022851"/>
                </a:solidFill>
                <a:latin typeface="Arial" panose="020B0604020202020204" pitchFamily="34" charset="0"/>
                <a:cs typeface="Arial" panose="020B0604020202020204" pitchFamily="34" charset="0"/>
              </a:rPr>
              <a:t>Brian </a:t>
            </a:r>
            <a:r>
              <a:rPr lang="en-US" sz="1600" b="1" dirty="0" err="1">
                <a:solidFill>
                  <a:srgbClr val="022851"/>
                </a:solidFill>
                <a:latin typeface="Arial" panose="020B0604020202020204" pitchFamily="34" charset="0"/>
                <a:cs typeface="Arial" panose="020B0604020202020204" pitchFamily="34" charset="0"/>
              </a:rPr>
              <a:t>McEligot</a:t>
            </a:r>
            <a:br>
              <a:rPr lang="en-US" sz="1200" b="1" dirty="0">
                <a:solidFill>
                  <a:srgbClr val="022851"/>
                </a:solidFill>
                <a:latin typeface="Arial" panose="020B0604020202020204" pitchFamily="34" charset="0"/>
                <a:cs typeface="Arial" panose="020B0604020202020204" pitchFamily="34" charset="0"/>
              </a:rPr>
            </a:br>
            <a:r>
              <a:rPr lang="en-US" sz="1200" b="0" i="0" u="none" strike="noStrike" dirty="0">
                <a:solidFill>
                  <a:srgbClr val="022851"/>
                </a:solidFill>
                <a:effectLst/>
                <a:latin typeface="Arial" panose="020B0604020202020204" pitchFamily="34" charset="0"/>
                <a:cs typeface="Arial" panose="020B0604020202020204" pitchFamily="34" charset="0"/>
              </a:rPr>
              <a:t>Executive Assistant Dean of Finance and Administration</a:t>
            </a:r>
            <a:endParaRPr lang="en-US" sz="1200" b="1" dirty="0">
              <a:solidFill>
                <a:srgbClr val="022851"/>
              </a:solidFill>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Annie </a:t>
            </a:r>
            <a:r>
              <a:rPr lang="en-US" sz="1600" b="1" dirty="0" err="1">
                <a:latin typeface="Arial" panose="020B0604020202020204" pitchFamily="34" charset="0"/>
                <a:cs typeface="Arial" panose="020B0604020202020204" pitchFamily="34" charset="0"/>
              </a:rPr>
              <a:t>Roeser</a:t>
            </a:r>
            <a:br>
              <a:rPr lang="en-US" sz="1200" b="1" dirty="0">
                <a:latin typeface="Arial" panose="020B0604020202020204" pitchFamily="34" charset="0"/>
                <a:cs typeface="Arial" panose="020B0604020202020204" pitchFamily="34" charset="0"/>
              </a:rPr>
            </a:br>
            <a:r>
              <a:rPr lang="en-US" sz="1200" b="0" dirty="0">
                <a:latin typeface="Arial" panose="020B0604020202020204" pitchFamily="34" charset="0"/>
                <a:cs typeface="Arial" panose="020B0604020202020204" pitchFamily="34" charset="0"/>
              </a:rPr>
              <a:t>Assistant Dean of Development and External Relations</a:t>
            </a:r>
          </a:p>
          <a:p>
            <a:endParaRPr lang="en-US" sz="1200" dirty="0"/>
          </a:p>
        </p:txBody>
      </p:sp>
      <p:sp>
        <p:nvSpPr>
          <p:cNvPr id="17" name="Rectangle 16">
            <a:extLst>
              <a:ext uri="{FF2B5EF4-FFF2-40B4-BE49-F238E27FC236}">
                <a16:creationId xmlns:a16="http://schemas.microsoft.com/office/drawing/2014/main" id="{597A25BD-A552-AC6D-CB0D-92B73E813250}"/>
              </a:ext>
            </a:extLst>
          </p:cNvPr>
          <p:cNvSpPr/>
          <p:nvPr userDrawn="1"/>
        </p:nvSpPr>
        <p:spPr>
          <a:xfrm>
            <a:off x="0" y="6075336"/>
            <a:ext cx="12192000" cy="782664"/>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ext&#10;&#10;Description automatically generated with low confidence">
            <a:extLst>
              <a:ext uri="{FF2B5EF4-FFF2-40B4-BE49-F238E27FC236}">
                <a16:creationId xmlns:a16="http://schemas.microsoft.com/office/drawing/2014/main" id="{44482D4B-2CB9-720C-2830-6FA360958D3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38200" y="6278205"/>
            <a:ext cx="2059983" cy="376028"/>
          </a:xfrm>
          <a:prstGeom prst="rect">
            <a:avLst/>
          </a:prstGeom>
        </p:spPr>
      </p:pic>
      <p:pic>
        <p:nvPicPr>
          <p:cNvPr id="10" name="Picture 9">
            <a:extLst>
              <a:ext uri="{FF2B5EF4-FFF2-40B4-BE49-F238E27FC236}">
                <a16:creationId xmlns:a16="http://schemas.microsoft.com/office/drawing/2014/main" id="{CF205B97-A42B-69EB-49B0-788130790908}"/>
              </a:ext>
            </a:extLst>
          </p:cNvPr>
          <p:cNvPicPr>
            <a:picLocks noChangeAspect="1"/>
          </p:cNvPicPr>
          <p:nvPr userDrawn="1"/>
        </p:nvPicPr>
        <p:blipFill>
          <a:blip r:embed="rId12"/>
          <a:stretch>
            <a:fillRect/>
          </a:stretch>
        </p:blipFill>
        <p:spPr>
          <a:xfrm>
            <a:off x="4058167" y="3106662"/>
            <a:ext cx="2541588" cy="3289113"/>
          </a:xfrm>
          <a:prstGeom prst="rect">
            <a:avLst/>
          </a:prstGeom>
        </p:spPr>
      </p:pic>
    </p:spTree>
    <p:extLst>
      <p:ext uri="{BB962C8B-B14F-4D97-AF65-F5344CB8AC3E}">
        <p14:creationId xmlns:p14="http://schemas.microsoft.com/office/powerpoint/2010/main" val="47742831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Only">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A2FBE4-FCA9-D911-4CBE-734378828EE7}"/>
              </a:ext>
            </a:extLst>
          </p:cNvPr>
          <p:cNvPicPr>
            <a:picLocks noChangeAspect="1"/>
          </p:cNvPicPr>
          <p:nvPr userDrawn="1"/>
        </p:nvPicPr>
        <p:blipFill>
          <a:blip r:embed="rId2"/>
          <a:stretch>
            <a:fillRect/>
          </a:stretch>
        </p:blipFill>
        <p:spPr>
          <a:xfrm>
            <a:off x="5318760" y="-230018"/>
            <a:ext cx="7421928" cy="6305354"/>
          </a:xfrm>
          <a:prstGeom prst="rect">
            <a:avLst/>
          </a:prstGeom>
        </p:spPr>
      </p:pic>
      <p:sp>
        <p:nvSpPr>
          <p:cNvPr id="6" name="Rectangle 5">
            <a:extLst>
              <a:ext uri="{FF2B5EF4-FFF2-40B4-BE49-F238E27FC236}">
                <a16:creationId xmlns:a16="http://schemas.microsoft.com/office/drawing/2014/main" id="{595B3E26-742E-AB10-503C-7E899C53B8F1}"/>
              </a:ext>
            </a:extLst>
          </p:cNvPr>
          <p:cNvSpPr/>
          <p:nvPr userDrawn="1"/>
        </p:nvSpPr>
        <p:spPr>
          <a:xfrm>
            <a:off x="0" y="6075336"/>
            <a:ext cx="12192000" cy="782664"/>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low confidence">
            <a:extLst>
              <a:ext uri="{FF2B5EF4-FFF2-40B4-BE49-F238E27FC236}">
                <a16:creationId xmlns:a16="http://schemas.microsoft.com/office/drawing/2014/main" id="{3ECC63FA-E72B-1785-AA2F-CBA57B7D2D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278205"/>
            <a:ext cx="2059983" cy="376028"/>
          </a:xfrm>
          <a:prstGeom prst="rect">
            <a:avLst/>
          </a:prstGeom>
        </p:spPr>
      </p:pic>
      <p:sp>
        <p:nvSpPr>
          <p:cNvPr id="4" name="TextBox 3">
            <a:extLst>
              <a:ext uri="{FF2B5EF4-FFF2-40B4-BE49-F238E27FC236}">
                <a16:creationId xmlns:a16="http://schemas.microsoft.com/office/drawing/2014/main" id="{2A92CDE1-9B75-CC3A-51D0-54921FBF78D7}"/>
              </a:ext>
            </a:extLst>
          </p:cNvPr>
          <p:cNvSpPr txBox="1"/>
          <p:nvPr userDrawn="1"/>
        </p:nvSpPr>
        <p:spPr>
          <a:xfrm>
            <a:off x="731520" y="912543"/>
            <a:ext cx="3454400" cy="769441"/>
          </a:xfrm>
          <a:prstGeom prst="rect">
            <a:avLst/>
          </a:prstGeom>
          <a:noFill/>
        </p:spPr>
        <p:txBody>
          <a:bodyPr wrap="square" rtlCol="0">
            <a:spAutoFit/>
          </a:bodyPr>
          <a:lstStyle/>
          <a:p>
            <a:r>
              <a:rPr lang="en-US" sz="4400" b="1" dirty="0">
                <a:latin typeface="Proxima Nova" panose="02000506030000020004" pitchFamily="2" charset="0"/>
              </a:rPr>
              <a:t>Our mission</a:t>
            </a:r>
          </a:p>
        </p:txBody>
      </p:sp>
      <p:sp>
        <p:nvSpPr>
          <p:cNvPr id="7" name="TextBox 6">
            <a:extLst>
              <a:ext uri="{FF2B5EF4-FFF2-40B4-BE49-F238E27FC236}">
                <a16:creationId xmlns:a16="http://schemas.microsoft.com/office/drawing/2014/main" id="{D3FD6E4F-5D11-016D-FB4A-FD08A7999997}"/>
              </a:ext>
            </a:extLst>
          </p:cNvPr>
          <p:cNvSpPr txBox="1"/>
          <p:nvPr userDrawn="1"/>
        </p:nvSpPr>
        <p:spPr>
          <a:xfrm>
            <a:off x="731520" y="1973903"/>
            <a:ext cx="4998720"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Proxima Nova" panose="02000506030000020004" pitchFamily="2" charset="0"/>
              </a:rPr>
              <a:t>The mission of the College of Agricultural and Environmental Sciences is to promote agricultural, environmental, and social sustainability through research, teaching and public engagement to meet the challenges of global change in the 21</a:t>
            </a:r>
            <a:r>
              <a:rPr lang="en-US" sz="2400" baseline="30000" dirty="0">
                <a:latin typeface="Proxima Nova" panose="02000506030000020004" pitchFamily="2" charset="0"/>
              </a:rPr>
              <a:t>st</a:t>
            </a:r>
            <a:r>
              <a:rPr lang="en-US" sz="2400" dirty="0">
                <a:latin typeface="Proxima Nova" panose="02000506030000020004" pitchFamily="2" charset="0"/>
              </a:rPr>
              <a:t> century.</a:t>
            </a:r>
          </a:p>
          <a:p>
            <a:endParaRPr lang="en-US" dirty="0"/>
          </a:p>
        </p:txBody>
      </p:sp>
    </p:spTree>
    <p:extLst>
      <p:ext uri="{BB962C8B-B14F-4D97-AF65-F5344CB8AC3E}">
        <p14:creationId xmlns:p14="http://schemas.microsoft.com/office/powerpoint/2010/main" val="352334205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8FB430-1BA8-BA45-B94C-7AB30C1FE274}"/>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D449E773-17D5-E849-AD6E-7B6BB7A9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81AE1-6618-B044-9885-9D3457AEC720}"/>
              </a:ext>
            </a:extLst>
          </p:cNvPr>
          <p:cNvSpPr>
            <a:spLocks noGrp="1"/>
          </p:cNvSpPr>
          <p:nvPr>
            <p:ph type="sldNum" sz="quarter" idx="12"/>
          </p:nvPr>
        </p:nvSpPr>
        <p:spPr/>
        <p:txBody>
          <a:bodyPr/>
          <a:lstStyle/>
          <a:p>
            <a:fld id="{7F332208-2F56-7D42-9A3F-895B8D67C05D}" type="slidenum">
              <a:rPr lang="en-US" smtClean="0"/>
              <a:t>‹#›</a:t>
            </a:fld>
            <a:endParaRPr lang="en-US"/>
          </a:p>
        </p:txBody>
      </p:sp>
      <p:sp>
        <p:nvSpPr>
          <p:cNvPr id="7" name="Rectangle 6">
            <a:extLst>
              <a:ext uri="{FF2B5EF4-FFF2-40B4-BE49-F238E27FC236}">
                <a16:creationId xmlns:a16="http://schemas.microsoft.com/office/drawing/2014/main" id="{02A21926-9D92-F547-A354-880F37F55996}"/>
              </a:ext>
            </a:extLst>
          </p:cNvPr>
          <p:cNvSpPr/>
          <p:nvPr userDrawn="1"/>
        </p:nvSpPr>
        <p:spPr>
          <a:xfrm>
            <a:off x="0" y="6075336"/>
            <a:ext cx="12192000" cy="782664"/>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low confidence">
            <a:extLst>
              <a:ext uri="{FF2B5EF4-FFF2-40B4-BE49-F238E27FC236}">
                <a16:creationId xmlns:a16="http://schemas.microsoft.com/office/drawing/2014/main" id="{29194AD6-E05F-3B4C-A496-5A708C9C6B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78205"/>
            <a:ext cx="2059983" cy="376028"/>
          </a:xfrm>
          <a:prstGeom prst="rect">
            <a:avLst/>
          </a:prstGeom>
        </p:spPr>
      </p:pic>
      <p:pic>
        <p:nvPicPr>
          <p:cNvPr id="30" name="Picture 29">
            <a:extLst>
              <a:ext uri="{FF2B5EF4-FFF2-40B4-BE49-F238E27FC236}">
                <a16:creationId xmlns:a16="http://schemas.microsoft.com/office/drawing/2014/main" id="{4A7BD445-9964-E44E-1CD9-9B07F4D788F9}"/>
              </a:ext>
            </a:extLst>
          </p:cNvPr>
          <p:cNvPicPr>
            <a:picLocks noChangeAspect="1"/>
          </p:cNvPicPr>
          <p:nvPr userDrawn="1"/>
        </p:nvPicPr>
        <p:blipFill>
          <a:blip r:embed="rId3"/>
          <a:stretch>
            <a:fillRect/>
          </a:stretch>
        </p:blipFill>
        <p:spPr>
          <a:xfrm>
            <a:off x="-303062" y="1871157"/>
            <a:ext cx="12795257" cy="3498702"/>
          </a:xfrm>
          <a:prstGeom prst="rect">
            <a:avLst/>
          </a:prstGeom>
        </p:spPr>
      </p:pic>
      <p:pic>
        <p:nvPicPr>
          <p:cNvPr id="34" name="Picture 33">
            <a:extLst>
              <a:ext uri="{FF2B5EF4-FFF2-40B4-BE49-F238E27FC236}">
                <a16:creationId xmlns:a16="http://schemas.microsoft.com/office/drawing/2014/main" id="{714AF974-E4C5-5D3C-4177-BB51EB4F9A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0738" y="4615190"/>
            <a:ext cx="2585258" cy="954030"/>
          </a:xfrm>
          <a:prstGeom prst="rect">
            <a:avLst/>
          </a:prstGeom>
        </p:spPr>
      </p:pic>
      <p:sp>
        <p:nvSpPr>
          <p:cNvPr id="35" name="TextBox 34">
            <a:extLst>
              <a:ext uri="{FF2B5EF4-FFF2-40B4-BE49-F238E27FC236}">
                <a16:creationId xmlns:a16="http://schemas.microsoft.com/office/drawing/2014/main" id="{232223AF-FC6B-EE2E-9E4D-0B4BD6F9E1E0}"/>
              </a:ext>
            </a:extLst>
          </p:cNvPr>
          <p:cNvSpPr txBox="1"/>
          <p:nvPr userDrawn="1"/>
        </p:nvSpPr>
        <p:spPr>
          <a:xfrm>
            <a:off x="680657" y="890157"/>
            <a:ext cx="9555063" cy="923330"/>
          </a:xfrm>
          <a:prstGeom prst="rect">
            <a:avLst/>
          </a:prstGeom>
          <a:noFill/>
        </p:spPr>
        <p:txBody>
          <a:bodyPr wrap="square">
            <a:spAutoFit/>
          </a:bodyPr>
          <a:lstStyle/>
          <a:p>
            <a:pPr marL="0" marR="0">
              <a:spcBef>
                <a:spcPts val="0"/>
              </a:spcBef>
              <a:spcAft>
                <a:spcPts val="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Proxima Nova" panose="02000506030000020004" pitchFamily="2" charset="0"/>
                <a:ea typeface="Calibri" panose="020F0502020204030204" pitchFamily="34" charset="0"/>
                <a:cs typeface="Times New Roman" panose="02020603050405020304" pitchFamily="18" charset="0"/>
              </a:rPr>
              <a:t>Our scientists continue to discover and apply solutions that directly affect communities today, while at the same time, pioneer answers for issues we have yet to foresee or encounter. </a:t>
            </a:r>
          </a:p>
        </p:txBody>
      </p:sp>
      <p:pic>
        <p:nvPicPr>
          <p:cNvPr id="36" name="Picture 35">
            <a:extLst>
              <a:ext uri="{FF2B5EF4-FFF2-40B4-BE49-F238E27FC236}">
                <a16:creationId xmlns:a16="http://schemas.microsoft.com/office/drawing/2014/main" id="{94B4006E-DB4C-1A9F-1843-1C982CCD98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85891" y="4660013"/>
            <a:ext cx="2585258" cy="954030"/>
          </a:xfrm>
          <a:prstGeom prst="rect">
            <a:avLst/>
          </a:prstGeom>
        </p:spPr>
      </p:pic>
      <p:pic>
        <p:nvPicPr>
          <p:cNvPr id="37" name="Picture 36">
            <a:extLst>
              <a:ext uri="{FF2B5EF4-FFF2-40B4-BE49-F238E27FC236}">
                <a16:creationId xmlns:a16="http://schemas.microsoft.com/office/drawing/2014/main" id="{96071027-7C3E-3755-8518-0BFA59137F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41314" y="4626376"/>
            <a:ext cx="2585258" cy="954030"/>
          </a:xfrm>
          <a:prstGeom prst="rect">
            <a:avLst/>
          </a:prstGeom>
        </p:spPr>
      </p:pic>
      <p:sp>
        <p:nvSpPr>
          <p:cNvPr id="38" name="TextBox 37">
            <a:extLst>
              <a:ext uri="{FF2B5EF4-FFF2-40B4-BE49-F238E27FC236}">
                <a16:creationId xmlns:a16="http://schemas.microsoft.com/office/drawing/2014/main" id="{8CFF69BA-D7BA-5A54-7730-4E7E94AA2F1A}"/>
              </a:ext>
            </a:extLst>
          </p:cNvPr>
          <p:cNvSpPr txBox="1"/>
          <p:nvPr userDrawn="1"/>
        </p:nvSpPr>
        <p:spPr>
          <a:xfrm>
            <a:off x="4930629" y="4824697"/>
            <a:ext cx="1950441" cy="461665"/>
          </a:xfrm>
          <a:prstGeom prst="rect">
            <a:avLst/>
          </a:prstGeom>
          <a:noFill/>
        </p:spPr>
        <p:txBody>
          <a:bodyPr wrap="square">
            <a:spAutoFit/>
          </a:bodyPr>
          <a:lstStyle/>
          <a:p>
            <a:r>
              <a:rPr lang="en-US" sz="2400" b="1" kern="100" dirty="0">
                <a:effectLst/>
                <a:latin typeface="Proxima Nova" panose="02000506030000020004" pitchFamily="2" charset="0"/>
                <a:ea typeface="Calibri" panose="020F0502020204030204" pitchFamily="34" charset="0"/>
                <a:cs typeface="Times New Roman" panose="02020603050405020304" pitchFamily="18" charset="0"/>
              </a:rPr>
              <a:t>Environment</a:t>
            </a:r>
            <a:endParaRPr lang="en-US" sz="2400" dirty="0">
              <a:latin typeface="Proxima Nova" panose="02000506030000020004" pitchFamily="2" charset="0"/>
            </a:endParaRPr>
          </a:p>
        </p:txBody>
      </p:sp>
      <p:pic>
        <p:nvPicPr>
          <p:cNvPr id="39" name="Picture 38">
            <a:extLst>
              <a:ext uri="{FF2B5EF4-FFF2-40B4-BE49-F238E27FC236}">
                <a16:creationId xmlns:a16="http://schemas.microsoft.com/office/drawing/2014/main" id="{10D9AE48-FA8A-E415-036D-A845BA9D09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48482" y="4630271"/>
            <a:ext cx="2585258" cy="954030"/>
          </a:xfrm>
          <a:prstGeom prst="rect">
            <a:avLst/>
          </a:prstGeom>
        </p:spPr>
      </p:pic>
      <p:pic>
        <p:nvPicPr>
          <p:cNvPr id="47" name="Picture 46">
            <a:extLst>
              <a:ext uri="{FF2B5EF4-FFF2-40B4-BE49-F238E27FC236}">
                <a16:creationId xmlns:a16="http://schemas.microsoft.com/office/drawing/2014/main" id="{43272C3D-124F-E61E-E150-8BBFEEC38F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220200" y="4567518"/>
            <a:ext cx="2585258" cy="954030"/>
          </a:xfrm>
          <a:prstGeom prst="rect">
            <a:avLst/>
          </a:prstGeom>
        </p:spPr>
      </p:pic>
      <p:pic>
        <p:nvPicPr>
          <p:cNvPr id="48" name="Picture 47">
            <a:extLst>
              <a:ext uri="{FF2B5EF4-FFF2-40B4-BE49-F238E27FC236}">
                <a16:creationId xmlns:a16="http://schemas.microsoft.com/office/drawing/2014/main" id="{E487743C-75E9-F9D8-F3D2-8A373F71E2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255730" y="4580430"/>
            <a:ext cx="2585258" cy="954030"/>
          </a:xfrm>
          <a:prstGeom prst="rect">
            <a:avLst/>
          </a:prstGeom>
        </p:spPr>
      </p:pic>
      <p:pic>
        <p:nvPicPr>
          <p:cNvPr id="49" name="Picture 48">
            <a:extLst>
              <a:ext uri="{FF2B5EF4-FFF2-40B4-BE49-F238E27FC236}">
                <a16:creationId xmlns:a16="http://schemas.microsoft.com/office/drawing/2014/main" id="{D681CDD4-6CB0-69A5-606A-5C43863FF4C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88290" y="4522529"/>
            <a:ext cx="2585258" cy="954030"/>
          </a:xfrm>
          <a:prstGeom prst="rect">
            <a:avLst/>
          </a:prstGeom>
        </p:spPr>
      </p:pic>
      <p:sp>
        <p:nvSpPr>
          <p:cNvPr id="50" name="TextBox 49">
            <a:extLst>
              <a:ext uri="{FF2B5EF4-FFF2-40B4-BE49-F238E27FC236}">
                <a16:creationId xmlns:a16="http://schemas.microsoft.com/office/drawing/2014/main" id="{404D3D5A-53C3-74DD-9709-5F1A053F42E4}"/>
              </a:ext>
            </a:extLst>
          </p:cNvPr>
          <p:cNvSpPr txBox="1"/>
          <p:nvPr userDrawn="1"/>
        </p:nvSpPr>
        <p:spPr>
          <a:xfrm>
            <a:off x="9344227" y="4579526"/>
            <a:ext cx="2288097" cy="830997"/>
          </a:xfrm>
          <a:prstGeom prst="rect">
            <a:avLst/>
          </a:prstGeom>
          <a:noFill/>
        </p:spPr>
        <p:txBody>
          <a:bodyPr wrap="square">
            <a:spAutoFit/>
          </a:bodyPr>
          <a:lstStyle/>
          <a:p>
            <a:pPr algn="ctr"/>
            <a:r>
              <a:rPr lang="en-US" sz="2400" b="1" kern="100" dirty="0">
                <a:effectLst/>
                <a:latin typeface="Proxima Nova" panose="02000506030000020004" pitchFamily="2" charset="0"/>
                <a:ea typeface="Calibri" panose="020F0502020204030204" pitchFamily="34" charset="0"/>
                <a:cs typeface="Times New Roman" panose="02020603050405020304" pitchFamily="18" charset="0"/>
              </a:rPr>
              <a:t>Human and Social Needs</a:t>
            </a:r>
            <a:endParaRPr lang="en-US" sz="2400" dirty="0">
              <a:latin typeface="Proxima Nova" panose="02000506030000020004" pitchFamily="2" charset="0"/>
            </a:endParaRPr>
          </a:p>
        </p:txBody>
      </p:sp>
      <p:pic>
        <p:nvPicPr>
          <p:cNvPr id="51" name="Picture 50">
            <a:extLst>
              <a:ext uri="{FF2B5EF4-FFF2-40B4-BE49-F238E27FC236}">
                <a16:creationId xmlns:a16="http://schemas.microsoft.com/office/drawing/2014/main" id="{CF478171-4244-C9A5-604A-ECED440DE0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0956" y="4663162"/>
            <a:ext cx="2585258" cy="954030"/>
          </a:xfrm>
          <a:prstGeom prst="rect">
            <a:avLst/>
          </a:prstGeom>
        </p:spPr>
      </p:pic>
      <p:pic>
        <p:nvPicPr>
          <p:cNvPr id="52" name="Picture 51">
            <a:extLst>
              <a:ext uri="{FF2B5EF4-FFF2-40B4-BE49-F238E27FC236}">
                <a16:creationId xmlns:a16="http://schemas.microsoft.com/office/drawing/2014/main" id="{A122AA4F-A9CC-EDD5-3311-2C1317A9D6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20805" y="4610610"/>
            <a:ext cx="2585258" cy="954030"/>
          </a:xfrm>
          <a:prstGeom prst="rect">
            <a:avLst/>
          </a:prstGeom>
        </p:spPr>
      </p:pic>
      <p:pic>
        <p:nvPicPr>
          <p:cNvPr id="53" name="Picture 52">
            <a:extLst>
              <a:ext uri="{FF2B5EF4-FFF2-40B4-BE49-F238E27FC236}">
                <a16:creationId xmlns:a16="http://schemas.microsoft.com/office/drawing/2014/main" id="{3438D587-7F95-667F-5C4B-A4001F0E05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4499" y="4666873"/>
            <a:ext cx="2585258" cy="954030"/>
          </a:xfrm>
          <a:prstGeom prst="rect">
            <a:avLst/>
          </a:prstGeom>
        </p:spPr>
      </p:pic>
      <p:sp>
        <p:nvSpPr>
          <p:cNvPr id="54" name="TextBox 53">
            <a:extLst>
              <a:ext uri="{FF2B5EF4-FFF2-40B4-BE49-F238E27FC236}">
                <a16:creationId xmlns:a16="http://schemas.microsoft.com/office/drawing/2014/main" id="{9EC0376A-1B85-0482-6F20-0A33ABD5EA17}"/>
              </a:ext>
            </a:extLst>
          </p:cNvPr>
          <p:cNvSpPr txBox="1"/>
          <p:nvPr userDrawn="1"/>
        </p:nvSpPr>
        <p:spPr>
          <a:xfrm>
            <a:off x="1288000" y="4932224"/>
            <a:ext cx="1950441" cy="461665"/>
          </a:xfrm>
          <a:prstGeom prst="rect">
            <a:avLst/>
          </a:prstGeom>
          <a:noFill/>
        </p:spPr>
        <p:txBody>
          <a:bodyPr wrap="square">
            <a:spAutoFit/>
          </a:bodyPr>
          <a:lstStyle/>
          <a:p>
            <a:r>
              <a:rPr lang="en-US" sz="2400" b="1" kern="100" dirty="0">
                <a:effectLst/>
                <a:latin typeface="Proxima Nova" panose="02000506030000020004" pitchFamily="2" charset="0"/>
                <a:ea typeface="Calibri" panose="020F0502020204030204" pitchFamily="34" charset="0"/>
                <a:cs typeface="Times New Roman" panose="02020603050405020304" pitchFamily="18" charset="0"/>
              </a:rPr>
              <a:t>Agriculture</a:t>
            </a:r>
            <a:endParaRPr lang="en-US" sz="2400" dirty="0">
              <a:latin typeface="Proxima Nova" panose="02000506030000020004" pitchFamily="2" charset="0"/>
            </a:endParaRPr>
          </a:p>
        </p:txBody>
      </p:sp>
      <p:sp>
        <p:nvSpPr>
          <p:cNvPr id="2" name="TextBox 1">
            <a:extLst>
              <a:ext uri="{FF2B5EF4-FFF2-40B4-BE49-F238E27FC236}">
                <a16:creationId xmlns:a16="http://schemas.microsoft.com/office/drawing/2014/main" id="{4AD5F3DA-B2EE-8506-1DA6-F153F15B90DE}"/>
              </a:ext>
            </a:extLst>
          </p:cNvPr>
          <p:cNvSpPr txBox="1"/>
          <p:nvPr userDrawn="1"/>
        </p:nvSpPr>
        <p:spPr>
          <a:xfrm>
            <a:off x="671360" y="353747"/>
            <a:ext cx="6335040" cy="769441"/>
          </a:xfrm>
          <a:prstGeom prst="rect">
            <a:avLst/>
          </a:prstGeom>
          <a:noFill/>
        </p:spPr>
        <p:txBody>
          <a:bodyPr wrap="square" rtlCol="0">
            <a:spAutoFit/>
          </a:bodyPr>
          <a:lstStyle/>
          <a:p>
            <a:r>
              <a:rPr lang="en-US" sz="4400" b="1" dirty="0">
                <a:latin typeface="Proxima Nova" panose="02000506030000020004" pitchFamily="2" charset="0"/>
              </a:rPr>
              <a:t>Three areas of focus</a:t>
            </a:r>
          </a:p>
        </p:txBody>
      </p:sp>
    </p:spTree>
    <p:extLst>
      <p:ext uri="{BB962C8B-B14F-4D97-AF65-F5344CB8AC3E}">
        <p14:creationId xmlns:p14="http://schemas.microsoft.com/office/powerpoint/2010/main" val="387736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0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001F-EA27-A041-A384-E5CB0C455709}"/>
              </a:ext>
            </a:extLst>
          </p:cNvPr>
          <p:cNvSpPr>
            <a:spLocks noGrp="1"/>
          </p:cNvSpPr>
          <p:nvPr>
            <p:ph type="ctrTitle"/>
          </p:nvPr>
        </p:nvSpPr>
        <p:spPr>
          <a:xfrm>
            <a:off x="8039595" y="1310201"/>
            <a:ext cx="3776354" cy="1785951"/>
          </a:xfrm>
        </p:spPr>
        <p:txBody>
          <a:bodyPr anchor="b">
            <a:normAutofit/>
          </a:bodyPr>
          <a:lstStyle>
            <a:lvl1pPr algn="l">
              <a:defRPr sz="4800" b="1">
                <a:latin typeface="Proxima Nova" panose="02000506030000020004"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C57288E-B549-2C44-B080-1596A5AE322E}"/>
              </a:ext>
            </a:extLst>
          </p:cNvPr>
          <p:cNvSpPr>
            <a:spLocks noGrp="1"/>
          </p:cNvSpPr>
          <p:nvPr>
            <p:ph type="subTitle" idx="1" hasCustomPrompt="1"/>
          </p:nvPr>
        </p:nvSpPr>
        <p:spPr>
          <a:xfrm>
            <a:off x="8039595" y="3238893"/>
            <a:ext cx="3165433" cy="380214"/>
          </a:xfrm>
        </p:spPr>
        <p:txBody>
          <a:bodyPr/>
          <a:lstStyle>
            <a:lvl1pPr marL="0" indent="0" algn="l">
              <a:buNone/>
              <a:defRPr sz="2400" b="0" i="0">
                <a:latin typeface="Proxima Nova Medium"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pic>
        <p:nvPicPr>
          <p:cNvPr id="7" name="Picture 6" descr="Text&#10;&#10;Description automatically generated with medium confidence">
            <a:extLst>
              <a:ext uri="{FF2B5EF4-FFF2-40B4-BE49-F238E27FC236}">
                <a16:creationId xmlns:a16="http://schemas.microsoft.com/office/drawing/2014/main" id="{CBDB2233-2EFE-1D43-A141-5555BB2D05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3862" y="5996836"/>
            <a:ext cx="2634974" cy="477942"/>
          </a:xfrm>
          <a:prstGeom prst="rect">
            <a:avLst/>
          </a:prstGeom>
        </p:spPr>
      </p:pic>
    </p:spTree>
    <p:extLst>
      <p:ext uri="{BB962C8B-B14F-4D97-AF65-F5344CB8AC3E}">
        <p14:creationId xmlns:p14="http://schemas.microsoft.com/office/powerpoint/2010/main" val="90616524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4FBA1C8-F32B-358E-1B56-4283359966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78" y="-657279"/>
            <a:ext cx="12340956" cy="3504116"/>
          </a:xfrm>
          <a:prstGeom prst="rect">
            <a:avLst/>
          </a:prstGeom>
        </p:spPr>
      </p:pic>
      <p:sp>
        <p:nvSpPr>
          <p:cNvPr id="4" name="Date Placeholder 3">
            <a:extLst>
              <a:ext uri="{FF2B5EF4-FFF2-40B4-BE49-F238E27FC236}">
                <a16:creationId xmlns:a16="http://schemas.microsoft.com/office/drawing/2014/main" id="{688FB430-1BA8-BA45-B94C-7AB30C1FE274}"/>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D449E773-17D5-E849-AD6E-7B6BB7A9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81AE1-6618-B044-9885-9D3457AEC720}"/>
              </a:ext>
            </a:extLst>
          </p:cNvPr>
          <p:cNvSpPr>
            <a:spLocks noGrp="1"/>
          </p:cNvSpPr>
          <p:nvPr>
            <p:ph type="sldNum" sz="quarter" idx="12"/>
          </p:nvPr>
        </p:nvSpPr>
        <p:spPr/>
        <p:txBody>
          <a:bodyPr/>
          <a:lstStyle/>
          <a:p>
            <a:fld id="{7F332208-2F56-7D42-9A3F-895B8D67C05D}" type="slidenum">
              <a:rPr lang="en-US" smtClean="0"/>
              <a:t>‹#›</a:t>
            </a:fld>
            <a:endParaRPr lang="en-US"/>
          </a:p>
        </p:txBody>
      </p:sp>
      <p:sp>
        <p:nvSpPr>
          <p:cNvPr id="7" name="Rectangle 6">
            <a:extLst>
              <a:ext uri="{FF2B5EF4-FFF2-40B4-BE49-F238E27FC236}">
                <a16:creationId xmlns:a16="http://schemas.microsoft.com/office/drawing/2014/main" id="{02A21926-9D92-F547-A354-880F37F55996}"/>
              </a:ext>
            </a:extLst>
          </p:cNvPr>
          <p:cNvSpPr/>
          <p:nvPr userDrawn="1"/>
        </p:nvSpPr>
        <p:spPr>
          <a:xfrm>
            <a:off x="0" y="6075336"/>
            <a:ext cx="12192000" cy="782664"/>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low confidence">
            <a:extLst>
              <a:ext uri="{FF2B5EF4-FFF2-40B4-BE49-F238E27FC236}">
                <a16:creationId xmlns:a16="http://schemas.microsoft.com/office/drawing/2014/main" id="{29194AD6-E05F-3B4C-A496-5A708C9C6B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278205"/>
            <a:ext cx="2059983" cy="376028"/>
          </a:xfrm>
          <a:prstGeom prst="rect">
            <a:avLst/>
          </a:prstGeom>
        </p:spPr>
      </p:pic>
      <p:pic>
        <p:nvPicPr>
          <p:cNvPr id="21" name="Picture 20">
            <a:extLst>
              <a:ext uri="{FF2B5EF4-FFF2-40B4-BE49-F238E27FC236}">
                <a16:creationId xmlns:a16="http://schemas.microsoft.com/office/drawing/2014/main" id="{AA9615B6-A658-81E7-EE6C-1066992FF5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16291" y="3225487"/>
            <a:ext cx="2585258" cy="1628202"/>
          </a:xfrm>
          <a:prstGeom prst="rect">
            <a:avLst/>
          </a:prstGeom>
        </p:spPr>
      </p:pic>
      <p:sp>
        <p:nvSpPr>
          <p:cNvPr id="20" name="TextBox 19">
            <a:extLst>
              <a:ext uri="{FF2B5EF4-FFF2-40B4-BE49-F238E27FC236}">
                <a16:creationId xmlns:a16="http://schemas.microsoft.com/office/drawing/2014/main" id="{E50BBFC3-81B3-3F95-4A55-E7FDD91D58D6}"/>
              </a:ext>
            </a:extLst>
          </p:cNvPr>
          <p:cNvSpPr txBox="1"/>
          <p:nvPr userDrawn="1"/>
        </p:nvSpPr>
        <p:spPr>
          <a:xfrm>
            <a:off x="2631810" y="3446348"/>
            <a:ext cx="3619231" cy="981487"/>
          </a:xfrm>
          <a:prstGeom prst="rect">
            <a:avLst/>
          </a:prstGeom>
          <a:noFill/>
        </p:spPr>
        <p:txBody>
          <a:bodyPr wrap="square" rtlCol="0">
            <a:spAutoFit/>
          </a:bodyPr>
          <a:lstStyle/>
          <a:p>
            <a:pPr algn="ctr">
              <a:lnSpc>
                <a:spcPts val="3560"/>
              </a:lnSpc>
            </a:pPr>
            <a:r>
              <a:rPr lang="en-US" sz="3200" b="1" dirty="0">
                <a:solidFill>
                  <a:srgbClr val="022851"/>
                </a:solidFill>
                <a:latin typeface="Proxima Nova" panose="02000506030000020004" pitchFamily="2" charset="0"/>
                <a:cs typeface="Arial" panose="020B0604020202020204" pitchFamily="34" charset="0"/>
              </a:rPr>
              <a:t>1,040</a:t>
            </a:r>
            <a:br>
              <a:rPr lang="en-US" sz="2400" b="0" dirty="0">
                <a:solidFill>
                  <a:srgbClr val="022851"/>
                </a:solidFill>
                <a:latin typeface="Proxima Nova" panose="02000506030000020004" pitchFamily="2" charset="0"/>
                <a:cs typeface="Arial" panose="020B0604020202020204" pitchFamily="34" charset="0"/>
              </a:rPr>
            </a:br>
            <a:r>
              <a:rPr lang="en-US" sz="2400" b="0" dirty="0">
                <a:solidFill>
                  <a:srgbClr val="022851"/>
                </a:solidFill>
                <a:latin typeface="Proxima Nova" panose="02000506030000020004" pitchFamily="2" charset="0"/>
                <a:cs typeface="Arial" panose="020B0604020202020204" pitchFamily="34" charset="0"/>
              </a:rPr>
              <a:t>graduate students</a:t>
            </a:r>
          </a:p>
        </p:txBody>
      </p:sp>
      <p:sp>
        <p:nvSpPr>
          <p:cNvPr id="22" name="TextBox 21">
            <a:extLst>
              <a:ext uri="{FF2B5EF4-FFF2-40B4-BE49-F238E27FC236}">
                <a16:creationId xmlns:a16="http://schemas.microsoft.com/office/drawing/2014/main" id="{F72578CF-79E0-EF9F-2854-7B66F9FA5E2D}"/>
              </a:ext>
            </a:extLst>
          </p:cNvPr>
          <p:cNvSpPr txBox="1"/>
          <p:nvPr userDrawn="1"/>
        </p:nvSpPr>
        <p:spPr>
          <a:xfrm>
            <a:off x="610506" y="2014832"/>
            <a:ext cx="6276109" cy="769441"/>
          </a:xfrm>
          <a:prstGeom prst="rect">
            <a:avLst/>
          </a:prstGeom>
          <a:noFill/>
        </p:spPr>
        <p:txBody>
          <a:bodyPr wrap="square" rtlCol="0">
            <a:spAutoFit/>
          </a:bodyPr>
          <a:lstStyle/>
          <a:p>
            <a:r>
              <a:rPr lang="en-US" sz="4400" b="1" dirty="0">
                <a:solidFill>
                  <a:schemeClr val="bg1"/>
                </a:solidFill>
                <a:latin typeface="Proxima Nova" panose="02000506030000020004" pitchFamily="2" charset="0"/>
              </a:rPr>
              <a:t>Who We Are</a:t>
            </a:r>
          </a:p>
        </p:txBody>
      </p:sp>
      <p:pic>
        <p:nvPicPr>
          <p:cNvPr id="32" name="Picture 31">
            <a:extLst>
              <a:ext uri="{FF2B5EF4-FFF2-40B4-BE49-F238E27FC236}">
                <a16:creationId xmlns:a16="http://schemas.microsoft.com/office/drawing/2014/main" id="{3CD47380-BA31-DDFC-441B-2DD42C4D44E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957" y="3222290"/>
            <a:ext cx="2585258" cy="1628202"/>
          </a:xfrm>
          <a:prstGeom prst="rect">
            <a:avLst/>
          </a:prstGeom>
        </p:spPr>
      </p:pic>
      <p:sp>
        <p:nvSpPr>
          <p:cNvPr id="33" name="TextBox 32">
            <a:extLst>
              <a:ext uri="{FF2B5EF4-FFF2-40B4-BE49-F238E27FC236}">
                <a16:creationId xmlns:a16="http://schemas.microsoft.com/office/drawing/2014/main" id="{D7CE8A94-3061-B2F2-8F3D-99B92D833886}"/>
              </a:ext>
            </a:extLst>
          </p:cNvPr>
          <p:cNvSpPr txBox="1"/>
          <p:nvPr userDrawn="1"/>
        </p:nvSpPr>
        <p:spPr>
          <a:xfrm>
            <a:off x="-140754" y="3434546"/>
            <a:ext cx="3619231" cy="981487"/>
          </a:xfrm>
          <a:prstGeom prst="rect">
            <a:avLst/>
          </a:prstGeom>
          <a:noFill/>
        </p:spPr>
        <p:txBody>
          <a:bodyPr wrap="square" rtlCol="0">
            <a:spAutoFit/>
          </a:bodyPr>
          <a:lstStyle/>
          <a:p>
            <a:pPr algn="ctr">
              <a:lnSpc>
                <a:spcPts val="3560"/>
              </a:lnSpc>
            </a:pPr>
            <a:r>
              <a:rPr lang="en-US" sz="3200" b="1" dirty="0">
                <a:solidFill>
                  <a:srgbClr val="022851"/>
                </a:solidFill>
                <a:latin typeface=""/>
                <a:cs typeface="Arial" panose="020B0604020202020204" pitchFamily="34" charset="0"/>
              </a:rPr>
              <a:t>7,400+ </a:t>
            </a:r>
            <a:br>
              <a:rPr lang="en-US" sz="2400" b="0" dirty="0">
                <a:solidFill>
                  <a:srgbClr val="022851"/>
                </a:solidFill>
                <a:latin typeface=""/>
                <a:cs typeface="Arial" panose="020B0604020202020204" pitchFamily="34" charset="0"/>
              </a:rPr>
            </a:br>
            <a:r>
              <a:rPr lang="en-US" sz="2400" b="0" dirty="0">
                <a:solidFill>
                  <a:srgbClr val="022851"/>
                </a:solidFill>
                <a:latin typeface=""/>
                <a:cs typeface="Arial" panose="020B0604020202020204" pitchFamily="34" charset="0"/>
              </a:rPr>
              <a:t>undergraduates</a:t>
            </a:r>
          </a:p>
        </p:txBody>
      </p:sp>
      <p:pic>
        <p:nvPicPr>
          <p:cNvPr id="40" name="Picture 39">
            <a:extLst>
              <a:ext uri="{FF2B5EF4-FFF2-40B4-BE49-F238E27FC236}">
                <a16:creationId xmlns:a16="http://schemas.microsoft.com/office/drawing/2014/main" id="{9F4B753A-8026-5C32-58D9-E3FA6ECA21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251041" y="3143322"/>
            <a:ext cx="2585258" cy="1628202"/>
          </a:xfrm>
          <a:prstGeom prst="rect">
            <a:avLst/>
          </a:prstGeom>
        </p:spPr>
      </p:pic>
      <p:pic>
        <p:nvPicPr>
          <p:cNvPr id="42" name="Picture 41">
            <a:extLst>
              <a:ext uri="{FF2B5EF4-FFF2-40B4-BE49-F238E27FC236}">
                <a16:creationId xmlns:a16="http://schemas.microsoft.com/office/drawing/2014/main" id="{183AC44A-64C8-D875-9BC5-E5455018AE6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73094" y="3113475"/>
            <a:ext cx="2585258" cy="1628202"/>
          </a:xfrm>
          <a:prstGeom prst="rect">
            <a:avLst/>
          </a:prstGeom>
        </p:spPr>
      </p:pic>
      <p:sp>
        <p:nvSpPr>
          <p:cNvPr id="43" name="TextBox 42">
            <a:extLst>
              <a:ext uri="{FF2B5EF4-FFF2-40B4-BE49-F238E27FC236}">
                <a16:creationId xmlns:a16="http://schemas.microsoft.com/office/drawing/2014/main" id="{B94A9381-A1A2-F9C3-3853-3E983DF08451}"/>
              </a:ext>
            </a:extLst>
          </p:cNvPr>
          <p:cNvSpPr txBox="1"/>
          <p:nvPr userDrawn="1"/>
        </p:nvSpPr>
        <p:spPr>
          <a:xfrm>
            <a:off x="8610600" y="3434753"/>
            <a:ext cx="3619231" cy="981487"/>
          </a:xfrm>
          <a:prstGeom prst="rect">
            <a:avLst/>
          </a:prstGeom>
          <a:noFill/>
        </p:spPr>
        <p:txBody>
          <a:bodyPr wrap="square" rtlCol="0">
            <a:spAutoFit/>
          </a:bodyPr>
          <a:lstStyle/>
          <a:p>
            <a:pPr algn="ctr">
              <a:lnSpc>
                <a:spcPts val="3560"/>
              </a:lnSpc>
            </a:pPr>
            <a:r>
              <a:rPr lang="en-US" sz="3200" b="1" dirty="0">
                <a:solidFill>
                  <a:srgbClr val="022851"/>
                </a:solidFill>
                <a:latin typeface="Proxima Nova" panose="02000506030000020004" pitchFamily="2" charset="0"/>
                <a:cs typeface="Arial" panose="020B0604020202020204" pitchFamily="34" charset="0"/>
              </a:rPr>
              <a:t>725</a:t>
            </a:r>
            <a:br>
              <a:rPr lang="en-US" sz="2400" b="0" dirty="0">
                <a:solidFill>
                  <a:srgbClr val="022851"/>
                </a:solidFill>
                <a:latin typeface="Proxima Nova" panose="02000506030000020004" pitchFamily="2" charset="0"/>
                <a:cs typeface="Arial" panose="020B0604020202020204" pitchFamily="34" charset="0"/>
              </a:rPr>
            </a:br>
            <a:r>
              <a:rPr lang="en-US" sz="2400" b="0" dirty="0">
                <a:solidFill>
                  <a:srgbClr val="022851"/>
                </a:solidFill>
                <a:latin typeface="Proxima Nova" panose="02000506030000020004" pitchFamily="2" charset="0"/>
                <a:cs typeface="Arial" panose="020B0604020202020204" pitchFamily="34" charset="0"/>
              </a:rPr>
              <a:t>staff members</a:t>
            </a:r>
          </a:p>
        </p:txBody>
      </p:sp>
      <p:pic>
        <p:nvPicPr>
          <p:cNvPr id="45" name="Picture 44">
            <a:extLst>
              <a:ext uri="{FF2B5EF4-FFF2-40B4-BE49-F238E27FC236}">
                <a16:creationId xmlns:a16="http://schemas.microsoft.com/office/drawing/2014/main" id="{2F1963FA-6667-8C48-E4A4-B0382488808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251041" y="4428067"/>
            <a:ext cx="2585258" cy="1628202"/>
          </a:xfrm>
          <a:prstGeom prst="rect">
            <a:avLst/>
          </a:prstGeom>
        </p:spPr>
      </p:pic>
      <p:pic>
        <p:nvPicPr>
          <p:cNvPr id="46" name="Picture 45">
            <a:extLst>
              <a:ext uri="{FF2B5EF4-FFF2-40B4-BE49-F238E27FC236}">
                <a16:creationId xmlns:a16="http://schemas.microsoft.com/office/drawing/2014/main" id="{80651B73-102A-B6EB-7C24-4A727B9058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81114" y="4241755"/>
            <a:ext cx="2585258" cy="1628202"/>
          </a:xfrm>
          <a:prstGeom prst="rect">
            <a:avLst/>
          </a:prstGeom>
        </p:spPr>
      </p:pic>
      <p:sp>
        <p:nvSpPr>
          <p:cNvPr id="44" name="TextBox 43">
            <a:extLst>
              <a:ext uri="{FF2B5EF4-FFF2-40B4-BE49-F238E27FC236}">
                <a16:creationId xmlns:a16="http://schemas.microsoft.com/office/drawing/2014/main" id="{44E0FB17-7C83-F5BC-8330-49545BF8C585}"/>
              </a:ext>
            </a:extLst>
          </p:cNvPr>
          <p:cNvSpPr txBox="1"/>
          <p:nvPr userDrawn="1"/>
        </p:nvSpPr>
        <p:spPr>
          <a:xfrm>
            <a:off x="5843927" y="4407497"/>
            <a:ext cx="3259632"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22851"/>
                </a:solidFill>
                <a:latin typeface="Proxima Nova" panose="02000506030000020004" pitchFamily="2" charset="0"/>
                <a:cs typeface="Arial" panose="020B0604020202020204" pitchFamily="34" charset="0"/>
              </a:rPr>
              <a:t>8 </a:t>
            </a:r>
            <a:br>
              <a:rPr lang="en-US" sz="1200" b="0" dirty="0">
                <a:solidFill>
                  <a:srgbClr val="022851"/>
                </a:solidFill>
                <a:latin typeface="Proxima Nova" panose="02000506030000020004" pitchFamily="2" charset="0"/>
                <a:cs typeface="Arial" panose="020B0604020202020204" pitchFamily="34" charset="0"/>
              </a:rPr>
            </a:br>
            <a:r>
              <a:rPr lang="en-US" sz="1200" b="0" dirty="0">
                <a:solidFill>
                  <a:srgbClr val="022851"/>
                </a:solidFill>
                <a:latin typeface="Proxima Nova" panose="02000506030000020004" pitchFamily="2" charset="0"/>
                <a:cs typeface="Arial" panose="020B0604020202020204" pitchFamily="34" charset="0"/>
              </a:rPr>
              <a:t>National Academy of Science Members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rgbClr val="022851"/>
              </a:solidFill>
              <a:latin typeface="Proxima Nova" panose="02000506030000020004"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22851"/>
                </a:solidFill>
                <a:latin typeface="Proxima Nova" panose="02000506030000020004" pitchFamily="2" charset="0"/>
                <a:cs typeface="Arial" panose="020B0604020202020204" pitchFamily="34" charset="0"/>
              </a:rPr>
              <a:t>18</a:t>
            </a:r>
            <a:br>
              <a:rPr lang="en-US" sz="1200" b="0" dirty="0">
                <a:solidFill>
                  <a:srgbClr val="022851"/>
                </a:solidFill>
                <a:latin typeface="Proxima Nova" panose="02000506030000020004" pitchFamily="2" charset="0"/>
                <a:cs typeface="Arial" panose="020B0604020202020204" pitchFamily="34" charset="0"/>
              </a:rPr>
            </a:br>
            <a:r>
              <a:rPr lang="en-US" sz="1200" b="0" dirty="0">
                <a:solidFill>
                  <a:srgbClr val="022851"/>
                </a:solidFill>
                <a:latin typeface="Proxima Nova" panose="02000506030000020004" pitchFamily="2" charset="0"/>
                <a:cs typeface="Arial" panose="020B0604020202020204" pitchFamily="34" charset="0"/>
              </a:rPr>
              <a:t>American Association for the </a:t>
            </a:r>
            <a:br>
              <a:rPr lang="en-US" sz="1200" b="0" dirty="0">
                <a:solidFill>
                  <a:srgbClr val="022851"/>
                </a:solidFill>
                <a:latin typeface="Proxima Nova" panose="02000506030000020004" pitchFamily="2" charset="0"/>
                <a:cs typeface="Arial" panose="020B0604020202020204" pitchFamily="34" charset="0"/>
              </a:rPr>
            </a:br>
            <a:r>
              <a:rPr lang="en-US" sz="1200" b="0" dirty="0">
                <a:solidFill>
                  <a:srgbClr val="022851"/>
                </a:solidFill>
                <a:latin typeface="Proxima Nova" panose="02000506030000020004" pitchFamily="2" charset="0"/>
                <a:cs typeface="Arial" panose="020B0604020202020204" pitchFamily="34" charset="0"/>
              </a:rPr>
              <a:t>Advancement of Science Fellows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rgbClr val="022851"/>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17969873-1FD3-939B-0917-3B57FD56017F}"/>
              </a:ext>
            </a:extLst>
          </p:cNvPr>
          <p:cNvSpPr txBox="1"/>
          <p:nvPr userDrawn="1"/>
        </p:nvSpPr>
        <p:spPr>
          <a:xfrm>
            <a:off x="5731622" y="3440364"/>
            <a:ext cx="3534203" cy="1443152"/>
          </a:xfrm>
          <a:prstGeom prst="rect">
            <a:avLst/>
          </a:prstGeom>
          <a:noFill/>
        </p:spPr>
        <p:txBody>
          <a:bodyPr wrap="square" rtlCol="0">
            <a:spAutoFit/>
          </a:bodyPr>
          <a:lstStyle/>
          <a:p>
            <a:pPr algn="ctr">
              <a:lnSpc>
                <a:spcPts val="3560"/>
              </a:lnSpc>
            </a:pPr>
            <a:r>
              <a:rPr lang="en-US" sz="3200" b="1" dirty="0">
                <a:solidFill>
                  <a:srgbClr val="022851"/>
                </a:solidFill>
                <a:latin typeface="Proxima Nova" panose="02000506030000020004" pitchFamily="2" charset="0"/>
                <a:cs typeface="Arial" panose="020B0604020202020204" pitchFamily="34" charset="0"/>
              </a:rPr>
              <a:t>381</a:t>
            </a:r>
            <a:br>
              <a:rPr lang="en-US" sz="2400" b="0" dirty="0">
                <a:solidFill>
                  <a:srgbClr val="022851"/>
                </a:solidFill>
                <a:latin typeface="Proxima Nova" panose="02000506030000020004" pitchFamily="2" charset="0"/>
                <a:cs typeface="Arial" panose="020B0604020202020204" pitchFamily="34" charset="0"/>
              </a:rPr>
            </a:br>
            <a:r>
              <a:rPr lang="en-US" sz="2400" b="0" dirty="0">
                <a:solidFill>
                  <a:srgbClr val="022851"/>
                </a:solidFill>
                <a:latin typeface="Proxima Nova" panose="02000506030000020004" pitchFamily="2" charset="0"/>
                <a:cs typeface="Arial" panose="020B0604020202020204" pitchFamily="34" charset="0"/>
              </a:rPr>
              <a:t>faculty members</a:t>
            </a:r>
          </a:p>
          <a:p>
            <a:pPr algn="ctr">
              <a:lnSpc>
                <a:spcPts val="3560"/>
              </a:lnSpc>
            </a:pPr>
            <a:endParaRPr lang="en-US" sz="2400" b="0" dirty="0">
              <a:solidFill>
                <a:srgbClr val="022851"/>
              </a:solidFill>
            </a:endParaRPr>
          </a:p>
        </p:txBody>
      </p:sp>
    </p:spTree>
    <p:extLst>
      <p:ext uri="{BB962C8B-B14F-4D97-AF65-F5344CB8AC3E}">
        <p14:creationId xmlns:p14="http://schemas.microsoft.com/office/powerpoint/2010/main" val="250738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8FB430-1BA8-BA45-B94C-7AB30C1FE274}"/>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D449E773-17D5-E849-AD6E-7B6BB7A9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81AE1-6618-B044-9885-9D3457AEC720}"/>
              </a:ext>
            </a:extLst>
          </p:cNvPr>
          <p:cNvSpPr>
            <a:spLocks noGrp="1"/>
          </p:cNvSpPr>
          <p:nvPr>
            <p:ph type="sldNum" sz="quarter" idx="12"/>
          </p:nvPr>
        </p:nvSpPr>
        <p:spPr/>
        <p:txBody>
          <a:bodyPr/>
          <a:lstStyle/>
          <a:p>
            <a:fld id="{7F332208-2F56-7D42-9A3F-895B8D67C05D}" type="slidenum">
              <a:rPr lang="en-US" smtClean="0"/>
              <a:t>‹#›</a:t>
            </a:fld>
            <a:endParaRPr lang="en-US"/>
          </a:p>
        </p:txBody>
      </p:sp>
      <p:sp>
        <p:nvSpPr>
          <p:cNvPr id="7" name="Rectangle 6">
            <a:extLst>
              <a:ext uri="{FF2B5EF4-FFF2-40B4-BE49-F238E27FC236}">
                <a16:creationId xmlns:a16="http://schemas.microsoft.com/office/drawing/2014/main" id="{02A21926-9D92-F547-A354-880F37F55996}"/>
              </a:ext>
            </a:extLst>
          </p:cNvPr>
          <p:cNvSpPr/>
          <p:nvPr userDrawn="1"/>
        </p:nvSpPr>
        <p:spPr>
          <a:xfrm>
            <a:off x="0" y="6075336"/>
            <a:ext cx="12192000" cy="782664"/>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low confidence">
            <a:extLst>
              <a:ext uri="{FF2B5EF4-FFF2-40B4-BE49-F238E27FC236}">
                <a16:creationId xmlns:a16="http://schemas.microsoft.com/office/drawing/2014/main" id="{29194AD6-E05F-3B4C-A496-5A708C9C6B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78205"/>
            <a:ext cx="2059983" cy="376028"/>
          </a:xfrm>
          <a:prstGeom prst="rect">
            <a:avLst/>
          </a:prstGeom>
        </p:spPr>
      </p:pic>
      <p:sp>
        <p:nvSpPr>
          <p:cNvPr id="17" name="TextBox 16">
            <a:extLst>
              <a:ext uri="{FF2B5EF4-FFF2-40B4-BE49-F238E27FC236}">
                <a16:creationId xmlns:a16="http://schemas.microsoft.com/office/drawing/2014/main" id="{A8AB4E46-A560-06C6-978F-5E6703FB7ECA}"/>
              </a:ext>
            </a:extLst>
          </p:cNvPr>
          <p:cNvSpPr txBox="1"/>
          <p:nvPr userDrawn="1"/>
        </p:nvSpPr>
        <p:spPr>
          <a:xfrm>
            <a:off x="840509" y="2047932"/>
            <a:ext cx="11218333" cy="4616648"/>
          </a:xfrm>
          <a:prstGeom prst="rect">
            <a:avLst/>
          </a:prstGeom>
          <a:noFill/>
        </p:spPr>
        <p:txBody>
          <a:bodyPr wrap="square" numCol="3" rtlCol="0">
            <a:spAutoFit/>
          </a:bodyPr>
          <a:lstStyle/>
          <a:p>
            <a:r>
              <a:rPr lang="en-US" sz="1200" b="1" dirty="0">
                <a:solidFill>
                  <a:srgbClr val="022851"/>
                </a:solidFill>
                <a:effectLst/>
                <a:latin typeface="Proxima Nova" panose="02000506030000020004" pitchFamily="2" charset="0"/>
                <a:cs typeface="Arial" panose="020B0604020202020204" pitchFamily="34" charset="0"/>
              </a:rPr>
              <a:t>• Agricultural and Environmental Education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Agricultural and Environmental Technology</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Animal Biology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Animal Science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Animal Science and Management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Atmospheric Science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Biotechnology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Clinical Nutrition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Community and Regional Development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Entomology </a:t>
            </a:r>
          </a:p>
          <a:p>
            <a:endParaRPr lang="en-US" sz="1200" b="1" dirty="0">
              <a:solidFill>
                <a:srgbClr val="022851"/>
              </a:solidFill>
              <a:effectLst/>
              <a:latin typeface="Proxima Nova" panose="02000506030000020004" pitchFamily="2" charset="0"/>
              <a:cs typeface="Arial" panose="020B0604020202020204" pitchFamily="34" charset="0"/>
            </a:endParaRPr>
          </a:p>
          <a:p>
            <a:endParaRPr lang="en-US" sz="1200" b="1" dirty="0">
              <a:solidFill>
                <a:srgbClr val="022851"/>
              </a:solidFill>
              <a:effectLst/>
              <a:latin typeface="Proxima Nova" panose="02000506030000020004" pitchFamily="2" charset="0"/>
              <a:cs typeface="Arial" panose="020B0604020202020204" pitchFamily="34" charset="0"/>
            </a:endParaRPr>
          </a:p>
          <a:p>
            <a:endParaRPr lang="en-US" sz="1200" b="1" dirty="0">
              <a:solidFill>
                <a:srgbClr val="022851"/>
              </a:solidFill>
              <a:effectLst/>
              <a:latin typeface="Proxima Nova" panose="02000506030000020004" pitchFamily="2" charset="0"/>
              <a:cs typeface="Arial" panose="020B0604020202020204" pitchFamily="34" charset="0"/>
            </a:endParaRPr>
          </a:p>
          <a:p>
            <a:endParaRPr lang="en-US" sz="1200" b="1" dirty="0">
              <a:solidFill>
                <a:srgbClr val="022851"/>
              </a:solidFill>
              <a:effectLst/>
              <a:latin typeface="Proxima Nova" panose="02000506030000020004" pitchFamily="2" charset="0"/>
              <a:cs typeface="Arial" panose="020B0604020202020204" pitchFamily="34" charset="0"/>
            </a:endParaRP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Environmental Policy Analysis and Planning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Environmental Science and Management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Environmental Toxicology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Food Science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Global Disease Biology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Human Development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Hydrology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International Agricultural Development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Landscape Architecture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Managerial Economics </a:t>
            </a:r>
          </a:p>
          <a:p>
            <a:endParaRPr lang="en-US" sz="1200" b="1" dirty="0">
              <a:solidFill>
                <a:srgbClr val="022851"/>
              </a:solidFill>
              <a:effectLst/>
              <a:latin typeface="Proxima Nova" panose="02000506030000020004" pitchFamily="2" charset="0"/>
              <a:cs typeface="Arial" panose="020B0604020202020204" pitchFamily="34" charset="0"/>
            </a:endParaRPr>
          </a:p>
          <a:p>
            <a:endParaRPr lang="en-US" sz="1200" b="1" dirty="0">
              <a:solidFill>
                <a:srgbClr val="022851"/>
              </a:solidFill>
              <a:effectLst/>
              <a:latin typeface="Proxima Nova" panose="02000506030000020004" pitchFamily="2" charset="0"/>
              <a:cs typeface="Arial" panose="020B0604020202020204" pitchFamily="34" charset="0"/>
            </a:endParaRPr>
          </a:p>
          <a:p>
            <a:endParaRPr lang="en-US" sz="1200" b="1" dirty="0">
              <a:solidFill>
                <a:srgbClr val="022851"/>
              </a:solidFill>
              <a:effectLst/>
              <a:latin typeface="Proxima Nova" panose="02000506030000020004" pitchFamily="2" charset="0"/>
              <a:cs typeface="Arial" panose="020B0604020202020204" pitchFamily="34" charset="0"/>
            </a:endParaRPr>
          </a:p>
          <a:p>
            <a:endParaRPr lang="en-US" sz="1200" b="1" dirty="0">
              <a:solidFill>
                <a:srgbClr val="022851"/>
              </a:solidFill>
              <a:effectLst/>
              <a:latin typeface="Proxima Nova" panose="02000506030000020004" pitchFamily="2" charset="0"/>
              <a:cs typeface="Arial" panose="020B0604020202020204" pitchFamily="34" charset="0"/>
            </a:endParaRP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Marine and Coastal Science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Nutrition Science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Plant Sciences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Sustainable Agriculture and Food Systems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Sustainable Environmental Design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Viticulture and Enology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Wildlife, Fish and Conservation Biology </a:t>
            </a:r>
          </a:p>
          <a:p>
            <a:endParaRPr lang="en-US" sz="1200" b="1" dirty="0">
              <a:solidFill>
                <a:srgbClr val="022851"/>
              </a:solidFill>
              <a:effectLst/>
              <a:latin typeface="Proxima Nova" panose="02000506030000020004" pitchFamily="2" charset="0"/>
              <a:cs typeface="Arial" panose="020B0604020202020204" pitchFamily="34" charset="0"/>
            </a:endParaRPr>
          </a:p>
          <a:p>
            <a:r>
              <a:rPr lang="en-US" sz="1200" b="1" dirty="0">
                <a:solidFill>
                  <a:srgbClr val="022851"/>
                </a:solidFill>
                <a:effectLst/>
                <a:latin typeface="Proxima Nova" panose="02000506030000020004" pitchFamily="2" charset="0"/>
                <a:cs typeface="Arial" panose="020B0604020202020204" pitchFamily="34" charset="0"/>
              </a:rPr>
              <a:t>• Undeclared/Exploratory Program</a:t>
            </a:r>
          </a:p>
          <a:p>
            <a:endParaRPr lang="en-US" sz="1200" dirty="0">
              <a:solidFill>
                <a:srgbClr val="022851"/>
              </a:solidFill>
              <a:latin typeface="Proxima Nova" panose="02000506030000020004" pitchFamily="2" charset="0"/>
              <a:cs typeface="Arial" panose="020B0604020202020204" pitchFamily="34" charset="0"/>
            </a:endParaRPr>
          </a:p>
        </p:txBody>
      </p:sp>
      <p:pic>
        <p:nvPicPr>
          <p:cNvPr id="19" name="Picture 18">
            <a:extLst>
              <a:ext uri="{FF2B5EF4-FFF2-40B4-BE49-F238E27FC236}">
                <a16:creationId xmlns:a16="http://schemas.microsoft.com/office/drawing/2014/main" id="{39D0B247-14C5-02B3-58C9-7E40CF49A9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7192" y="-1282778"/>
            <a:ext cx="4919133" cy="3098084"/>
          </a:xfrm>
          <a:prstGeom prst="rect">
            <a:avLst/>
          </a:prstGeom>
        </p:spPr>
      </p:pic>
      <p:pic>
        <p:nvPicPr>
          <p:cNvPr id="21" name="Picture 20">
            <a:extLst>
              <a:ext uri="{FF2B5EF4-FFF2-40B4-BE49-F238E27FC236}">
                <a16:creationId xmlns:a16="http://schemas.microsoft.com/office/drawing/2014/main" id="{AA9615B6-A658-81E7-EE6C-1066992FF5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22633" y="-1422179"/>
            <a:ext cx="4919133" cy="3098084"/>
          </a:xfrm>
          <a:prstGeom prst="rect">
            <a:avLst/>
          </a:prstGeom>
        </p:spPr>
      </p:pic>
      <p:sp>
        <p:nvSpPr>
          <p:cNvPr id="20" name="TextBox 19">
            <a:extLst>
              <a:ext uri="{FF2B5EF4-FFF2-40B4-BE49-F238E27FC236}">
                <a16:creationId xmlns:a16="http://schemas.microsoft.com/office/drawing/2014/main" id="{E50BBFC3-81B3-3F95-4A55-E7FDD91D58D6}"/>
              </a:ext>
            </a:extLst>
          </p:cNvPr>
          <p:cNvSpPr txBox="1"/>
          <p:nvPr userDrawn="1"/>
        </p:nvSpPr>
        <p:spPr>
          <a:xfrm>
            <a:off x="8314796" y="213793"/>
            <a:ext cx="2506133" cy="1130053"/>
          </a:xfrm>
          <a:prstGeom prst="rect">
            <a:avLst/>
          </a:prstGeom>
          <a:noFill/>
        </p:spPr>
        <p:txBody>
          <a:bodyPr wrap="square" rtlCol="0">
            <a:spAutoFit/>
          </a:bodyPr>
          <a:lstStyle/>
          <a:p>
            <a:pPr algn="ctr">
              <a:lnSpc>
                <a:spcPts val="3860"/>
              </a:lnSpc>
            </a:pPr>
            <a:r>
              <a:rPr lang="en-US" sz="4800" b="1" dirty="0">
                <a:solidFill>
                  <a:schemeClr val="bg1"/>
                </a:solidFill>
                <a:latin typeface="Proxima Nova" panose="02000506030000020004" pitchFamily="2" charset="0"/>
                <a:cs typeface="Arial" panose="020B0604020202020204" pitchFamily="34" charset="0"/>
              </a:rPr>
              <a:t>27</a:t>
            </a:r>
          </a:p>
          <a:p>
            <a:pPr algn="ctr">
              <a:lnSpc>
                <a:spcPts val="3860"/>
              </a:lnSpc>
            </a:pPr>
            <a:r>
              <a:rPr lang="en-US" sz="4800" b="1" dirty="0">
                <a:solidFill>
                  <a:schemeClr val="bg1"/>
                </a:solidFill>
                <a:latin typeface="Proxima Nova" panose="02000506030000020004" pitchFamily="2" charset="0"/>
                <a:cs typeface="Arial" panose="020B0604020202020204" pitchFamily="34" charset="0"/>
              </a:rPr>
              <a:t>majors</a:t>
            </a:r>
          </a:p>
        </p:txBody>
      </p:sp>
      <p:sp>
        <p:nvSpPr>
          <p:cNvPr id="22" name="TextBox 21">
            <a:extLst>
              <a:ext uri="{FF2B5EF4-FFF2-40B4-BE49-F238E27FC236}">
                <a16:creationId xmlns:a16="http://schemas.microsoft.com/office/drawing/2014/main" id="{F72578CF-79E0-EF9F-2854-7B66F9FA5E2D}"/>
              </a:ext>
            </a:extLst>
          </p:cNvPr>
          <p:cNvSpPr txBox="1"/>
          <p:nvPr userDrawn="1"/>
        </p:nvSpPr>
        <p:spPr>
          <a:xfrm>
            <a:off x="838200" y="777458"/>
            <a:ext cx="6276109" cy="769441"/>
          </a:xfrm>
          <a:prstGeom prst="rect">
            <a:avLst/>
          </a:prstGeom>
          <a:noFill/>
        </p:spPr>
        <p:txBody>
          <a:bodyPr wrap="square" rtlCol="0">
            <a:spAutoFit/>
          </a:bodyPr>
          <a:lstStyle/>
          <a:p>
            <a:r>
              <a:rPr lang="en-US" sz="4400" b="1" dirty="0">
                <a:latin typeface="Proxima Nova" panose="02000506030000020004" pitchFamily="2" charset="0"/>
                <a:cs typeface="Arial" panose="020B0604020202020204" pitchFamily="34" charset="0"/>
              </a:rPr>
              <a:t>Undergraduate Majors</a:t>
            </a:r>
          </a:p>
        </p:txBody>
      </p:sp>
    </p:spTree>
    <p:extLst>
      <p:ext uri="{BB962C8B-B14F-4D97-AF65-F5344CB8AC3E}">
        <p14:creationId xmlns:p14="http://schemas.microsoft.com/office/powerpoint/2010/main" val="3826438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6BACD29-9B85-0C41-A7C6-55A0F0645F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73529" y="-1850955"/>
            <a:ext cx="10376637" cy="5541892"/>
          </a:xfrm>
          <a:prstGeom prst="rect">
            <a:avLst/>
          </a:prstGeom>
        </p:spPr>
      </p:pic>
      <p:sp>
        <p:nvSpPr>
          <p:cNvPr id="4" name="Date Placeholder 3">
            <a:extLst>
              <a:ext uri="{FF2B5EF4-FFF2-40B4-BE49-F238E27FC236}">
                <a16:creationId xmlns:a16="http://schemas.microsoft.com/office/drawing/2014/main" id="{688FB430-1BA8-BA45-B94C-7AB30C1FE274}"/>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D449E773-17D5-E849-AD6E-7B6BB7A9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81AE1-6618-B044-9885-9D3457AEC720}"/>
              </a:ext>
            </a:extLst>
          </p:cNvPr>
          <p:cNvSpPr>
            <a:spLocks noGrp="1"/>
          </p:cNvSpPr>
          <p:nvPr>
            <p:ph type="sldNum" sz="quarter" idx="12"/>
          </p:nvPr>
        </p:nvSpPr>
        <p:spPr/>
        <p:txBody>
          <a:bodyPr/>
          <a:lstStyle/>
          <a:p>
            <a:fld id="{7F332208-2F56-7D42-9A3F-895B8D67C05D}" type="slidenum">
              <a:rPr lang="en-US" smtClean="0"/>
              <a:t>‹#›</a:t>
            </a:fld>
            <a:endParaRPr lang="en-US"/>
          </a:p>
        </p:txBody>
      </p:sp>
      <p:sp>
        <p:nvSpPr>
          <p:cNvPr id="7" name="Rectangle 6">
            <a:extLst>
              <a:ext uri="{FF2B5EF4-FFF2-40B4-BE49-F238E27FC236}">
                <a16:creationId xmlns:a16="http://schemas.microsoft.com/office/drawing/2014/main" id="{02A21926-9D92-F547-A354-880F37F55996}"/>
              </a:ext>
            </a:extLst>
          </p:cNvPr>
          <p:cNvSpPr/>
          <p:nvPr userDrawn="1"/>
        </p:nvSpPr>
        <p:spPr>
          <a:xfrm>
            <a:off x="0" y="6075336"/>
            <a:ext cx="12192000" cy="782664"/>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low confidence">
            <a:extLst>
              <a:ext uri="{FF2B5EF4-FFF2-40B4-BE49-F238E27FC236}">
                <a16:creationId xmlns:a16="http://schemas.microsoft.com/office/drawing/2014/main" id="{29194AD6-E05F-3B4C-A496-5A708C9C6B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278205"/>
            <a:ext cx="2059983" cy="376028"/>
          </a:xfrm>
          <a:prstGeom prst="rect">
            <a:avLst/>
          </a:prstGeom>
        </p:spPr>
      </p:pic>
      <p:sp>
        <p:nvSpPr>
          <p:cNvPr id="17" name="TextBox 16">
            <a:extLst>
              <a:ext uri="{FF2B5EF4-FFF2-40B4-BE49-F238E27FC236}">
                <a16:creationId xmlns:a16="http://schemas.microsoft.com/office/drawing/2014/main" id="{A8AB4E46-A560-06C6-978F-5E6703FB7ECA}"/>
              </a:ext>
            </a:extLst>
          </p:cNvPr>
          <p:cNvSpPr txBox="1"/>
          <p:nvPr userDrawn="1"/>
        </p:nvSpPr>
        <p:spPr>
          <a:xfrm>
            <a:off x="958735" y="1660419"/>
            <a:ext cx="7474065" cy="4252703"/>
          </a:xfrm>
          <a:prstGeom prst="rect">
            <a:avLst/>
          </a:prstGeom>
          <a:noFill/>
        </p:spPr>
        <p:txBody>
          <a:bodyPr wrap="square" numCol="2" rtlCol="0">
            <a:spAutoFit/>
          </a:bodyPr>
          <a:lstStyle/>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Agricultural and Environmental Chemistry</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Agricultural and Resource Economics</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Animal Biology</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Atmospheric Science</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Avian Sciences</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Child Development</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Community Development</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Ecology</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Entomology</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Environmental Policy and Management</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Food Science</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Geography</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Horticulture and Agronomy</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Human Development</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Hydrologic Sciences</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International Agricultural Development</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Maternal and Child Nutrition</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Nutritional Biology</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Pharmacology and Toxicology</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Plant Pathology</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Soils and Biogeochemistry</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Textiles</a:t>
            </a:r>
          </a:p>
          <a:p>
            <a:pPr>
              <a:lnSpc>
                <a:spcPct val="150000"/>
              </a:lnSpc>
            </a:pPr>
            <a:r>
              <a:rPr lang="en-US" sz="1400" b="1" dirty="0">
                <a:solidFill>
                  <a:srgbClr val="022851"/>
                </a:solidFill>
                <a:effectLst/>
                <a:latin typeface="Proxima Nova" panose="02000506030000020004" pitchFamily="2" charset="0"/>
                <a:cs typeface="Arial" panose="020B0604020202020204" pitchFamily="34" charset="0"/>
              </a:rPr>
              <a:t>• Viticulture and Enology</a:t>
            </a:r>
          </a:p>
          <a:p>
            <a:endParaRPr lang="en-US" sz="1200" dirty="0">
              <a:solidFill>
                <a:srgbClr val="022851"/>
              </a:solidFill>
            </a:endParaRPr>
          </a:p>
        </p:txBody>
      </p:sp>
      <p:sp>
        <p:nvSpPr>
          <p:cNvPr id="22" name="TextBox 21">
            <a:extLst>
              <a:ext uri="{FF2B5EF4-FFF2-40B4-BE49-F238E27FC236}">
                <a16:creationId xmlns:a16="http://schemas.microsoft.com/office/drawing/2014/main" id="{F72578CF-79E0-EF9F-2854-7B66F9FA5E2D}"/>
              </a:ext>
            </a:extLst>
          </p:cNvPr>
          <p:cNvSpPr txBox="1"/>
          <p:nvPr userDrawn="1"/>
        </p:nvSpPr>
        <p:spPr>
          <a:xfrm>
            <a:off x="838200" y="688109"/>
            <a:ext cx="6276109" cy="769441"/>
          </a:xfrm>
          <a:prstGeom prst="rect">
            <a:avLst/>
          </a:prstGeom>
          <a:noFill/>
        </p:spPr>
        <p:txBody>
          <a:bodyPr wrap="square" rtlCol="0">
            <a:spAutoFit/>
          </a:bodyPr>
          <a:lstStyle/>
          <a:p>
            <a:r>
              <a:rPr lang="en-US" sz="4400" b="1" dirty="0">
                <a:latin typeface="Proxima Nova" panose="02000506030000020004" pitchFamily="2" charset="0"/>
                <a:cs typeface="Arial" panose="020B0604020202020204" pitchFamily="34" charset="0"/>
              </a:rPr>
              <a:t>Graduate Programs</a:t>
            </a:r>
          </a:p>
        </p:txBody>
      </p:sp>
      <p:pic>
        <p:nvPicPr>
          <p:cNvPr id="3" name="Picture 2">
            <a:extLst>
              <a:ext uri="{FF2B5EF4-FFF2-40B4-BE49-F238E27FC236}">
                <a16:creationId xmlns:a16="http://schemas.microsoft.com/office/drawing/2014/main" id="{B07C9C23-05BF-3FC7-C49F-D42523E8026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40222" y="1072829"/>
            <a:ext cx="4669816" cy="3998865"/>
          </a:xfrm>
          <a:prstGeom prst="rect">
            <a:avLst/>
          </a:prstGeom>
        </p:spPr>
      </p:pic>
    </p:spTree>
    <p:extLst>
      <p:ext uri="{BB962C8B-B14F-4D97-AF65-F5344CB8AC3E}">
        <p14:creationId xmlns:p14="http://schemas.microsoft.com/office/powerpoint/2010/main" val="2282287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FB93DD-AF09-0C27-FF62-7C2D12EF2D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78"/>
          <a:stretch/>
        </p:blipFill>
        <p:spPr>
          <a:xfrm>
            <a:off x="-731520" y="-1372646"/>
            <a:ext cx="16675100" cy="3749040"/>
          </a:xfrm>
          <a:prstGeom prst="rect">
            <a:avLst/>
          </a:prstGeom>
        </p:spPr>
      </p:pic>
      <p:sp>
        <p:nvSpPr>
          <p:cNvPr id="4" name="Date Placeholder 3">
            <a:extLst>
              <a:ext uri="{FF2B5EF4-FFF2-40B4-BE49-F238E27FC236}">
                <a16:creationId xmlns:a16="http://schemas.microsoft.com/office/drawing/2014/main" id="{688FB430-1BA8-BA45-B94C-7AB30C1FE274}"/>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D449E773-17D5-E849-AD6E-7B6BB7A9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81AE1-6618-B044-9885-9D3457AEC720}"/>
              </a:ext>
            </a:extLst>
          </p:cNvPr>
          <p:cNvSpPr>
            <a:spLocks noGrp="1"/>
          </p:cNvSpPr>
          <p:nvPr>
            <p:ph type="sldNum" sz="quarter" idx="12"/>
          </p:nvPr>
        </p:nvSpPr>
        <p:spPr/>
        <p:txBody>
          <a:bodyPr/>
          <a:lstStyle/>
          <a:p>
            <a:fld id="{7F332208-2F56-7D42-9A3F-895B8D67C05D}" type="slidenum">
              <a:rPr lang="en-US" smtClean="0"/>
              <a:t>‹#›</a:t>
            </a:fld>
            <a:endParaRPr lang="en-US"/>
          </a:p>
        </p:txBody>
      </p:sp>
      <p:sp>
        <p:nvSpPr>
          <p:cNvPr id="7" name="Rectangle 6">
            <a:extLst>
              <a:ext uri="{FF2B5EF4-FFF2-40B4-BE49-F238E27FC236}">
                <a16:creationId xmlns:a16="http://schemas.microsoft.com/office/drawing/2014/main" id="{02A21926-9D92-F547-A354-880F37F55996}"/>
              </a:ext>
            </a:extLst>
          </p:cNvPr>
          <p:cNvSpPr/>
          <p:nvPr userDrawn="1"/>
        </p:nvSpPr>
        <p:spPr>
          <a:xfrm>
            <a:off x="0" y="6075336"/>
            <a:ext cx="12192000" cy="782664"/>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low confidence">
            <a:extLst>
              <a:ext uri="{FF2B5EF4-FFF2-40B4-BE49-F238E27FC236}">
                <a16:creationId xmlns:a16="http://schemas.microsoft.com/office/drawing/2014/main" id="{29194AD6-E05F-3B4C-A496-5A708C9C6B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278205"/>
            <a:ext cx="2059983" cy="376028"/>
          </a:xfrm>
          <a:prstGeom prst="rect">
            <a:avLst/>
          </a:prstGeom>
        </p:spPr>
      </p:pic>
      <p:sp>
        <p:nvSpPr>
          <p:cNvPr id="22" name="TextBox 21">
            <a:extLst>
              <a:ext uri="{FF2B5EF4-FFF2-40B4-BE49-F238E27FC236}">
                <a16:creationId xmlns:a16="http://schemas.microsoft.com/office/drawing/2014/main" id="{F72578CF-79E0-EF9F-2854-7B66F9FA5E2D}"/>
              </a:ext>
            </a:extLst>
          </p:cNvPr>
          <p:cNvSpPr txBox="1"/>
          <p:nvPr userDrawn="1"/>
        </p:nvSpPr>
        <p:spPr>
          <a:xfrm>
            <a:off x="838200" y="1513780"/>
            <a:ext cx="6276109" cy="769441"/>
          </a:xfrm>
          <a:prstGeom prst="rect">
            <a:avLst/>
          </a:prstGeom>
          <a:noFill/>
        </p:spPr>
        <p:txBody>
          <a:bodyPr wrap="square" rtlCol="0">
            <a:spAutoFit/>
          </a:bodyPr>
          <a:lstStyle/>
          <a:p>
            <a:r>
              <a:rPr lang="en-US" sz="4400" b="1" dirty="0">
                <a:solidFill>
                  <a:schemeClr val="bg1"/>
                </a:solidFill>
                <a:latin typeface="Proxima Nova" panose="02000506030000020004" pitchFamily="2" charset="0"/>
                <a:cs typeface="Arial" panose="020B0604020202020204" pitchFamily="34" charset="0"/>
              </a:rPr>
              <a:t>Centers and Institutes</a:t>
            </a:r>
          </a:p>
        </p:txBody>
      </p:sp>
      <p:sp>
        <p:nvSpPr>
          <p:cNvPr id="2" name="TextBox 1">
            <a:extLst>
              <a:ext uri="{FF2B5EF4-FFF2-40B4-BE49-F238E27FC236}">
                <a16:creationId xmlns:a16="http://schemas.microsoft.com/office/drawing/2014/main" id="{3A9EBC3E-AB95-37A9-9250-7AEE66BFD3E2}"/>
              </a:ext>
            </a:extLst>
          </p:cNvPr>
          <p:cNvSpPr txBox="1"/>
          <p:nvPr userDrawn="1"/>
        </p:nvSpPr>
        <p:spPr>
          <a:xfrm>
            <a:off x="987830" y="2516901"/>
            <a:ext cx="10365970" cy="4259308"/>
          </a:xfrm>
          <a:prstGeom prst="rect">
            <a:avLst/>
          </a:prstGeom>
          <a:noFill/>
        </p:spPr>
        <p:txBody>
          <a:bodyPr wrap="square" bIns="365760" numCol="2" rtlCol="0">
            <a:spAutoFit/>
          </a:bodyPr>
          <a:lstStyle/>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a:t>
            </a:r>
            <a:r>
              <a:rPr lang="en-US" sz="1200" b="1" i="0" u="none" strike="noStrike" dirty="0">
                <a:solidFill>
                  <a:srgbClr val="022851"/>
                </a:solidFill>
                <a:effectLst/>
                <a:latin typeface="Proxima Nova" panose="02000506030000020004" pitchFamily="2" charset="0"/>
                <a:cs typeface="Calibri" panose="020F0502020204030204" pitchFamily="34" charset="0"/>
              </a:rPr>
              <a:t>Anheuser-Busch InBev Brewery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Avian Research and Teaching Facilities</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California Processing Tomato Industry Pilot Plant</a:t>
            </a:r>
          </a:p>
          <a:p>
            <a:pPr>
              <a:lnSpc>
                <a:spcPct val="150000"/>
              </a:lnSpc>
            </a:pPr>
            <a:r>
              <a:rPr lang="en-US" sz="1200" b="1" i="0" dirty="0">
                <a:solidFill>
                  <a:srgbClr val="022851"/>
                </a:solidFill>
                <a:effectLst/>
                <a:latin typeface="Proxima Nova" panose="02000506030000020004" pitchFamily="2" charset="0"/>
                <a:cs typeface="Calibri" panose="020F0502020204030204" pitchFamily="34" charset="0"/>
              </a:rPr>
              <a:t>• Carlos Alvarez Food Innovation Lab</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Contained Research Facility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Dairy Teaching and Research Facility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Early Childhood Laboratory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Goat Teaching and Research Facility </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Greenhouses</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Horse Barn</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Informatics Computer Labs</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Jess S. Jackson Sustainable Winery Building</a:t>
            </a:r>
          </a:p>
          <a:p>
            <a:pPr>
              <a:lnSpc>
                <a:spcPct val="150000"/>
              </a:lnSpc>
            </a:pPr>
            <a:endParaRPr lang="en-US" sz="1200" b="1" dirty="0">
              <a:solidFill>
                <a:srgbClr val="022851"/>
              </a:solidFill>
              <a:effectLst/>
              <a:latin typeface="Proxima Nova" panose="02000506030000020004" pitchFamily="2" charset="0"/>
              <a:cs typeface="Calibri" panose="020F0502020204030204" pitchFamily="34" charset="0"/>
            </a:endParaRPr>
          </a:p>
          <a:p>
            <a:pPr>
              <a:lnSpc>
                <a:spcPct val="150000"/>
              </a:lnSpc>
            </a:pPr>
            <a:br>
              <a:rPr lang="en-US" sz="1200" b="1" dirty="0">
                <a:solidFill>
                  <a:srgbClr val="022851"/>
                </a:solidFill>
                <a:effectLst/>
                <a:latin typeface="Proxima Nova" panose="02000506030000020004" pitchFamily="2" charset="0"/>
                <a:cs typeface="Calibri" panose="020F0502020204030204" pitchFamily="34" charset="0"/>
              </a:rPr>
            </a:br>
            <a:r>
              <a:rPr lang="en-US" sz="1200" b="1" dirty="0">
                <a:solidFill>
                  <a:srgbClr val="022851"/>
                </a:solidFill>
                <a:effectLst/>
                <a:latin typeface="Proxima Nova" panose="02000506030000020004" pitchFamily="2" charset="0"/>
                <a:cs typeface="Calibri" panose="020F0502020204030204" pitchFamily="34" charset="0"/>
              </a:rPr>
              <a:t>• Meat Laboratory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Milk Processing Laboratory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Museum of Wildlife and Fish Biology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Plant Transformation Facility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R.M. </a:t>
            </a:r>
            <a:r>
              <a:rPr lang="en-US" sz="1200" b="1" dirty="0" err="1">
                <a:solidFill>
                  <a:srgbClr val="022851"/>
                </a:solidFill>
                <a:effectLst/>
                <a:latin typeface="Proxima Nova" panose="02000506030000020004" pitchFamily="2" charset="0"/>
                <a:cs typeface="Calibri" panose="020F0502020204030204" pitchFamily="34" charset="0"/>
              </a:rPr>
              <a:t>Bohart</a:t>
            </a:r>
            <a:r>
              <a:rPr lang="en-US" sz="1200" b="1" dirty="0">
                <a:solidFill>
                  <a:srgbClr val="022851"/>
                </a:solidFill>
                <a:effectLst/>
                <a:latin typeface="Proxima Nova" panose="02000506030000020004" pitchFamily="2" charset="0"/>
                <a:cs typeface="Calibri" panose="020F0502020204030204" pitchFamily="34" charset="0"/>
              </a:rPr>
              <a:t> Museum of Entomology </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Russell Ranch Sustainable Agriculture Facility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Sheep Teaching and Research Facilities</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Student Farm</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Swine Teaching and Research Center</a:t>
            </a:r>
          </a:p>
          <a:p>
            <a:pPr>
              <a:lnSpc>
                <a:spcPct val="150000"/>
              </a:lnSpc>
            </a:pPr>
            <a:r>
              <a:rPr lang="en-US" sz="1200" b="1" i="0" u="none" strike="noStrike" dirty="0">
                <a:solidFill>
                  <a:srgbClr val="022851"/>
                </a:solidFill>
                <a:effectLst/>
                <a:latin typeface="Proxima Nova" panose="02000506030000020004" pitchFamily="2" charset="0"/>
                <a:cs typeface="Calibri" panose="020F0502020204030204" pitchFamily="34" charset="0"/>
              </a:rPr>
              <a:t>• Teaching and Research Winery </a:t>
            </a:r>
            <a:endParaRPr lang="en-US" sz="1200" b="1" dirty="0">
              <a:solidFill>
                <a:srgbClr val="022851"/>
              </a:solidFill>
              <a:effectLst/>
              <a:latin typeface="Proxima Nova" panose="02000506030000020004" pitchFamily="2" charset="0"/>
              <a:cs typeface="Calibri" panose="020F0502020204030204" pitchFamily="34" charset="0"/>
            </a:endParaRP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a:t>
            </a:r>
            <a:r>
              <a:rPr lang="en-US" sz="1200" b="1" i="0" u="none" strike="noStrike" dirty="0">
                <a:solidFill>
                  <a:srgbClr val="022851"/>
                </a:solidFill>
                <a:effectLst/>
                <a:latin typeface="Proxima Nova" panose="02000506030000020004" pitchFamily="2" charset="0"/>
                <a:cs typeface="Calibri" panose="020F0502020204030204" pitchFamily="34" charset="0"/>
              </a:rPr>
              <a:t>UC Davis Bee Haven</a:t>
            </a:r>
            <a:endParaRPr lang="en-US" sz="1200" b="1" dirty="0">
              <a:solidFill>
                <a:srgbClr val="022851"/>
              </a:solidFill>
              <a:effectLst/>
              <a:latin typeface="Proxima Nova" panose="02000506030000020004" pitchFamily="2" charset="0"/>
              <a:cs typeface="Calibri" panose="020F0502020204030204" pitchFamily="34" charset="0"/>
            </a:endParaRP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a:t>
            </a:r>
            <a:r>
              <a:rPr lang="en-US" sz="1200" b="1" dirty="0" err="1">
                <a:solidFill>
                  <a:srgbClr val="022851"/>
                </a:solidFill>
                <a:effectLst/>
                <a:latin typeface="Proxima Nova" panose="02000506030000020004" pitchFamily="2" charset="0"/>
                <a:cs typeface="Calibri" panose="020F0502020204030204" pitchFamily="34" charset="0"/>
              </a:rPr>
              <a:t>Wolfskill</a:t>
            </a:r>
            <a:r>
              <a:rPr lang="en-US" sz="1200" b="1" dirty="0">
                <a:solidFill>
                  <a:srgbClr val="022851"/>
                </a:solidFill>
                <a:effectLst/>
                <a:latin typeface="Proxima Nova" panose="02000506030000020004" pitchFamily="2" charset="0"/>
                <a:cs typeface="Calibri" panose="020F0502020204030204" pitchFamily="34" charset="0"/>
              </a:rPr>
              <a:t> Experimental Orchards</a:t>
            </a:r>
          </a:p>
          <a:p>
            <a:endParaRPr lang="en-US" sz="1200" b="1" dirty="0">
              <a:solidFill>
                <a:srgbClr val="022851"/>
              </a:solidFill>
              <a:latin typeface="Proxima Nova" panose="02000506030000020004" pitchFamily="2" charset="0"/>
              <a:cs typeface="Calibri" panose="020F0502020204030204" pitchFamily="34" charset="0"/>
            </a:endParaRPr>
          </a:p>
        </p:txBody>
      </p:sp>
    </p:spTree>
    <p:extLst>
      <p:ext uri="{BB962C8B-B14F-4D97-AF65-F5344CB8AC3E}">
        <p14:creationId xmlns:p14="http://schemas.microsoft.com/office/powerpoint/2010/main" val="3796232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8FB430-1BA8-BA45-B94C-7AB30C1FE274}"/>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D449E773-17D5-E849-AD6E-7B6BB7A9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81AE1-6618-B044-9885-9D3457AEC720}"/>
              </a:ext>
            </a:extLst>
          </p:cNvPr>
          <p:cNvSpPr>
            <a:spLocks noGrp="1"/>
          </p:cNvSpPr>
          <p:nvPr>
            <p:ph type="sldNum" sz="quarter" idx="12"/>
          </p:nvPr>
        </p:nvSpPr>
        <p:spPr/>
        <p:txBody>
          <a:bodyPr/>
          <a:lstStyle/>
          <a:p>
            <a:fld id="{7F332208-2F56-7D42-9A3F-895B8D67C05D}" type="slidenum">
              <a:rPr lang="en-US" smtClean="0"/>
              <a:t>‹#›</a:t>
            </a:fld>
            <a:endParaRPr lang="en-US"/>
          </a:p>
        </p:txBody>
      </p:sp>
      <p:sp>
        <p:nvSpPr>
          <p:cNvPr id="7" name="Rectangle 6">
            <a:extLst>
              <a:ext uri="{FF2B5EF4-FFF2-40B4-BE49-F238E27FC236}">
                <a16:creationId xmlns:a16="http://schemas.microsoft.com/office/drawing/2014/main" id="{02A21926-9D92-F547-A354-880F37F55996}"/>
              </a:ext>
            </a:extLst>
          </p:cNvPr>
          <p:cNvSpPr/>
          <p:nvPr userDrawn="1"/>
        </p:nvSpPr>
        <p:spPr>
          <a:xfrm>
            <a:off x="0" y="6075336"/>
            <a:ext cx="12192000" cy="782664"/>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low confidence">
            <a:extLst>
              <a:ext uri="{FF2B5EF4-FFF2-40B4-BE49-F238E27FC236}">
                <a16:creationId xmlns:a16="http://schemas.microsoft.com/office/drawing/2014/main" id="{29194AD6-E05F-3B4C-A496-5A708C9C6B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78205"/>
            <a:ext cx="2059983" cy="376028"/>
          </a:xfrm>
          <a:prstGeom prst="rect">
            <a:avLst/>
          </a:prstGeom>
        </p:spPr>
      </p:pic>
      <p:sp>
        <p:nvSpPr>
          <p:cNvPr id="3" name="TextBox 2">
            <a:extLst>
              <a:ext uri="{FF2B5EF4-FFF2-40B4-BE49-F238E27FC236}">
                <a16:creationId xmlns:a16="http://schemas.microsoft.com/office/drawing/2014/main" id="{FEF3508A-3534-F1C1-C30A-EB8C26A25D75}"/>
              </a:ext>
            </a:extLst>
          </p:cNvPr>
          <p:cNvSpPr txBox="1"/>
          <p:nvPr userDrawn="1"/>
        </p:nvSpPr>
        <p:spPr>
          <a:xfrm>
            <a:off x="838200" y="1358950"/>
            <a:ext cx="11739880" cy="4801314"/>
          </a:xfrm>
          <a:prstGeom prst="rect">
            <a:avLst/>
          </a:prstGeom>
          <a:noFill/>
        </p:spPr>
        <p:txBody>
          <a:bodyPr wrap="square" bIns="365760" numCol="2" rtlCol="0">
            <a:spAutoFit/>
          </a:bodyPr>
          <a:lstStyle/>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Agricultural Sustainability Institute</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a:t>
            </a:r>
            <a:r>
              <a:rPr lang="en-US" sz="2000" b="0" dirty="0" err="1">
                <a:solidFill>
                  <a:srgbClr val="022851"/>
                </a:solidFill>
                <a:effectLst/>
                <a:latin typeface="Proxima Nova" panose="02000506030000020004" pitchFamily="2" charset="0"/>
                <a:cs typeface="Calibri" panose="020F0502020204030204" pitchFamily="34" charset="0"/>
              </a:rPr>
              <a:t>CalFresh</a:t>
            </a:r>
            <a:r>
              <a:rPr lang="en-US" sz="2000" b="0" dirty="0">
                <a:solidFill>
                  <a:srgbClr val="022851"/>
                </a:solidFill>
                <a:effectLst/>
                <a:latin typeface="Proxima Nova" panose="02000506030000020004" pitchFamily="2" charset="0"/>
                <a:cs typeface="Calibri" panose="020F0502020204030204" pitchFamily="34" charset="0"/>
              </a:rPr>
              <a:t> Healthy Living</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California Center for Urban Horticulture</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Center for Aquatic Biology and Aquaculture</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Feed the Future Innovation Lab for Markets, </a:t>
            </a:r>
            <a:br>
              <a:rPr lang="en-US" sz="2000" b="0" dirty="0">
                <a:solidFill>
                  <a:srgbClr val="022851"/>
                </a:solidFill>
                <a:effectLst/>
                <a:latin typeface="Proxima Nova" panose="02000506030000020004" pitchFamily="2" charset="0"/>
                <a:cs typeface="Calibri" panose="020F0502020204030204" pitchFamily="34" charset="0"/>
              </a:rPr>
            </a:br>
            <a:r>
              <a:rPr lang="en-US" sz="2000" b="0" dirty="0">
                <a:solidFill>
                  <a:srgbClr val="022851"/>
                </a:solidFill>
                <a:effectLst/>
                <a:latin typeface="Proxima Nova" panose="02000506030000020004" pitchFamily="2" charset="0"/>
                <a:cs typeface="Calibri" panose="020F0502020204030204" pitchFamily="34" charset="0"/>
              </a:rPr>
              <a:t>       Risk and Resilience</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Feed the Future Innovation Lab for Genomics </a:t>
            </a:r>
            <a:br>
              <a:rPr lang="en-US" sz="2000" b="0" dirty="0">
                <a:solidFill>
                  <a:srgbClr val="022851"/>
                </a:solidFill>
                <a:effectLst/>
                <a:latin typeface="Proxima Nova" panose="02000506030000020004" pitchFamily="2" charset="0"/>
                <a:cs typeface="Calibri" panose="020F0502020204030204" pitchFamily="34" charset="0"/>
              </a:rPr>
            </a:br>
            <a:r>
              <a:rPr lang="en-US" sz="2000" b="0" dirty="0">
                <a:solidFill>
                  <a:srgbClr val="022851"/>
                </a:solidFill>
                <a:effectLst/>
                <a:latin typeface="Proxima Nova" panose="02000506030000020004" pitchFamily="2" charset="0"/>
                <a:cs typeface="Calibri" panose="020F0502020204030204" pitchFamily="34" charset="0"/>
              </a:rPr>
              <a:t>      to Improve Poultry</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Feed the Future Innovation Lab for Horticulture</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Foundation Plant Services</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Gifford Center for Population Studies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0" dirty="0">
                <a:solidFill>
                  <a:srgbClr val="022851"/>
                </a:solidFill>
                <a:effectLst/>
                <a:latin typeface="Proxima Nova" panose="02000506030000020004" pitchFamily="2" charset="0"/>
                <a:cs typeface="Calibri" panose="020F0502020204030204" pitchFamily="34" charset="0"/>
              </a:rPr>
              <a:t>• Global Engagement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0" dirty="0">
                <a:solidFill>
                  <a:srgbClr val="022851"/>
                </a:solidFill>
                <a:effectLst/>
                <a:latin typeface="Proxima Nova" panose="02000506030000020004" pitchFamily="2" charset="0"/>
                <a:cs typeface="Calibri" panose="020F0502020204030204" pitchFamily="34" charset="0"/>
              </a:rPr>
              <a:t>• Lynda and Stewart Resnick Center </a:t>
            </a:r>
            <a:br>
              <a:rPr lang="en-US" sz="2000" b="0" dirty="0">
                <a:solidFill>
                  <a:srgbClr val="022851"/>
                </a:solidFill>
                <a:effectLst/>
                <a:latin typeface="Proxima Nova" panose="02000506030000020004" pitchFamily="2" charset="0"/>
                <a:cs typeface="Calibri" panose="020F0502020204030204" pitchFamily="34" charset="0"/>
              </a:rPr>
            </a:br>
            <a:r>
              <a:rPr lang="en-US" sz="2000" b="0" dirty="0">
                <a:solidFill>
                  <a:srgbClr val="022851"/>
                </a:solidFill>
                <a:effectLst/>
                <a:latin typeface="Proxima Nova" panose="02000506030000020004" pitchFamily="2" charset="0"/>
                <a:cs typeface="Calibri" panose="020F0502020204030204" pitchFamily="34" charset="0"/>
              </a:rPr>
              <a:t>        for Agricultural Innovation</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Plant Transformation Facility</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Resilience+ Innovation Facility</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Robert Mondavi Institute for </a:t>
            </a:r>
            <a:br>
              <a:rPr lang="en-US" sz="2000" b="0" dirty="0">
                <a:solidFill>
                  <a:srgbClr val="022851"/>
                </a:solidFill>
                <a:effectLst/>
                <a:latin typeface="Proxima Nova" panose="02000506030000020004" pitchFamily="2" charset="0"/>
                <a:cs typeface="Calibri" panose="020F0502020204030204" pitchFamily="34" charset="0"/>
              </a:rPr>
            </a:br>
            <a:r>
              <a:rPr lang="en-US" sz="2000" b="0" dirty="0">
                <a:solidFill>
                  <a:srgbClr val="022851"/>
                </a:solidFill>
                <a:effectLst/>
                <a:latin typeface="Proxima Nova" panose="02000506030000020004" pitchFamily="2" charset="0"/>
                <a:cs typeface="Calibri" panose="020F0502020204030204" pitchFamily="34" charset="0"/>
              </a:rPr>
              <a:t>         Wine and Food Science</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The Center for Regional Change</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UC Davis Analytical Laboratory</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UC Davis Honey and Pollination Center </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UC Davis Olive Center</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World Food Center</a:t>
            </a:r>
          </a:p>
          <a:p>
            <a:pPr>
              <a:lnSpc>
                <a:spcPct val="100000"/>
              </a:lnSpc>
            </a:pPr>
            <a:endParaRPr lang="en-US" sz="2000" b="0" dirty="0">
              <a:solidFill>
                <a:srgbClr val="022851"/>
              </a:solidFill>
              <a:latin typeface="Proxima Nova" panose="02000506030000020004" pitchFamily="2" charset="0"/>
              <a:cs typeface="Calibri" panose="020F0502020204030204" pitchFamily="34" charset="0"/>
            </a:endParaRPr>
          </a:p>
        </p:txBody>
      </p:sp>
      <p:sp>
        <p:nvSpPr>
          <p:cNvPr id="10" name="TextBox 9">
            <a:extLst>
              <a:ext uri="{FF2B5EF4-FFF2-40B4-BE49-F238E27FC236}">
                <a16:creationId xmlns:a16="http://schemas.microsoft.com/office/drawing/2014/main" id="{AA67A419-2282-331A-35B6-BC49AB9EE3B2}"/>
              </a:ext>
            </a:extLst>
          </p:cNvPr>
          <p:cNvSpPr txBox="1"/>
          <p:nvPr userDrawn="1"/>
        </p:nvSpPr>
        <p:spPr>
          <a:xfrm>
            <a:off x="838200" y="463100"/>
            <a:ext cx="6276109" cy="769441"/>
          </a:xfrm>
          <a:prstGeom prst="rect">
            <a:avLst/>
          </a:prstGeom>
          <a:noFill/>
        </p:spPr>
        <p:txBody>
          <a:bodyPr wrap="square" rtlCol="0">
            <a:spAutoFit/>
          </a:bodyPr>
          <a:lstStyle/>
          <a:p>
            <a:r>
              <a:rPr lang="en-US" sz="4400" b="1" dirty="0">
                <a:solidFill>
                  <a:srgbClr val="022851"/>
                </a:solidFill>
                <a:latin typeface="Proxima Nova" panose="02000506030000020004" pitchFamily="2" charset="0"/>
                <a:cs typeface="Calibri" panose="020F0502020204030204" pitchFamily="34" charset="0"/>
              </a:rPr>
              <a:t>Centers and Institutes</a:t>
            </a:r>
          </a:p>
        </p:txBody>
      </p:sp>
    </p:spTree>
    <p:extLst>
      <p:ext uri="{BB962C8B-B14F-4D97-AF65-F5344CB8AC3E}">
        <p14:creationId xmlns:p14="http://schemas.microsoft.com/office/powerpoint/2010/main" val="654210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37EB6C6-73AC-5F9E-0F94-DB25EDED35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275" y="-1603973"/>
            <a:ext cx="12528550" cy="3961331"/>
          </a:xfrm>
          <a:prstGeom prst="rect">
            <a:avLst/>
          </a:prstGeom>
        </p:spPr>
      </p:pic>
      <p:sp>
        <p:nvSpPr>
          <p:cNvPr id="4" name="Date Placeholder 3">
            <a:extLst>
              <a:ext uri="{FF2B5EF4-FFF2-40B4-BE49-F238E27FC236}">
                <a16:creationId xmlns:a16="http://schemas.microsoft.com/office/drawing/2014/main" id="{688FB430-1BA8-BA45-B94C-7AB30C1FE274}"/>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D449E773-17D5-E849-AD6E-7B6BB7A9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81AE1-6618-B044-9885-9D3457AEC720}"/>
              </a:ext>
            </a:extLst>
          </p:cNvPr>
          <p:cNvSpPr>
            <a:spLocks noGrp="1"/>
          </p:cNvSpPr>
          <p:nvPr>
            <p:ph type="sldNum" sz="quarter" idx="12"/>
          </p:nvPr>
        </p:nvSpPr>
        <p:spPr/>
        <p:txBody>
          <a:bodyPr/>
          <a:lstStyle/>
          <a:p>
            <a:fld id="{7F332208-2F56-7D42-9A3F-895B8D67C05D}" type="slidenum">
              <a:rPr lang="en-US" smtClean="0"/>
              <a:t>‹#›</a:t>
            </a:fld>
            <a:endParaRPr lang="en-US"/>
          </a:p>
        </p:txBody>
      </p:sp>
      <p:sp>
        <p:nvSpPr>
          <p:cNvPr id="7" name="Rectangle 6">
            <a:extLst>
              <a:ext uri="{FF2B5EF4-FFF2-40B4-BE49-F238E27FC236}">
                <a16:creationId xmlns:a16="http://schemas.microsoft.com/office/drawing/2014/main" id="{02A21926-9D92-F547-A354-880F37F55996}"/>
              </a:ext>
            </a:extLst>
          </p:cNvPr>
          <p:cNvSpPr/>
          <p:nvPr userDrawn="1"/>
        </p:nvSpPr>
        <p:spPr>
          <a:xfrm>
            <a:off x="0" y="6075336"/>
            <a:ext cx="12192000" cy="782664"/>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low confidence">
            <a:extLst>
              <a:ext uri="{FF2B5EF4-FFF2-40B4-BE49-F238E27FC236}">
                <a16:creationId xmlns:a16="http://schemas.microsoft.com/office/drawing/2014/main" id="{29194AD6-E05F-3B4C-A496-5A708C9C6B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278205"/>
            <a:ext cx="2059983" cy="376028"/>
          </a:xfrm>
          <a:prstGeom prst="rect">
            <a:avLst/>
          </a:prstGeom>
        </p:spPr>
      </p:pic>
      <p:sp>
        <p:nvSpPr>
          <p:cNvPr id="22" name="TextBox 21">
            <a:extLst>
              <a:ext uri="{FF2B5EF4-FFF2-40B4-BE49-F238E27FC236}">
                <a16:creationId xmlns:a16="http://schemas.microsoft.com/office/drawing/2014/main" id="{F72578CF-79E0-EF9F-2854-7B66F9FA5E2D}"/>
              </a:ext>
            </a:extLst>
          </p:cNvPr>
          <p:cNvSpPr txBox="1"/>
          <p:nvPr userDrawn="1"/>
        </p:nvSpPr>
        <p:spPr>
          <a:xfrm>
            <a:off x="900545" y="1636969"/>
            <a:ext cx="6276109" cy="769441"/>
          </a:xfrm>
          <a:prstGeom prst="rect">
            <a:avLst/>
          </a:prstGeom>
          <a:noFill/>
        </p:spPr>
        <p:txBody>
          <a:bodyPr wrap="square" rtlCol="0">
            <a:spAutoFit/>
          </a:bodyPr>
          <a:lstStyle/>
          <a:p>
            <a:r>
              <a:rPr lang="en-US" sz="4400" b="1" dirty="0">
                <a:solidFill>
                  <a:schemeClr val="bg1"/>
                </a:solidFill>
                <a:latin typeface="Proxima Nova" panose="02000506030000020004" pitchFamily="2" charset="0"/>
                <a:cs typeface="Arial" panose="020B0604020202020204" pitchFamily="34" charset="0"/>
              </a:rPr>
              <a:t>Facilities</a:t>
            </a:r>
          </a:p>
        </p:txBody>
      </p:sp>
      <p:sp>
        <p:nvSpPr>
          <p:cNvPr id="2" name="TextBox 1">
            <a:extLst>
              <a:ext uri="{FF2B5EF4-FFF2-40B4-BE49-F238E27FC236}">
                <a16:creationId xmlns:a16="http://schemas.microsoft.com/office/drawing/2014/main" id="{1900C3DA-0B0E-1B23-C0D0-166564ED2727}"/>
              </a:ext>
            </a:extLst>
          </p:cNvPr>
          <p:cNvSpPr txBox="1"/>
          <p:nvPr userDrawn="1"/>
        </p:nvSpPr>
        <p:spPr>
          <a:xfrm>
            <a:off x="987830" y="2516901"/>
            <a:ext cx="10365970" cy="4259308"/>
          </a:xfrm>
          <a:prstGeom prst="rect">
            <a:avLst/>
          </a:prstGeom>
          <a:noFill/>
        </p:spPr>
        <p:txBody>
          <a:bodyPr wrap="square" bIns="365760" numCol="2" rtlCol="0">
            <a:spAutoFit/>
          </a:bodyPr>
          <a:lstStyle/>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a:t>
            </a:r>
            <a:r>
              <a:rPr lang="en-US" sz="1200" b="1" i="0" u="none" strike="noStrike" dirty="0">
                <a:solidFill>
                  <a:srgbClr val="022851"/>
                </a:solidFill>
                <a:effectLst/>
                <a:latin typeface="Proxima Nova" panose="02000506030000020004" pitchFamily="2" charset="0"/>
                <a:cs typeface="Calibri" panose="020F0502020204030204" pitchFamily="34" charset="0"/>
              </a:rPr>
              <a:t>Anheuser-Busch InBev Brewery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Avian Research and Teaching Facilities</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California Processing Tomato Industry Pilot Plant</a:t>
            </a:r>
          </a:p>
          <a:p>
            <a:pPr>
              <a:lnSpc>
                <a:spcPct val="150000"/>
              </a:lnSpc>
            </a:pPr>
            <a:r>
              <a:rPr lang="en-US" sz="1200" b="1" i="0" dirty="0">
                <a:solidFill>
                  <a:srgbClr val="022851"/>
                </a:solidFill>
                <a:effectLst/>
                <a:latin typeface="Proxima Nova" panose="02000506030000020004" pitchFamily="2" charset="0"/>
                <a:cs typeface="Calibri" panose="020F0502020204030204" pitchFamily="34" charset="0"/>
              </a:rPr>
              <a:t>• Carlos Alvarez Food Innovation Lab</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Contained Research Facility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Dairy Teaching and Research Facility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Early Childhood Laboratory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Goat Teaching and Research Facility </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Greenhouses</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Horse Barn</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Informatics Computer Labs</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Jess S. Jackson Sustainable Winery Building</a:t>
            </a:r>
          </a:p>
          <a:p>
            <a:pPr>
              <a:lnSpc>
                <a:spcPct val="150000"/>
              </a:lnSpc>
            </a:pPr>
            <a:endParaRPr lang="en-US" sz="1200" b="1" dirty="0">
              <a:solidFill>
                <a:srgbClr val="022851"/>
              </a:solidFill>
              <a:effectLst/>
              <a:latin typeface="Proxima Nova" panose="02000506030000020004" pitchFamily="2" charset="0"/>
              <a:cs typeface="Calibri" panose="020F0502020204030204" pitchFamily="34" charset="0"/>
            </a:endParaRPr>
          </a:p>
          <a:p>
            <a:pPr>
              <a:lnSpc>
                <a:spcPct val="150000"/>
              </a:lnSpc>
            </a:pPr>
            <a:br>
              <a:rPr lang="en-US" sz="1200" b="1" dirty="0">
                <a:solidFill>
                  <a:srgbClr val="022851"/>
                </a:solidFill>
                <a:effectLst/>
                <a:latin typeface="Proxima Nova" panose="02000506030000020004" pitchFamily="2" charset="0"/>
                <a:cs typeface="Calibri" panose="020F0502020204030204" pitchFamily="34" charset="0"/>
              </a:rPr>
            </a:br>
            <a:r>
              <a:rPr lang="en-US" sz="1200" b="1" dirty="0">
                <a:solidFill>
                  <a:srgbClr val="022851"/>
                </a:solidFill>
                <a:effectLst/>
                <a:latin typeface="Proxima Nova" panose="02000506030000020004" pitchFamily="2" charset="0"/>
                <a:cs typeface="Calibri" panose="020F0502020204030204" pitchFamily="34" charset="0"/>
              </a:rPr>
              <a:t>• Meat Laboratory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Milk Processing Laboratory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Museum of Wildlife and Fish Biology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Plant Transformation Facility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R.M. </a:t>
            </a:r>
            <a:r>
              <a:rPr lang="en-US" sz="1200" b="1" dirty="0" err="1">
                <a:solidFill>
                  <a:srgbClr val="022851"/>
                </a:solidFill>
                <a:effectLst/>
                <a:latin typeface="Proxima Nova" panose="02000506030000020004" pitchFamily="2" charset="0"/>
                <a:cs typeface="Calibri" panose="020F0502020204030204" pitchFamily="34" charset="0"/>
              </a:rPr>
              <a:t>Bohart</a:t>
            </a:r>
            <a:r>
              <a:rPr lang="en-US" sz="1200" b="1" dirty="0">
                <a:solidFill>
                  <a:srgbClr val="022851"/>
                </a:solidFill>
                <a:effectLst/>
                <a:latin typeface="Proxima Nova" panose="02000506030000020004" pitchFamily="2" charset="0"/>
                <a:cs typeface="Calibri" panose="020F0502020204030204" pitchFamily="34" charset="0"/>
              </a:rPr>
              <a:t> Museum of Entomology </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Russell Ranch Sustainable Agriculture Facility</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Sheep Teaching and Research Facilities</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Student Farm</a:t>
            </a: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Swine Teaching and Research Center</a:t>
            </a:r>
          </a:p>
          <a:p>
            <a:pPr>
              <a:lnSpc>
                <a:spcPct val="150000"/>
              </a:lnSpc>
            </a:pPr>
            <a:r>
              <a:rPr lang="en-US" sz="1200" b="1" i="0" u="none" strike="noStrike" dirty="0">
                <a:solidFill>
                  <a:srgbClr val="022851"/>
                </a:solidFill>
                <a:effectLst/>
                <a:latin typeface="Proxima Nova" panose="02000506030000020004" pitchFamily="2" charset="0"/>
                <a:cs typeface="Calibri" panose="020F0502020204030204" pitchFamily="34" charset="0"/>
              </a:rPr>
              <a:t>• Teaching and Research Winery </a:t>
            </a:r>
            <a:endParaRPr lang="en-US" sz="1200" b="1" dirty="0">
              <a:solidFill>
                <a:srgbClr val="022851"/>
              </a:solidFill>
              <a:effectLst/>
              <a:latin typeface="Proxima Nova" panose="02000506030000020004" pitchFamily="2" charset="0"/>
              <a:cs typeface="Calibri" panose="020F0502020204030204" pitchFamily="34" charset="0"/>
            </a:endParaRP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a:t>
            </a:r>
            <a:r>
              <a:rPr lang="en-US" sz="1200" b="1" i="0" u="none" strike="noStrike" dirty="0">
                <a:solidFill>
                  <a:srgbClr val="022851"/>
                </a:solidFill>
                <a:effectLst/>
                <a:latin typeface="Proxima Nova" panose="02000506030000020004" pitchFamily="2" charset="0"/>
                <a:cs typeface="Calibri" panose="020F0502020204030204" pitchFamily="34" charset="0"/>
              </a:rPr>
              <a:t>UC Davis Bee Haven</a:t>
            </a:r>
            <a:endParaRPr lang="en-US" sz="1200" b="1" dirty="0">
              <a:solidFill>
                <a:srgbClr val="022851"/>
              </a:solidFill>
              <a:effectLst/>
              <a:latin typeface="Proxima Nova" panose="02000506030000020004" pitchFamily="2" charset="0"/>
              <a:cs typeface="Calibri" panose="020F0502020204030204" pitchFamily="34" charset="0"/>
            </a:endParaRPr>
          </a:p>
          <a:p>
            <a:pPr>
              <a:lnSpc>
                <a:spcPct val="150000"/>
              </a:lnSpc>
            </a:pPr>
            <a:r>
              <a:rPr lang="en-US" sz="1200" b="1" dirty="0">
                <a:solidFill>
                  <a:srgbClr val="022851"/>
                </a:solidFill>
                <a:effectLst/>
                <a:latin typeface="Proxima Nova" panose="02000506030000020004" pitchFamily="2" charset="0"/>
                <a:cs typeface="Calibri" panose="020F0502020204030204" pitchFamily="34" charset="0"/>
              </a:rPr>
              <a:t>• </a:t>
            </a:r>
            <a:r>
              <a:rPr lang="en-US" sz="1200" b="1" dirty="0" err="1">
                <a:solidFill>
                  <a:srgbClr val="022851"/>
                </a:solidFill>
                <a:effectLst/>
                <a:latin typeface="Proxima Nova" panose="02000506030000020004" pitchFamily="2" charset="0"/>
                <a:cs typeface="Calibri" panose="020F0502020204030204" pitchFamily="34" charset="0"/>
              </a:rPr>
              <a:t>Wolfskill</a:t>
            </a:r>
            <a:r>
              <a:rPr lang="en-US" sz="1200" b="1" dirty="0">
                <a:solidFill>
                  <a:srgbClr val="022851"/>
                </a:solidFill>
                <a:effectLst/>
                <a:latin typeface="Proxima Nova" panose="02000506030000020004" pitchFamily="2" charset="0"/>
                <a:cs typeface="Calibri" panose="020F0502020204030204" pitchFamily="34" charset="0"/>
              </a:rPr>
              <a:t> Experimental Orchards</a:t>
            </a:r>
          </a:p>
          <a:p>
            <a:endParaRPr lang="en-US" sz="1200" b="1" dirty="0">
              <a:solidFill>
                <a:srgbClr val="022851"/>
              </a:solidFill>
              <a:latin typeface="Proxima Nova" panose="02000506030000020004" pitchFamily="2" charset="0"/>
              <a:cs typeface="Calibri" panose="020F0502020204030204" pitchFamily="34" charset="0"/>
            </a:endParaRPr>
          </a:p>
        </p:txBody>
      </p:sp>
    </p:spTree>
    <p:extLst>
      <p:ext uri="{BB962C8B-B14F-4D97-AF65-F5344CB8AC3E}">
        <p14:creationId xmlns:p14="http://schemas.microsoft.com/office/powerpoint/2010/main" val="2032479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8FB430-1BA8-BA45-B94C-7AB30C1FE274}"/>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D449E773-17D5-E849-AD6E-7B6BB7A9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81AE1-6618-B044-9885-9D3457AEC720}"/>
              </a:ext>
            </a:extLst>
          </p:cNvPr>
          <p:cNvSpPr>
            <a:spLocks noGrp="1"/>
          </p:cNvSpPr>
          <p:nvPr>
            <p:ph type="sldNum" sz="quarter" idx="12"/>
          </p:nvPr>
        </p:nvSpPr>
        <p:spPr/>
        <p:txBody>
          <a:bodyPr/>
          <a:lstStyle/>
          <a:p>
            <a:fld id="{7F332208-2F56-7D42-9A3F-895B8D67C05D}" type="slidenum">
              <a:rPr lang="en-US" smtClean="0"/>
              <a:t>‹#›</a:t>
            </a:fld>
            <a:endParaRPr lang="en-US"/>
          </a:p>
        </p:txBody>
      </p:sp>
      <p:sp>
        <p:nvSpPr>
          <p:cNvPr id="7" name="Rectangle 6">
            <a:extLst>
              <a:ext uri="{FF2B5EF4-FFF2-40B4-BE49-F238E27FC236}">
                <a16:creationId xmlns:a16="http://schemas.microsoft.com/office/drawing/2014/main" id="{02A21926-9D92-F547-A354-880F37F55996}"/>
              </a:ext>
            </a:extLst>
          </p:cNvPr>
          <p:cNvSpPr/>
          <p:nvPr userDrawn="1"/>
        </p:nvSpPr>
        <p:spPr>
          <a:xfrm>
            <a:off x="0" y="6075336"/>
            <a:ext cx="12192000" cy="782664"/>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low confidence">
            <a:extLst>
              <a:ext uri="{FF2B5EF4-FFF2-40B4-BE49-F238E27FC236}">
                <a16:creationId xmlns:a16="http://schemas.microsoft.com/office/drawing/2014/main" id="{29194AD6-E05F-3B4C-A496-5A708C9C6B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78205"/>
            <a:ext cx="2059983" cy="376028"/>
          </a:xfrm>
          <a:prstGeom prst="rect">
            <a:avLst/>
          </a:prstGeom>
        </p:spPr>
      </p:pic>
      <p:sp>
        <p:nvSpPr>
          <p:cNvPr id="3" name="TextBox 2">
            <a:extLst>
              <a:ext uri="{FF2B5EF4-FFF2-40B4-BE49-F238E27FC236}">
                <a16:creationId xmlns:a16="http://schemas.microsoft.com/office/drawing/2014/main" id="{9C016EF4-B85F-1794-2153-11242399A06D}"/>
              </a:ext>
            </a:extLst>
          </p:cNvPr>
          <p:cNvSpPr txBox="1"/>
          <p:nvPr userDrawn="1"/>
        </p:nvSpPr>
        <p:spPr>
          <a:xfrm>
            <a:off x="770114" y="1016427"/>
            <a:ext cx="11479943" cy="5339923"/>
          </a:xfrm>
          <a:prstGeom prst="rect">
            <a:avLst/>
          </a:prstGeom>
          <a:noFill/>
        </p:spPr>
        <p:txBody>
          <a:bodyPr wrap="square" bIns="365760" numCol="2" rtlCol="0">
            <a:spAutoFit/>
          </a:bodyPr>
          <a:lstStyle/>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a:t>
            </a:r>
            <a:r>
              <a:rPr lang="en-US" sz="2000" b="0" i="0" u="none" strike="noStrike" dirty="0">
                <a:solidFill>
                  <a:srgbClr val="022851"/>
                </a:solidFill>
                <a:effectLst/>
                <a:latin typeface="Proxima Nova" panose="02000506030000020004" pitchFamily="2" charset="0"/>
                <a:cs typeface="Calibri" panose="020F0502020204030204" pitchFamily="34" charset="0"/>
              </a:rPr>
              <a:t>Anheuser-Busch InBev Brewery</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Avian Research and Teaching Facilities</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California Processing Tomato Industry Pilot Plant</a:t>
            </a:r>
          </a:p>
          <a:p>
            <a:pPr>
              <a:lnSpc>
                <a:spcPct val="100000"/>
              </a:lnSpc>
              <a:spcAft>
                <a:spcPts val="600"/>
              </a:spcAft>
            </a:pPr>
            <a:r>
              <a:rPr lang="en-US" sz="2000" b="0" i="0" dirty="0">
                <a:solidFill>
                  <a:srgbClr val="022851"/>
                </a:solidFill>
                <a:effectLst/>
                <a:latin typeface="Proxima Nova" panose="02000506030000020004" pitchFamily="2" charset="0"/>
                <a:cs typeface="Calibri" panose="020F0502020204030204" pitchFamily="34" charset="0"/>
              </a:rPr>
              <a:t>• Carlos Alvarez Food Innovation Lab</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Contained Research Facility</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Dairy Teaching and Research Facility</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Early Childhood Laboratory</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Goat Teaching and Research Facility </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Greenhouses</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Horse Barn</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Informatics Computer Labs</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Jess S. Jackson Sustainable Winery Building</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Meat Laboratory</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Milk Processing Laboratory</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Museum of Wildlife and Fish Biology</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Plant Transformation Facility</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R.M. </a:t>
            </a:r>
            <a:r>
              <a:rPr lang="en-US" sz="2000" b="0" dirty="0" err="1">
                <a:solidFill>
                  <a:srgbClr val="022851"/>
                </a:solidFill>
                <a:effectLst/>
                <a:latin typeface="Proxima Nova" panose="02000506030000020004" pitchFamily="2" charset="0"/>
                <a:cs typeface="Calibri" panose="020F0502020204030204" pitchFamily="34" charset="0"/>
              </a:rPr>
              <a:t>Bohart</a:t>
            </a:r>
            <a:r>
              <a:rPr lang="en-US" sz="2000" b="0" dirty="0">
                <a:solidFill>
                  <a:srgbClr val="022851"/>
                </a:solidFill>
                <a:effectLst/>
                <a:latin typeface="Proxima Nova" panose="02000506030000020004" pitchFamily="2" charset="0"/>
                <a:cs typeface="Calibri" panose="020F0502020204030204" pitchFamily="34" charset="0"/>
              </a:rPr>
              <a:t> Museum of Entomology </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Russell Ranch Sustainable Agriculture Facility</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Sheep Teaching and Research Facilities</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Student Farm</a:t>
            </a: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Swine Teaching and Research Center</a:t>
            </a:r>
          </a:p>
          <a:p>
            <a:pPr>
              <a:lnSpc>
                <a:spcPct val="100000"/>
              </a:lnSpc>
              <a:spcAft>
                <a:spcPts val="600"/>
              </a:spcAft>
            </a:pPr>
            <a:r>
              <a:rPr lang="en-US" sz="2000" b="0" i="0" u="none" strike="noStrike" dirty="0">
                <a:solidFill>
                  <a:srgbClr val="022851"/>
                </a:solidFill>
                <a:effectLst/>
                <a:latin typeface="Proxima Nova" panose="02000506030000020004" pitchFamily="2" charset="0"/>
                <a:cs typeface="Calibri" panose="020F0502020204030204" pitchFamily="34" charset="0"/>
              </a:rPr>
              <a:t>• Teaching and Research Winery </a:t>
            </a:r>
            <a:endParaRPr lang="en-US" sz="2000" b="0" dirty="0">
              <a:solidFill>
                <a:srgbClr val="022851"/>
              </a:solidFill>
              <a:effectLst/>
              <a:latin typeface="Proxima Nova" panose="02000506030000020004" pitchFamily="2" charset="0"/>
              <a:cs typeface="Calibri" panose="020F0502020204030204" pitchFamily="34" charset="0"/>
            </a:endParaRP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a:t>
            </a:r>
            <a:r>
              <a:rPr lang="en-US" sz="2000" b="0" i="0" u="none" strike="noStrike" dirty="0">
                <a:solidFill>
                  <a:srgbClr val="022851"/>
                </a:solidFill>
                <a:effectLst/>
                <a:latin typeface="Proxima Nova" panose="02000506030000020004" pitchFamily="2" charset="0"/>
                <a:cs typeface="Calibri" panose="020F0502020204030204" pitchFamily="34" charset="0"/>
              </a:rPr>
              <a:t>UC Davis Bee Haven</a:t>
            </a:r>
            <a:endParaRPr lang="en-US" sz="2000" b="0" dirty="0">
              <a:solidFill>
                <a:srgbClr val="022851"/>
              </a:solidFill>
              <a:effectLst/>
              <a:latin typeface="Proxima Nova" panose="02000506030000020004" pitchFamily="2" charset="0"/>
              <a:cs typeface="Calibri" panose="020F0502020204030204" pitchFamily="34" charset="0"/>
            </a:endParaRPr>
          </a:p>
          <a:p>
            <a:pPr>
              <a:lnSpc>
                <a:spcPct val="100000"/>
              </a:lnSpc>
              <a:spcAft>
                <a:spcPts val="600"/>
              </a:spcAft>
            </a:pPr>
            <a:r>
              <a:rPr lang="en-US" sz="2000" b="0" dirty="0">
                <a:solidFill>
                  <a:srgbClr val="022851"/>
                </a:solidFill>
                <a:effectLst/>
                <a:latin typeface="Proxima Nova" panose="02000506030000020004" pitchFamily="2" charset="0"/>
                <a:cs typeface="Calibri" panose="020F0502020204030204" pitchFamily="34" charset="0"/>
              </a:rPr>
              <a:t>• </a:t>
            </a:r>
            <a:r>
              <a:rPr lang="en-US" sz="2000" b="0" dirty="0" err="1">
                <a:solidFill>
                  <a:srgbClr val="022851"/>
                </a:solidFill>
                <a:effectLst/>
                <a:latin typeface="Proxima Nova" panose="02000506030000020004" pitchFamily="2" charset="0"/>
                <a:cs typeface="Calibri" panose="020F0502020204030204" pitchFamily="34" charset="0"/>
              </a:rPr>
              <a:t>Wolfskill</a:t>
            </a:r>
            <a:r>
              <a:rPr lang="en-US" sz="2000" b="0" dirty="0">
                <a:solidFill>
                  <a:srgbClr val="022851"/>
                </a:solidFill>
                <a:effectLst/>
                <a:latin typeface="Proxima Nova" panose="02000506030000020004" pitchFamily="2" charset="0"/>
                <a:cs typeface="Calibri" panose="020F0502020204030204" pitchFamily="34" charset="0"/>
              </a:rPr>
              <a:t> Experimental Orchards</a:t>
            </a:r>
          </a:p>
          <a:p>
            <a:endParaRPr lang="en-US" sz="2000" b="0" dirty="0">
              <a:solidFill>
                <a:srgbClr val="022851"/>
              </a:solidFill>
              <a:latin typeface="Proxima Nova" panose="02000506030000020004" pitchFamily="2" charset="0"/>
              <a:cs typeface="Calibri" panose="020F0502020204030204" pitchFamily="34" charset="0"/>
            </a:endParaRPr>
          </a:p>
        </p:txBody>
      </p:sp>
      <p:sp>
        <p:nvSpPr>
          <p:cNvPr id="9" name="TextBox 8">
            <a:extLst>
              <a:ext uri="{FF2B5EF4-FFF2-40B4-BE49-F238E27FC236}">
                <a16:creationId xmlns:a16="http://schemas.microsoft.com/office/drawing/2014/main" id="{1C12543C-D45A-BDA8-3BB4-4CCDD91121C7}"/>
              </a:ext>
            </a:extLst>
          </p:cNvPr>
          <p:cNvSpPr txBox="1"/>
          <p:nvPr userDrawn="1"/>
        </p:nvSpPr>
        <p:spPr>
          <a:xfrm>
            <a:off x="770114" y="214494"/>
            <a:ext cx="6276109" cy="769441"/>
          </a:xfrm>
          <a:prstGeom prst="rect">
            <a:avLst/>
          </a:prstGeom>
          <a:noFill/>
        </p:spPr>
        <p:txBody>
          <a:bodyPr wrap="square" rtlCol="0">
            <a:spAutoFit/>
          </a:bodyPr>
          <a:lstStyle/>
          <a:p>
            <a:r>
              <a:rPr lang="en-US" sz="4400" b="1" dirty="0">
                <a:solidFill>
                  <a:srgbClr val="022851"/>
                </a:solidFill>
                <a:latin typeface="Proxima Nova" panose="02000506030000020004" pitchFamily="2" charset="0"/>
                <a:cs typeface="Calibri" panose="020F0502020204030204" pitchFamily="34" charset="0"/>
              </a:rPr>
              <a:t>Facilities</a:t>
            </a:r>
          </a:p>
        </p:txBody>
      </p:sp>
    </p:spTree>
    <p:extLst>
      <p:ext uri="{BB962C8B-B14F-4D97-AF65-F5344CB8AC3E}">
        <p14:creationId xmlns:p14="http://schemas.microsoft.com/office/powerpoint/2010/main" val="3053099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6E59E-B2A8-EFB5-33B5-3F1019A159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1022" y="-2245654"/>
            <a:ext cx="12349243" cy="5760720"/>
          </a:xfrm>
          <a:prstGeom prst="rect">
            <a:avLst/>
          </a:prstGeom>
        </p:spPr>
      </p:pic>
      <p:sp>
        <p:nvSpPr>
          <p:cNvPr id="4" name="Date Placeholder 3">
            <a:extLst>
              <a:ext uri="{FF2B5EF4-FFF2-40B4-BE49-F238E27FC236}">
                <a16:creationId xmlns:a16="http://schemas.microsoft.com/office/drawing/2014/main" id="{688FB430-1BA8-BA45-B94C-7AB30C1FE274}"/>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D449E773-17D5-E849-AD6E-7B6BB7A9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81AE1-6618-B044-9885-9D3457AEC720}"/>
              </a:ext>
            </a:extLst>
          </p:cNvPr>
          <p:cNvSpPr>
            <a:spLocks noGrp="1"/>
          </p:cNvSpPr>
          <p:nvPr>
            <p:ph type="sldNum" sz="quarter" idx="12"/>
          </p:nvPr>
        </p:nvSpPr>
        <p:spPr/>
        <p:txBody>
          <a:bodyPr/>
          <a:lstStyle/>
          <a:p>
            <a:fld id="{7F332208-2F56-7D42-9A3F-895B8D67C05D}" type="slidenum">
              <a:rPr lang="en-US" smtClean="0"/>
              <a:t>‹#›</a:t>
            </a:fld>
            <a:endParaRPr lang="en-US"/>
          </a:p>
        </p:txBody>
      </p:sp>
      <p:sp>
        <p:nvSpPr>
          <p:cNvPr id="7" name="Rectangle 6">
            <a:extLst>
              <a:ext uri="{FF2B5EF4-FFF2-40B4-BE49-F238E27FC236}">
                <a16:creationId xmlns:a16="http://schemas.microsoft.com/office/drawing/2014/main" id="{02A21926-9D92-F547-A354-880F37F55996}"/>
              </a:ext>
            </a:extLst>
          </p:cNvPr>
          <p:cNvSpPr/>
          <p:nvPr userDrawn="1"/>
        </p:nvSpPr>
        <p:spPr>
          <a:xfrm>
            <a:off x="0" y="6075336"/>
            <a:ext cx="12192000" cy="782664"/>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low confidence">
            <a:extLst>
              <a:ext uri="{FF2B5EF4-FFF2-40B4-BE49-F238E27FC236}">
                <a16:creationId xmlns:a16="http://schemas.microsoft.com/office/drawing/2014/main" id="{29194AD6-E05F-3B4C-A496-5A708C9C6B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278205"/>
            <a:ext cx="2059983" cy="376028"/>
          </a:xfrm>
          <a:prstGeom prst="rect">
            <a:avLst/>
          </a:prstGeom>
        </p:spPr>
      </p:pic>
      <p:sp>
        <p:nvSpPr>
          <p:cNvPr id="17" name="TextBox 16">
            <a:extLst>
              <a:ext uri="{FF2B5EF4-FFF2-40B4-BE49-F238E27FC236}">
                <a16:creationId xmlns:a16="http://schemas.microsoft.com/office/drawing/2014/main" id="{A8AB4E46-A560-06C6-978F-5E6703FB7ECA}"/>
              </a:ext>
            </a:extLst>
          </p:cNvPr>
          <p:cNvSpPr txBox="1"/>
          <p:nvPr userDrawn="1"/>
        </p:nvSpPr>
        <p:spPr>
          <a:xfrm>
            <a:off x="1111751" y="3701002"/>
            <a:ext cx="10365970" cy="2262158"/>
          </a:xfrm>
          <a:prstGeom prst="rect">
            <a:avLst/>
          </a:prstGeom>
          <a:noFill/>
        </p:spPr>
        <p:txBody>
          <a:bodyPr wrap="square" bIns="91440" numCol="2" rtlCol="0">
            <a:spAutoFit/>
          </a:bodyPr>
          <a:lstStyle/>
          <a:p>
            <a:pPr>
              <a:lnSpc>
                <a:spcPct val="150000"/>
              </a:lnSpc>
            </a:pPr>
            <a:r>
              <a:rPr lang="en-US" sz="1200" b="1" dirty="0">
                <a:solidFill>
                  <a:srgbClr val="022851"/>
                </a:solidFill>
                <a:effectLst/>
                <a:latin typeface="Proxima Nova" panose="02000506030000020004" pitchFamily="2" charset="0"/>
                <a:cs typeface="Arial" panose="020B0604020202020204" pitchFamily="34" charset="0"/>
              </a:rPr>
              <a:t>• Agricultural and Resource Economics</a:t>
            </a:r>
          </a:p>
          <a:p>
            <a:pPr>
              <a:lnSpc>
                <a:spcPct val="150000"/>
              </a:lnSpc>
            </a:pPr>
            <a:r>
              <a:rPr lang="en-US" sz="1200" b="1" dirty="0">
                <a:solidFill>
                  <a:srgbClr val="022851"/>
                </a:solidFill>
                <a:effectLst/>
                <a:latin typeface="Proxima Nova" panose="02000506030000020004" pitchFamily="2" charset="0"/>
                <a:cs typeface="Arial" panose="020B0604020202020204" pitchFamily="34" charset="0"/>
              </a:rPr>
              <a:t>• Animal Science</a:t>
            </a:r>
          </a:p>
          <a:p>
            <a:pPr>
              <a:lnSpc>
                <a:spcPct val="150000"/>
              </a:lnSpc>
            </a:pPr>
            <a:r>
              <a:rPr lang="en-US" sz="1200" b="1" dirty="0">
                <a:solidFill>
                  <a:srgbClr val="022851"/>
                </a:solidFill>
                <a:effectLst/>
                <a:latin typeface="Proxima Nova" panose="02000506030000020004" pitchFamily="2" charset="0"/>
                <a:cs typeface="Arial" panose="020B0604020202020204" pitchFamily="34" charset="0"/>
              </a:rPr>
              <a:t>• Biological and Agricultural Engineering</a:t>
            </a:r>
          </a:p>
          <a:p>
            <a:pPr>
              <a:lnSpc>
                <a:spcPct val="150000"/>
              </a:lnSpc>
            </a:pPr>
            <a:r>
              <a:rPr lang="en-US" sz="1200" b="1" dirty="0">
                <a:solidFill>
                  <a:srgbClr val="022851"/>
                </a:solidFill>
                <a:effectLst/>
                <a:latin typeface="Proxima Nova" panose="02000506030000020004" pitchFamily="2" charset="0"/>
                <a:cs typeface="Arial" panose="020B0604020202020204" pitchFamily="34" charset="0"/>
              </a:rPr>
              <a:t>• Entomology and Nematology</a:t>
            </a:r>
          </a:p>
          <a:p>
            <a:pPr>
              <a:lnSpc>
                <a:spcPct val="150000"/>
              </a:lnSpc>
            </a:pPr>
            <a:r>
              <a:rPr lang="en-US" sz="1200" b="1" dirty="0">
                <a:solidFill>
                  <a:srgbClr val="022851"/>
                </a:solidFill>
                <a:effectLst/>
                <a:latin typeface="Proxima Nova" panose="02000506030000020004" pitchFamily="2" charset="0"/>
                <a:cs typeface="Arial" panose="020B0604020202020204" pitchFamily="34" charset="0"/>
              </a:rPr>
              <a:t>• Environmental Science and Policy</a:t>
            </a:r>
          </a:p>
          <a:p>
            <a:pPr>
              <a:lnSpc>
                <a:spcPct val="150000"/>
              </a:lnSpc>
            </a:pPr>
            <a:r>
              <a:rPr lang="en-US" sz="1200" b="1" dirty="0">
                <a:solidFill>
                  <a:srgbClr val="022851"/>
                </a:solidFill>
                <a:effectLst/>
                <a:latin typeface="Proxima Nova" panose="02000506030000020004" pitchFamily="2" charset="0"/>
                <a:cs typeface="Arial" panose="020B0604020202020204" pitchFamily="34" charset="0"/>
              </a:rPr>
              <a:t>• Environmental Toxicology</a:t>
            </a:r>
          </a:p>
          <a:p>
            <a:pPr>
              <a:lnSpc>
                <a:spcPct val="150000"/>
              </a:lnSpc>
            </a:pPr>
            <a:r>
              <a:rPr lang="en-US" sz="1200" b="1" dirty="0">
                <a:solidFill>
                  <a:srgbClr val="022851"/>
                </a:solidFill>
                <a:effectLst/>
                <a:latin typeface="Proxima Nova" panose="02000506030000020004" pitchFamily="2" charset="0"/>
                <a:cs typeface="Arial" panose="020B0604020202020204" pitchFamily="34" charset="0"/>
              </a:rPr>
              <a:t>• Food Science and Technology</a:t>
            </a:r>
          </a:p>
          <a:p>
            <a:pPr>
              <a:lnSpc>
                <a:spcPct val="150000"/>
              </a:lnSpc>
            </a:pPr>
            <a:r>
              <a:rPr lang="en-US" sz="1200" b="1" dirty="0">
                <a:solidFill>
                  <a:srgbClr val="022851"/>
                </a:solidFill>
                <a:effectLst/>
                <a:latin typeface="Proxima Nova" panose="02000506030000020004" pitchFamily="2" charset="0"/>
                <a:cs typeface="Arial" panose="020B0604020202020204" pitchFamily="34" charset="0"/>
              </a:rPr>
              <a:t>• Human Ecology</a:t>
            </a:r>
          </a:p>
          <a:p>
            <a:pPr>
              <a:lnSpc>
                <a:spcPct val="150000"/>
              </a:lnSpc>
            </a:pPr>
            <a:r>
              <a:rPr lang="en-US" sz="1200" b="1" dirty="0">
                <a:solidFill>
                  <a:srgbClr val="022851"/>
                </a:solidFill>
                <a:effectLst/>
                <a:latin typeface="Proxima Nova" panose="02000506030000020004" pitchFamily="2" charset="0"/>
                <a:cs typeface="Arial" panose="020B0604020202020204" pitchFamily="34" charset="0"/>
              </a:rPr>
              <a:t>• Land, Air and Water Resources</a:t>
            </a:r>
          </a:p>
          <a:p>
            <a:pPr>
              <a:lnSpc>
                <a:spcPct val="150000"/>
              </a:lnSpc>
            </a:pPr>
            <a:r>
              <a:rPr lang="en-US" sz="1200" b="1" dirty="0">
                <a:solidFill>
                  <a:srgbClr val="022851"/>
                </a:solidFill>
                <a:effectLst/>
                <a:latin typeface="Proxima Nova" panose="02000506030000020004" pitchFamily="2" charset="0"/>
                <a:cs typeface="Arial" panose="020B0604020202020204" pitchFamily="34" charset="0"/>
              </a:rPr>
              <a:t>• Nutrition</a:t>
            </a:r>
          </a:p>
          <a:p>
            <a:pPr>
              <a:lnSpc>
                <a:spcPct val="150000"/>
              </a:lnSpc>
            </a:pPr>
            <a:r>
              <a:rPr lang="en-US" sz="1200" b="1" dirty="0">
                <a:solidFill>
                  <a:srgbClr val="022851"/>
                </a:solidFill>
                <a:effectLst/>
                <a:latin typeface="Proxima Nova" panose="02000506030000020004" pitchFamily="2" charset="0"/>
                <a:cs typeface="Arial" panose="020B0604020202020204" pitchFamily="34" charset="0"/>
              </a:rPr>
              <a:t>• Plant Pathology</a:t>
            </a:r>
          </a:p>
          <a:p>
            <a:pPr>
              <a:lnSpc>
                <a:spcPct val="150000"/>
              </a:lnSpc>
            </a:pPr>
            <a:r>
              <a:rPr lang="en-US" sz="1200" b="1" dirty="0">
                <a:solidFill>
                  <a:srgbClr val="022851"/>
                </a:solidFill>
                <a:effectLst/>
                <a:latin typeface="Proxima Nova" panose="02000506030000020004" pitchFamily="2" charset="0"/>
                <a:cs typeface="Arial" panose="020B0604020202020204" pitchFamily="34" charset="0"/>
              </a:rPr>
              <a:t>• Plant Sciences</a:t>
            </a:r>
          </a:p>
          <a:p>
            <a:pPr>
              <a:lnSpc>
                <a:spcPct val="150000"/>
              </a:lnSpc>
            </a:pPr>
            <a:r>
              <a:rPr lang="en-US" sz="1200" b="1" dirty="0">
                <a:solidFill>
                  <a:srgbClr val="022851"/>
                </a:solidFill>
                <a:effectLst/>
                <a:latin typeface="Proxima Nova" panose="02000506030000020004" pitchFamily="2" charset="0"/>
                <a:cs typeface="Arial" panose="020B0604020202020204" pitchFamily="34" charset="0"/>
              </a:rPr>
              <a:t>• Viticulture and Enology</a:t>
            </a:r>
          </a:p>
          <a:p>
            <a:pPr>
              <a:lnSpc>
                <a:spcPct val="150000"/>
              </a:lnSpc>
            </a:pPr>
            <a:r>
              <a:rPr lang="en-US" sz="1200" b="1" dirty="0">
                <a:solidFill>
                  <a:srgbClr val="022851"/>
                </a:solidFill>
                <a:effectLst/>
                <a:latin typeface="Proxima Nova" panose="02000506030000020004" pitchFamily="2" charset="0"/>
                <a:cs typeface="Arial" panose="020B0604020202020204" pitchFamily="34" charset="0"/>
              </a:rPr>
              <a:t>• Wildlife, Fish and Conservation Biology</a:t>
            </a:r>
          </a:p>
          <a:p>
            <a:endParaRPr lang="en-US" sz="1200" dirty="0">
              <a:solidFill>
                <a:srgbClr val="022851"/>
              </a:solidFill>
              <a:latin typeface="Proxima Nova" panose="02000506030000020004" pitchFamily="2" charset="0"/>
              <a:cs typeface="Arial" panose="020B0604020202020204" pitchFamily="34" charset="0"/>
            </a:endParaRPr>
          </a:p>
        </p:txBody>
      </p:sp>
      <p:sp>
        <p:nvSpPr>
          <p:cNvPr id="22" name="TextBox 21">
            <a:extLst>
              <a:ext uri="{FF2B5EF4-FFF2-40B4-BE49-F238E27FC236}">
                <a16:creationId xmlns:a16="http://schemas.microsoft.com/office/drawing/2014/main" id="{F72578CF-79E0-EF9F-2854-7B66F9FA5E2D}"/>
              </a:ext>
            </a:extLst>
          </p:cNvPr>
          <p:cNvSpPr txBox="1"/>
          <p:nvPr userDrawn="1"/>
        </p:nvSpPr>
        <p:spPr>
          <a:xfrm>
            <a:off x="1111751" y="2659559"/>
            <a:ext cx="6276109" cy="769441"/>
          </a:xfrm>
          <a:prstGeom prst="rect">
            <a:avLst/>
          </a:prstGeom>
          <a:noFill/>
        </p:spPr>
        <p:txBody>
          <a:bodyPr wrap="square" rtlCol="0">
            <a:spAutoFit/>
          </a:bodyPr>
          <a:lstStyle/>
          <a:p>
            <a:r>
              <a:rPr lang="en-US" sz="4400" b="1" dirty="0">
                <a:solidFill>
                  <a:schemeClr val="bg1"/>
                </a:solidFill>
                <a:latin typeface="Proxima Nova" panose="02000506030000020004" pitchFamily="2" charset="0"/>
                <a:cs typeface="Arial" panose="020B0604020202020204" pitchFamily="34" charset="0"/>
              </a:rPr>
              <a:t>Departments</a:t>
            </a:r>
          </a:p>
        </p:txBody>
      </p:sp>
    </p:spTree>
    <p:extLst>
      <p:ext uri="{BB962C8B-B14F-4D97-AF65-F5344CB8AC3E}">
        <p14:creationId xmlns:p14="http://schemas.microsoft.com/office/powerpoint/2010/main" val="2501187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8FB430-1BA8-BA45-B94C-7AB30C1FE274}"/>
              </a:ext>
            </a:extLst>
          </p:cNvPr>
          <p:cNvSpPr>
            <a:spLocks noGrp="1"/>
          </p:cNvSpPr>
          <p:nvPr>
            <p:ph type="dt" sz="half" idx="10"/>
          </p:nvPr>
        </p:nvSpPr>
        <p:spPr/>
        <p:txBody>
          <a:bodyPr/>
          <a:lstStyle/>
          <a:p>
            <a:fld id="{DD0F985B-F4A0-C14A-AEE7-2ED040625FD1}" type="datetimeFigureOut">
              <a:rPr lang="en-US" smtClean="0"/>
              <a:t>7/27/24</a:t>
            </a:fld>
            <a:endParaRPr lang="en-US"/>
          </a:p>
        </p:txBody>
      </p:sp>
      <p:sp>
        <p:nvSpPr>
          <p:cNvPr id="5" name="Footer Placeholder 4">
            <a:extLst>
              <a:ext uri="{FF2B5EF4-FFF2-40B4-BE49-F238E27FC236}">
                <a16:creationId xmlns:a16="http://schemas.microsoft.com/office/drawing/2014/main" id="{D449E773-17D5-E849-AD6E-7B6BB7A9B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81AE1-6618-B044-9885-9D3457AEC720}"/>
              </a:ext>
            </a:extLst>
          </p:cNvPr>
          <p:cNvSpPr>
            <a:spLocks noGrp="1"/>
          </p:cNvSpPr>
          <p:nvPr>
            <p:ph type="sldNum" sz="quarter" idx="12"/>
          </p:nvPr>
        </p:nvSpPr>
        <p:spPr/>
        <p:txBody>
          <a:bodyPr/>
          <a:lstStyle/>
          <a:p>
            <a:fld id="{7F332208-2F56-7D42-9A3F-895B8D67C05D}" type="slidenum">
              <a:rPr lang="en-US" smtClean="0"/>
              <a:t>‹#›</a:t>
            </a:fld>
            <a:endParaRPr lang="en-US"/>
          </a:p>
        </p:txBody>
      </p:sp>
      <p:sp>
        <p:nvSpPr>
          <p:cNvPr id="7" name="Rectangle 6">
            <a:extLst>
              <a:ext uri="{FF2B5EF4-FFF2-40B4-BE49-F238E27FC236}">
                <a16:creationId xmlns:a16="http://schemas.microsoft.com/office/drawing/2014/main" id="{02A21926-9D92-F547-A354-880F37F55996}"/>
              </a:ext>
            </a:extLst>
          </p:cNvPr>
          <p:cNvSpPr/>
          <p:nvPr userDrawn="1"/>
        </p:nvSpPr>
        <p:spPr>
          <a:xfrm>
            <a:off x="0" y="6075336"/>
            <a:ext cx="12192000" cy="782664"/>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low confidence">
            <a:extLst>
              <a:ext uri="{FF2B5EF4-FFF2-40B4-BE49-F238E27FC236}">
                <a16:creationId xmlns:a16="http://schemas.microsoft.com/office/drawing/2014/main" id="{29194AD6-E05F-3B4C-A496-5A708C9C6B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78205"/>
            <a:ext cx="2059983" cy="376028"/>
          </a:xfrm>
          <a:prstGeom prst="rect">
            <a:avLst/>
          </a:prstGeom>
        </p:spPr>
      </p:pic>
      <p:sp>
        <p:nvSpPr>
          <p:cNvPr id="10" name="TextBox 9">
            <a:extLst>
              <a:ext uri="{FF2B5EF4-FFF2-40B4-BE49-F238E27FC236}">
                <a16:creationId xmlns:a16="http://schemas.microsoft.com/office/drawing/2014/main" id="{D8A54A6E-EA0D-6509-C2D2-29D6F72C1BF5}"/>
              </a:ext>
            </a:extLst>
          </p:cNvPr>
          <p:cNvSpPr txBox="1"/>
          <p:nvPr userDrawn="1"/>
        </p:nvSpPr>
        <p:spPr>
          <a:xfrm>
            <a:off x="878862" y="1905641"/>
            <a:ext cx="11067142" cy="3323987"/>
          </a:xfrm>
          <a:prstGeom prst="rect">
            <a:avLst/>
          </a:prstGeom>
          <a:noFill/>
        </p:spPr>
        <p:txBody>
          <a:bodyPr wrap="square" numCol="2">
            <a:spAutoFit/>
          </a:bodyPr>
          <a:lstStyle/>
          <a:p>
            <a:pPr>
              <a:lnSpc>
                <a:spcPct val="150000"/>
              </a:lnSpc>
            </a:pPr>
            <a:r>
              <a:rPr lang="en-US" sz="2000" b="0" dirty="0">
                <a:solidFill>
                  <a:srgbClr val="022851"/>
                </a:solidFill>
                <a:effectLst/>
                <a:latin typeface="Proxima Nova" panose="02000506030000020004" pitchFamily="2" charset="0"/>
                <a:cs typeface="Calibri" panose="020F0502020204030204" pitchFamily="34" charset="0"/>
              </a:rPr>
              <a:t>• Agricultural and Resource Economics</a:t>
            </a:r>
          </a:p>
          <a:p>
            <a:pPr>
              <a:lnSpc>
                <a:spcPct val="150000"/>
              </a:lnSpc>
            </a:pPr>
            <a:r>
              <a:rPr lang="en-US" sz="2000" b="0" dirty="0">
                <a:solidFill>
                  <a:srgbClr val="022851"/>
                </a:solidFill>
                <a:effectLst/>
                <a:latin typeface="Proxima Nova" panose="02000506030000020004" pitchFamily="2" charset="0"/>
                <a:cs typeface="Calibri" panose="020F0502020204030204" pitchFamily="34" charset="0"/>
              </a:rPr>
              <a:t>• Animal Science</a:t>
            </a:r>
          </a:p>
          <a:p>
            <a:pPr>
              <a:lnSpc>
                <a:spcPct val="150000"/>
              </a:lnSpc>
            </a:pPr>
            <a:r>
              <a:rPr lang="en-US" sz="2000" b="0" dirty="0">
                <a:solidFill>
                  <a:srgbClr val="022851"/>
                </a:solidFill>
                <a:effectLst/>
                <a:latin typeface="Proxima Nova" panose="02000506030000020004" pitchFamily="2" charset="0"/>
                <a:cs typeface="Calibri" panose="020F0502020204030204" pitchFamily="34" charset="0"/>
              </a:rPr>
              <a:t>• Biological and Agricultural Engineering</a:t>
            </a:r>
          </a:p>
          <a:p>
            <a:pPr>
              <a:lnSpc>
                <a:spcPct val="150000"/>
              </a:lnSpc>
            </a:pPr>
            <a:r>
              <a:rPr lang="en-US" sz="2000" b="0" dirty="0">
                <a:solidFill>
                  <a:srgbClr val="022851"/>
                </a:solidFill>
                <a:effectLst/>
                <a:latin typeface="Proxima Nova" panose="02000506030000020004" pitchFamily="2" charset="0"/>
                <a:cs typeface="Calibri" panose="020F0502020204030204" pitchFamily="34" charset="0"/>
              </a:rPr>
              <a:t>• Entomology and Nematology</a:t>
            </a:r>
          </a:p>
          <a:p>
            <a:pPr>
              <a:lnSpc>
                <a:spcPct val="150000"/>
              </a:lnSpc>
            </a:pPr>
            <a:r>
              <a:rPr lang="en-US" sz="2000" b="0" dirty="0">
                <a:solidFill>
                  <a:srgbClr val="022851"/>
                </a:solidFill>
                <a:effectLst/>
                <a:latin typeface="Proxima Nova" panose="02000506030000020004" pitchFamily="2" charset="0"/>
                <a:cs typeface="Calibri" panose="020F0502020204030204" pitchFamily="34" charset="0"/>
              </a:rPr>
              <a:t>• Environmental Science and Policy</a:t>
            </a:r>
          </a:p>
          <a:p>
            <a:pPr>
              <a:lnSpc>
                <a:spcPct val="150000"/>
              </a:lnSpc>
            </a:pPr>
            <a:r>
              <a:rPr lang="en-US" sz="2000" b="0" dirty="0">
                <a:solidFill>
                  <a:srgbClr val="022851"/>
                </a:solidFill>
                <a:effectLst/>
                <a:latin typeface="Proxima Nova" panose="02000506030000020004" pitchFamily="2" charset="0"/>
                <a:cs typeface="Calibri" panose="020F0502020204030204" pitchFamily="34" charset="0"/>
              </a:rPr>
              <a:t>• Environmental Toxicology</a:t>
            </a:r>
          </a:p>
          <a:p>
            <a:pPr>
              <a:lnSpc>
                <a:spcPct val="150000"/>
              </a:lnSpc>
            </a:pPr>
            <a:r>
              <a:rPr lang="en-US" sz="2000" b="0" dirty="0">
                <a:solidFill>
                  <a:srgbClr val="022851"/>
                </a:solidFill>
                <a:effectLst/>
                <a:latin typeface="Proxima Nova" panose="02000506030000020004" pitchFamily="2" charset="0"/>
                <a:cs typeface="Calibri" panose="020F0502020204030204" pitchFamily="34" charset="0"/>
              </a:rPr>
              <a:t>• Food Science and Technology</a:t>
            </a:r>
          </a:p>
          <a:p>
            <a:pPr>
              <a:lnSpc>
                <a:spcPct val="150000"/>
              </a:lnSpc>
            </a:pPr>
            <a:r>
              <a:rPr lang="en-US" sz="2000" b="0" dirty="0">
                <a:solidFill>
                  <a:srgbClr val="022851"/>
                </a:solidFill>
                <a:effectLst/>
                <a:latin typeface="Proxima Nova" panose="02000506030000020004" pitchFamily="2" charset="0"/>
                <a:cs typeface="Calibri" panose="020F0502020204030204" pitchFamily="34" charset="0"/>
              </a:rPr>
              <a:t>• Human Ecology</a:t>
            </a:r>
          </a:p>
          <a:p>
            <a:pPr>
              <a:lnSpc>
                <a:spcPct val="150000"/>
              </a:lnSpc>
            </a:pPr>
            <a:r>
              <a:rPr lang="en-US" sz="2000" b="0" dirty="0">
                <a:solidFill>
                  <a:srgbClr val="022851"/>
                </a:solidFill>
                <a:effectLst/>
                <a:latin typeface="Proxima Nova" panose="02000506030000020004" pitchFamily="2" charset="0"/>
                <a:cs typeface="Calibri" panose="020F0502020204030204" pitchFamily="34" charset="0"/>
              </a:rPr>
              <a:t>• Land, Air and Water Resources</a:t>
            </a:r>
          </a:p>
          <a:p>
            <a:pPr>
              <a:lnSpc>
                <a:spcPct val="150000"/>
              </a:lnSpc>
            </a:pPr>
            <a:r>
              <a:rPr lang="en-US" sz="2000" b="0" dirty="0">
                <a:solidFill>
                  <a:srgbClr val="022851"/>
                </a:solidFill>
                <a:effectLst/>
                <a:latin typeface="Proxima Nova" panose="02000506030000020004" pitchFamily="2" charset="0"/>
                <a:cs typeface="Calibri" panose="020F0502020204030204" pitchFamily="34" charset="0"/>
              </a:rPr>
              <a:t>• Nutrition</a:t>
            </a:r>
          </a:p>
          <a:p>
            <a:pPr>
              <a:lnSpc>
                <a:spcPct val="150000"/>
              </a:lnSpc>
            </a:pPr>
            <a:r>
              <a:rPr lang="en-US" sz="2000" b="0" dirty="0">
                <a:solidFill>
                  <a:srgbClr val="022851"/>
                </a:solidFill>
                <a:effectLst/>
                <a:latin typeface="Proxima Nova" panose="02000506030000020004" pitchFamily="2" charset="0"/>
                <a:cs typeface="Calibri" panose="020F0502020204030204" pitchFamily="34" charset="0"/>
              </a:rPr>
              <a:t>• Plant Pathology</a:t>
            </a:r>
          </a:p>
          <a:p>
            <a:pPr>
              <a:lnSpc>
                <a:spcPct val="150000"/>
              </a:lnSpc>
            </a:pPr>
            <a:r>
              <a:rPr lang="en-US" sz="2000" b="0" dirty="0">
                <a:solidFill>
                  <a:srgbClr val="022851"/>
                </a:solidFill>
                <a:effectLst/>
                <a:latin typeface="Proxima Nova" panose="02000506030000020004" pitchFamily="2" charset="0"/>
                <a:cs typeface="Calibri" panose="020F0502020204030204" pitchFamily="34" charset="0"/>
              </a:rPr>
              <a:t>• Plant Sciences</a:t>
            </a:r>
          </a:p>
          <a:p>
            <a:pPr>
              <a:lnSpc>
                <a:spcPct val="150000"/>
              </a:lnSpc>
            </a:pPr>
            <a:r>
              <a:rPr lang="en-US" sz="2000" b="0" dirty="0">
                <a:solidFill>
                  <a:srgbClr val="022851"/>
                </a:solidFill>
                <a:effectLst/>
                <a:latin typeface="Proxima Nova" panose="02000506030000020004" pitchFamily="2" charset="0"/>
                <a:cs typeface="Calibri" panose="020F0502020204030204" pitchFamily="34" charset="0"/>
              </a:rPr>
              <a:t>• Viticulture and Enology</a:t>
            </a:r>
          </a:p>
          <a:p>
            <a:pPr>
              <a:lnSpc>
                <a:spcPct val="150000"/>
              </a:lnSpc>
            </a:pPr>
            <a:r>
              <a:rPr lang="en-US" sz="2000" b="0" dirty="0">
                <a:solidFill>
                  <a:srgbClr val="022851"/>
                </a:solidFill>
                <a:effectLst/>
                <a:latin typeface="Proxima Nova" panose="02000506030000020004" pitchFamily="2" charset="0"/>
                <a:cs typeface="Calibri" panose="020F0502020204030204" pitchFamily="34" charset="0"/>
              </a:rPr>
              <a:t>• Wildlife, Fish and Conservation Biology</a:t>
            </a:r>
          </a:p>
        </p:txBody>
      </p:sp>
      <p:sp>
        <p:nvSpPr>
          <p:cNvPr id="11" name="TextBox 10">
            <a:extLst>
              <a:ext uri="{FF2B5EF4-FFF2-40B4-BE49-F238E27FC236}">
                <a16:creationId xmlns:a16="http://schemas.microsoft.com/office/drawing/2014/main" id="{27F0BDFB-1169-A309-637E-25564FF400B1}"/>
              </a:ext>
            </a:extLst>
          </p:cNvPr>
          <p:cNvSpPr txBox="1"/>
          <p:nvPr userDrawn="1"/>
        </p:nvSpPr>
        <p:spPr>
          <a:xfrm>
            <a:off x="878862" y="995693"/>
            <a:ext cx="5450114" cy="769441"/>
          </a:xfrm>
          <a:prstGeom prst="rect">
            <a:avLst/>
          </a:prstGeom>
          <a:noFill/>
        </p:spPr>
        <p:txBody>
          <a:bodyPr wrap="square" rtlCol="0">
            <a:spAutoFit/>
          </a:bodyPr>
          <a:lstStyle/>
          <a:p>
            <a:r>
              <a:rPr lang="en-US" sz="4400" b="1" dirty="0">
                <a:solidFill>
                  <a:srgbClr val="022851"/>
                </a:solidFill>
                <a:latin typeface="Proxima Nova" panose="02000506030000020004" pitchFamily="2" charset="0"/>
              </a:rPr>
              <a:t>Departments</a:t>
            </a:r>
          </a:p>
        </p:txBody>
      </p:sp>
    </p:spTree>
    <p:extLst>
      <p:ext uri="{BB962C8B-B14F-4D97-AF65-F5344CB8AC3E}">
        <p14:creationId xmlns:p14="http://schemas.microsoft.com/office/powerpoint/2010/main" val="1375963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149C-5938-994D-BAD1-3BC76389AD9C}"/>
              </a:ext>
            </a:extLst>
          </p:cNvPr>
          <p:cNvSpPr>
            <a:spLocks noGrp="1"/>
          </p:cNvSpPr>
          <p:nvPr>
            <p:ph type="title" hasCustomPrompt="1"/>
          </p:nvPr>
        </p:nvSpPr>
        <p:spPr>
          <a:xfrm>
            <a:off x="815439" y="2172877"/>
            <a:ext cx="10515600" cy="1079182"/>
          </a:xfrm>
        </p:spPr>
        <p:txBody>
          <a:bodyPr anchor="b">
            <a:normAutofit/>
          </a:bodyPr>
          <a:lstStyle>
            <a:lvl1pPr algn="ctr">
              <a:defRPr sz="4400" b="1">
                <a:latin typeface="Proxima Nova" panose="02000506030000020004" pitchFamily="2" charset="0"/>
              </a:defRPr>
            </a:lvl1pPr>
          </a:lstStyle>
          <a:p>
            <a:r>
              <a:rPr lang="en-US" dirty="0"/>
              <a:t>Click to edit (thank you)</a:t>
            </a:r>
            <a:br>
              <a:rPr lang="en-US" dirty="0"/>
            </a:br>
            <a:r>
              <a:rPr lang="en-US" dirty="0"/>
              <a:t>ending slide</a:t>
            </a:r>
          </a:p>
        </p:txBody>
      </p:sp>
      <p:pic>
        <p:nvPicPr>
          <p:cNvPr id="7" name="Picture 6" descr="Text&#10;&#10;Description automatically generated with medium confidence">
            <a:extLst>
              <a:ext uri="{FF2B5EF4-FFF2-40B4-BE49-F238E27FC236}">
                <a16:creationId xmlns:a16="http://schemas.microsoft.com/office/drawing/2014/main" id="{0CA1E93F-B67F-6A42-8054-93CE1F627A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0720" y="5138566"/>
            <a:ext cx="3266994" cy="592580"/>
          </a:xfrm>
          <a:prstGeom prst="rect">
            <a:avLst/>
          </a:prstGeom>
        </p:spPr>
      </p:pic>
      <p:sp>
        <p:nvSpPr>
          <p:cNvPr id="9" name="Subtitle 2">
            <a:extLst>
              <a:ext uri="{FF2B5EF4-FFF2-40B4-BE49-F238E27FC236}">
                <a16:creationId xmlns:a16="http://schemas.microsoft.com/office/drawing/2014/main" id="{B1511E53-45A7-5F4B-BEB4-C70F20BC33E2}"/>
              </a:ext>
            </a:extLst>
          </p:cNvPr>
          <p:cNvSpPr>
            <a:spLocks noGrp="1"/>
          </p:cNvSpPr>
          <p:nvPr>
            <p:ph type="subTitle" idx="1" hasCustomPrompt="1"/>
          </p:nvPr>
        </p:nvSpPr>
        <p:spPr>
          <a:xfrm>
            <a:off x="0" y="3429000"/>
            <a:ext cx="12192000" cy="700873"/>
          </a:xfrm>
        </p:spPr>
        <p:txBody>
          <a:bodyPr/>
          <a:lstStyle>
            <a:lvl1pPr marL="0" indent="0" algn="ctr">
              <a:buNone/>
              <a:defRPr sz="2400" b="0" i="0">
                <a:solidFill>
                  <a:srgbClr val="022851"/>
                </a:solidFill>
                <a:latin typeface="Proxima Nova Medium"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Tree>
    <p:extLst>
      <p:ext uri="{BB962C8B-B14F-4D97-AF65-F5344CB8AC3E}">
        <p14:creationId xmlns:p14="http://schemas.microsoft.com/office/powerpoint/2010/main" val="54439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001F-EA27-A041-A384-E5CB0C455709}"/>
              </a:ext>
            </a:extLst>
          </p:cNvPr>
          <p:cNvSpPr>
            <a:spLocks noGrp="1"/>
          </p:cNvSpPr>
          <p:nvPr>
            <p:ph type="ctrTitle"/>
          </p:nvPr>
        </p:nvSpPr>
        <p:spPr>
          <a:xfrm>
            <a:off x="618152" y="2532372"/>
            <a:ext cx="10817785" cy="1374569"/>
          </a:xfrm>
        </p:spPr>
        <p:txBody>
          <a:bodyPr anchor="b"/>
          <a:lstStyle>
            <a:lvl1pPr algn="l">
              <a:defRPr sz="6000" b="1">
                <a:latin typeface="Proxima Nova" panose="02000506030000020004"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C57288E-B549-2C44-B080-1596A5AE322E}"/>
              </a:ext>
            </a:extLst>
          </p:cNvPr>
          <p:cNvSpPr>
            <a:spLocks noGrp="1"/>
          </p:cNvSpPr>
          <p:nvPr>
            <p:ph type="subTitle" idx="1" hasCustomPrompt="1"/>
          </p:nvPr>
        </p:nvSpPr>
        <p:spPr>
          <a:xfrm>
            <a:off x="618153" y="3930504"/>
            <a:ext cx="10817784" cy="1655762"/>
          </a:xfrm>
        </p:spPr>
        <p:txBody>
          <a:bodyPr/>
          <a:lstStyle>
            <a:lvl1pPr marL="0" indent="0" algn="l">
              <a:buNone/>
              <a:defRPr sz="2400" b="0" i="0">
                <a:latin typeface="Proxima Nova Medium"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pic>
        <p:nvPicPr>
          <p:cNvPr id="7" name="Picture 6" descr="Text&#10;&#10;Description automatically generated with medium confidence">
            <a:extLst>
              <a:ext uri="{FF2B5EF4-FFF2-40B4-BE49-F238E27FC236}">
                <a16:creationId xmlns:a16="http://schemas.microsoft.com/office/drawing/2014/main" id="{CBDB2233-2EFE-1D43-A141-5555BB2D05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58460" y="948357"/>
            <a:ext cx="2634974" cy="477942"/>
          </a:xfrm>
          <a:prstGeom prst="rect">
            <a:avLst/>
          </a:prstGeom>
        </p:spPr>
      </p:pic>
    </p:spTree>
    <p:extLst>
      <p:ext uri="{BB962C8B-B14F-4D97-AF65-F5344CB8AC3E}">
        <p14:creationId xmlns:p14="http://schemas.microsoft.com/office/powerpoint/2010/main" val="1412309663"/>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4668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001F-EA27-A041-A384-E5CB0C455709}"/>
              </a:ext>
            </a:extLst>
          </p:cNvPr>
          <p:cNvSpPr>
            <a:spLocks noGrp="1"/>
          </p:cNvSpPr>
          <p:nvPr>
            <p:ph type="ctrTitle"/>
          </p:nvPr>
        </p:nvSpPr>
        <p:spPr>
          <a:xfrm>
            <a:off x="4926941" y="1110457"/>
            <a:ext cx="6014720" cy="2387600"/>
          </a:xfrm>
        </p:spPr>
        <p:txBody>
          <a:bodyPr anchor="b"/>
          <a:lstStyle>
            <a:lvl1pPr algn="l">
              <a:defRPr sz="6000" b="1">
                <a:latin typeface="Proxima Nova" panose="02000506030000020004"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C57288E-B549-2C44-B080-1596A5AE322E}"/>
              </a:ext>
            </a:extLst>
          </p:cNvPr>
          <p:cNvSpPr>
            <a:spLocks noGrp="1"/>
          </p:cNvSpPr>
          <p:nvPr>
            <p:ph type="subTitle" idx="1" hasCustomPrompt="1"/>
          </p:nvPr>
        </p:nvSpPr>
        <p:spPr>
          <a:xfrm>
            <a:off x="4957937" y="3590132"/>
            <a:ext cx="6014720" cy="1655762"/>
          </a:xfrm>
        </p:spPr>
        <p:txBody>
          <a:bodyPr/>
          <a:lstStyle>
            <a:lvl1pPr marL="0" indent="0" algn="l">
              <a:buNone/>
              <a:defRPr sz="2400" b="0" i="0">
                <a:latin typeface="Proxima Nova Medium"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cxnSp>
        <p:nvCxnSpPr>
          <p:cNvPr id="8" name="Straight Connector 7">
            <a:extLst>
              <a:ext uri="{FF2B5EF4-FFF2-40B4-BE49-F238E27FC236}">
                <a16:creationId xmlns:a16="http://schemas.microsoft.com/office/drawing/2014/main" id="{51E93661-33BA-E442-9834-CCF0F5CB988E}"/>
              </a:ext>
            </a:extLst>
          </p:cNvPr>
          <p:cNvCxnSpPr>
            <a:cxnSpLocks/>
          </p:cNvCxnSpPr>
          <p:nvPr userDrawn="1"/>
        </p:nvCxnSpPr>
        <p:spPr>
          <a:xfrm>
            <a:off x="4957937" y="3498057"/>
            <a:ext cx="83823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with low confidence">
            <a:extLst>
              <a:ext uri="{FF2B5EF4-FFF2-40B4-BE49-F238E27FC236}">
                <a16:creationId xmlns:a16="http://schemas.microsoft.com/office/drawing/2014/main" id="{CEC15644-AD16-6841-838F-B8E5E2E93D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35774" y="4732440"/>
            <a:ext cx="3317240" cy="605528"/>
          </a:xfrm>
          <a:prstGeom prst="rect">
            <a:avLst/>
          </a:prstGeom>
        </p:spPr>
      </p:pic>
      <p:pic>
        <p:nvPicPr>
          <p:cNvPr id="16" name="Picture 15" descr="A picture containing building, tree, outdoor, water tower&#10;&#10;Description automatically generated">
            <a:extLst>
              <a:ext uri="{FF2B5EF4-FFF2-40B4-BE49-F238E27FC236}">
                <a16:creationId xmlns:a16="http://schemas.microsoft.com/office/drawing/2014/main" id="{79975047-C70A-8745-AE3F-235ABF495D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4079162" cy="6858000"/>
          </a:xfrm>
          <a:prstGeom prst="rect">
            <a:avLst/>
          </a:prstGeom>
        </p:spPr>
      </p:pic>
    </p:spTree>
    <p:extLst>
      <p:ext uri="{BB962C8B-B14F-4D97-AF65-F5344CB8AC3E}">
        <p14:creationId xmlns:p14="http://schemas.microsoft.com/office/powerpoint/2010/main" val="229721309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8_Title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001F-EA27-A041-A384-E5CB0C455709}"/>
              </a:ext>
            </a:extLst>
          </p:cNvPr>
          <p:cNvSpPr>
            <a:spLocks noGrp="1"/>
          </p:cNvSpPr>
          <p:nvPr>
            <p:ph type="ctrTitle" hasCustomPrompt="1"/>
          </p:nvPr>
        </p:nvSpPr>
        <p:spPr>
          <a:xfrm>
            <a:off x="7197077" y="1046346"/>
            <a:ext cx="6014720" cy="2387600"/>
          </a:xfrm>
        </p:spPr>
        <p:txBody>
          <a:bodyPr anchor="b">
            <a:normAutofit/>
          </a:bodyPr>
          <a:lstStyle>
            <a:lvl1pPr algn="l">
              <a:defRPr sz="4800" b="1">
                <a:solidFill>
                  <a:schemeClr val="bg1"/>
                </a:solidFill>
                <a:latin typeface="Proxima Nova" panose="02000506030000020004" pitchFamily="2" charset="0"/>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7C57288E-B549-2C44-B080-1596A5AE322E}"/>
              </a:ext>
            </a:extLst>
          </p:cNvPr>
          <p:cNvSpPr>
            <a:spLocks noGrp="1"/>
          </p:cNvSpPr>
          <p:nvPr>
            <p:ph type="subTitle" idx="1" hasCustomPrompt="1"/>
          </p:nvPr>
        </p:nvSpPr>
        <p:spPr>
          <a:xfrm>
            <a:off x="7197077" y="3763608"/>
            <a:ext cx="6014720" cy="1655762"/>
          </a:xfrm>
        </p:spPr>
        <p:txBody>
          <a:bodyPr/>
          <a:lstStyle>
            <a:lvl1pPr marL="0" indent="0" algn="l">
              <a:buNone/>
              <a:defRPr sz="2400" b="0" i="0">
                <a:solidFill>
                  <a:schemeClr val="bg1"/>
                </a:solidFill>
                <a:latin typeface="Proxima Nova Medium"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cxnSp>
        <p:nvCxnSpPr>
          <p:cNvPr id="8" name="Straight Connector 7">
            <a:extLst>
              <a:ext uri="{FF2B5EF4-FFF2-40B4-BE49-F238E27FC236}">
                <a16:creationId xmlns:a16="http://schemas.microsoft.com/office/drawing/2014/main" id="{51E93661-33BA-E442-9834-CCF0F5CB988E}"/>
              </a:ext>
            </a:extLst>
          </p:cNvPr>
          <p:cNvCxnSpPr>
            <a:cxnSpLocks/>
          </p:cNvCxnSpPr>
          <p:nvPr userDrawn="1"/>
        </p:nvCxnSpPr>
        <p:spPr>
          <a:xfrm>
            <a:off x="7197077" y="3543833"/>
            <a:ext cx="83823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A screenshot of a video game&#10;&#10;Description automatically generated with medium confidence">
            <a:extLst>
              <a:ext uri="{FF2B5EF4-FFF2-40B4-BE49-F238E27FC236}">
                <a16:creationId xmlns:a16="http://schemas.microsoft.com/office/drawing/2014/main" id="{E905D993-0821-DC41-BC5B-C59F8E040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78761" y="4591489"/>
            <a:ext cx="2925676" cy="530671"/>
          </a:xfrm>
          <a:prstGeom prst="rect">
            <a:avLst/>
          </a:prstGeom>
        </p:spPr>
      </p:pic>
      <p:pic>
        <p:nvPicPr>
          <p:cNvPr id="17" name="Picture 16" descr="A group of people in lab coats&#10;&#10;Description automatically generated with low confidence">
            <a:extLst>
              <a:ext uri="{FF2B5EF4-FFF2-40B4-BE49-F238E27FC236}">
                <a16:creationId xmlns:a16="http://schemas.microsoft.com/office/drawing/2014/main" id="{2BC9B8CA-2B10-B848-9FF5-0B5465888C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6964666" cy="6858000"/>
          </a:xfrm>
          <a:prstGeom prst="rect">
            <a:avLst/>
          </a:prstGeom>
        </p:spPr>
      </p:pic>
    </p:spTree>
    <p:extLst>
      <p:ext uri="{BB962C8B-B14F-4D97-AF65-F5344CB8AC3E}">
        <p14:creationId xmlns:p14="http://schemas.microsoft.com/office/powerpoint/2010/main" val="125971240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9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001F-EA27-A041-A384-E5CB0C455709}"/>
              </a:ext>
            </a:extLst>
          </p:cNvPr>
          <p:cNvSpPr>
            <a:spLocks noGrp="1"/>
          </p:cNvSpPr>
          <p:nvPr>
            <p:ph type="ctrTitle"/>
          </p:nvPr>
        </p:nvSpPr>
        <p:spPr>
          <a:xfrm>
            <a:off x="5705416" y="1203734"/>
            <a:ext cx="6014720" cy="2387600"/>
          </a:xfrm>
        </p:spPr>
        <p:txBody>
          <a:bodyPr anchor="b"/>
          <a:lstStyle>
            <a:lvl1pPr algn="l">
              <a:defRPr sz="6000" b="1">
                <a:latin typeface="Proxima Nova" panose="02000506030000020004"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C57288E-B549-2C44-B080-1596A5AE322E}"/>
              </a:ext>
            </a:extLst>
          </p:cNvPr>
          <p:cNvSpPr>
            <a:spLocks noGrp="1"/>
          </p:cNvSpPr>
          <p:nvPr>
            <p:ph type="subTitle" idx="1" hasCustomPrompt="1"/>
          </p:nvPr>
        </p:nvSpPr>
        <p:spPr>
          <a:xfrm>
            <a:off x="5705416" y="3775483"/>
            <a:ext cx="6014720" cy="1655762"/>
          </a:xfrm>
        </p:spPr>
        <p:txBody>
          <a:bodyPr/>
          <a:lstStyle>
            <a:lvl1pPr marL="0" indent="0" algn="l">
              <a:buNone/>
              <a:defRPr sz="2400" b="0" i="0">
                <a:latin typeface="Proxima Nova Medium"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cxnSp>
        <p:nvCxnSpPr>
          <p:cNvPr id="8" name="Straight Connector 7">
            <a:extLst>
              <a:ext uri="{FF2B5EF4-FFF2-40B4-BE49-F238E27FC236}">
                <a16:creationId xmlns:a16="http://schemas.microsoft.com/office/drawing/2014/main" id="{51E93661-33BA-E442-9834-CCF0F5CB988E}"/>
              </a:ext>
            </a:extLst>
          </p:cNvPr>
          <p:cNvCxnSpPr>
            <a:cxnSpLocks/>
          </p:cNvCxnSpPr>
          <p:nvPr userDrawn="1"/>
        </p:nvCxnSpPr>
        <p:spPr>
          <a:xfrm>
            <a:off x="5736412" y="3591334"/>
            <a:ext cx="83823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with low confidence">
            <a:extLst>
              <a:ext uri="{FF2B5EF4-FFF2-40B4-BE49-F238E27FC236}">
                <a16:creationId xmlns:a16="http://schemas.microsoft.com/office/drawing/2014/main" id="{CEC15644-AD16-6841-838F-B8E5E2E93D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14249" y="4825717"/>
            <a:ext cx="3317240" cy="605528"/>
          </a:xfrm>
          <a:prstGeom prst="rect">
            <a:avLst/>
          </a:prstGeom>
        </p:spPr>
      </p:pic>
      <p:pic>
        <p:nvPicPr>
          <p:cNvPr id="7" name="Picture 6" descr="A picture containing person, indoor, kitchen, preparing&#10;&#10;Description automatically generated">
            <a:extLst>
              <a:ext uri="{FF2B5EF4-FFF2-40B4-BE49-F238E27FC236}">
                <a16:creationId xmlns:a16="http://schemas.microsoft.com/office/drawing/2014/main" id="{D8F38042-E06B-9340-A5DF-EE2A859366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5241285" cy="6858000"/>
          </a:xfrm>
          <a:prstGeom prst="rect">
            <a:avLst/>
          </a:prstGeom>
        </p:spPr>
      </p:pic>
    </p:spTree>
    <p:extLst>
      <p:ext uri="{BB962C8B-B14F-4D97-AF65-F5344CB8AC3E}">
        <p14:creationId xmlns:p14="http://schemas.microsoft.com/office/powerpoint/2010/main" val="233274920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001F-EA27-A041-A384-E5CB0C455709}"/>
              </a:ext>
            </a:extLst>
          </p:cNvPr>
          <p:cNvSpPr>
            <a:spLocks noGrp="1"/>
          </p:cNvSpPr>
          <p:nvPr>
            <p:ph type="ctrTitle" hasCustomPrompt="1"/>
          </p:nvPr>
        </p:nvSpPr>
        <p:spPr>
          <a:xfrm>
            <a:off x="6174971" y="1518230"/>
            <a:ext cx="6014720" cy="2387600"/>
          </a:xfrm>
        </p:spPr>
        <p:txBody>
          <a:bodyPr anchor="b">
            <a:normAutofit/>
          </a:bodyPr>
          <a:lstStyle>
            <a:lvl1pPr algn="l">
              <a:defRPr sz="4800" b="1">
                <a:solidFill>
                  <a:schemeClr val="bg1"/>
                </a:solidFill>
                <a:latin typeface="Proxima Nova" panose="02000506030000020004" pitchFamily="2" charset="0"/>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7C57288E-B549-2C44-B080-1596A5AE322E}"/>
              </a:ext>
            </a:extLst>
          </p:cNvPr>
          <p:cNvSpPr>
            <a:spLocks noGrp="1"/>
          </p:cNvSpPr>
          <p:nvPr>
            <p:ph type="subTitle" idx="1" hasCustomPrompt="1"/>
          </p:nvPr>
        </p:nvSpPr>
        <p:spPr>
          <a:xfrm>
            <a:off x="6205967" y="3997905"/>
            <a:ext cx="6014720" cy="1655762"/>
          </a:xfrm>
        </p:spPr>
        <p:txBody>
          <a:bodyPr/>
          <a:lstStyle>
            <a:lvl1pPr marL="0" indent="0" algn="l">
              <a:buNone/>
              <a:defRPr sz="2400" b="0" i="0">
                <a:solidFill>
                  <a:schemeClr val="bg1"/>
                </a:solidFill>
                <a:latin typeface="Proxima Nova Medium"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cxnSp>
        <p:nvCxnSpPr>
          <p:cNvPr id="8" name="Straight Connector 7">
            <a:extLst>
              <a:ext uri="{FF2B5EF4-FFF2-40B4-BE49-F238E27FC236}">
                <a16:creationId xmlns:a16="http://schemas.microsoft.com/office/drawing/2014/main" id="{51E93661-33BA-E442-9834-CCF0F5CB988E}"/>
              </a:ext>
            </a:extLst>
          </p:cNvPr>
          <p:cNvCxnSpPr>
            <a:cxnSpLocks/>
          </p:cNvCxnSpPr>
          <p:nvPr userDrawn="1"/>
        </p:nvCxnSpPr>
        <p:spPr>
          <a:xfrm>
            <a:off x="6205967" y="3905830"/>
            <a:ext cx="83823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video game&#10;&#10;Description automatically generated with medium confidence">
            <a:extLst>
              <a:ext uri="{FF2B5EF4-FFF2-40B4-BE49-F238E27FC236}">
                <a16:creationId xmlns:a16="http://schemas.microsoft.com/office/drawing/2014/main" id="{C1A16F07-C6C4-7A42-8A92-05E361145E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05967" y="5653667"/>
            <a:ext cx="2925676" cy="530671"/>
          </a:xfrm>
          <a:prstGeom prst="rect">
            <a:avLst/>
          </a:prstGeom>
        </p:spPr>
      </p:pic>
    </p:spTree>
    <p:extLst>
      <p:ext uri="{BB962C8B-B14F-4D97-AF65-F5344CB8AC3E}">
        <p14:creationId xmlns:p14="http://schemas.microsoft.com/office/powerpoint/2010/main" val="97140743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001F-EA27-A041-A384-E5CB0C455709}"/>
              </a:ext>
            </a:extLst>
          </p:cNvPr>
          <p:cNvSpPr>
            <a:spLocks noGrp="1"/>
          </p:cNvSpPr>
          <p:nvPr>
            <p:ph type="ctrTitle"/>
          </p:nvPr>
        </p:nvSpPr>
        <p:spPr>
          <a:xfrm>
            <a:off x="775071" y="1332878"/>
            <a:ext cx="6014720" cy="2387600"/>
          </a:xfrm>
        </p:spPr>
        <p:txBody>
          <a:bodyPr anchor="b"/>
          <a:lstStyle>
            <a:lvl1pPr algn="l">
              <a:defRPr sz="6000" b="1">
                <a:solidFill>
                  <a:schemeClr val="bg1"/>
                </a:solidFill>
                <a:latin typeface="Proxima Nova" panose="02000506030000020004"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C57288E-B549-2C44-B080-1596A5AE322E}"/>
              </a:ext>
            </a:extLst>
          </p:cNvPr>
          <p:cNvSpPr>
            <a:spLocks noGrp="1"/>
          </p:cNvSpPr>
          <p:nvPr>
            <p:ph type="subTitle" idx="1" hasCustomPrompt="1"/>
          </p:nvPr>
        </p:nvSpPr>
        <p:spPr>
          <a:xfrm>
            <a:off x="867851" y="3973191"/>
            <a:ext cx="6014720" cy="1655762"/>
          </a:xfrm>
        </p:spPr>
        <p:txBody>
          <a:bodyPr/>
          <a:lstStyle>
            <a:lvl1pPr marL="0" indent="0" algn="l">
              <a:buNone/>
              <a:defRPr sz="2400" b="0" i="0">
                <a:solidFill>
                  <a:schemeClr val="bg1"/>
                </a:solidFill>
                <a:latin typeface="Proxima Nova Medium"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pic>
        <p:nvPicPr>
          <p:cNvPr id="7" name="Picture 6" descr="Text&#10;&#10;Description automatically generated with medium confidence">
            <a:extLst>
              <a:ext uri="{FF2B5EF4-FFF2-40B4-BE49-F238E27FC236}">
                <a16:creationId xmlns:a16="http://schemas.microsoft.com/office/drawing/2014/main" id="{8BC70BCB-069B-EB41-8C63-4E02FA2090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7851" y="5276643"/>
            <a:ext cx="3335593" cy="605023"/>
          </a:xfrm>
          <a:prstGeom prst="rect">
            <a:avLst/>
          </a:prstGeom>
        </p:spPr>
      </p:pic>
      <p:pic>
        <p:nvPicPr>
          <p:cNvPr id="5" name="Picture 4" descr="Background pattern&#10;&#10;Description automatically generated">
            <a:extLst>
              <a:ext uri="{FF2B5EF4-FFF2-40B4-BE49-F238E27FC236}">
                <a16:creationId xmlns:a16="http://schemas.microsoft.com/office/drawing/2014/main" id="{28FE0E6B-E04A-D447-97F5-77AD183A56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92704">
            <a:off x="7227918" y="321223"/>
            <a:ext cx="3628602" cy="6561903"/>
          </a:xfrm>
          <a:prstGeom prst="rect">
            <a:avLst/>
          </a:prstGeom>
        </p:spPr>
      </p:pic>
    </p:spTree>
    <p:extLst>
      <p:ext uri="{BB962C8B-B14F-4D97-AF65-F5344CB8AC3E}">
        <p14:creationId xmlns:p14="http://schemas.microsoft.com/office/powerpoint/2010/main" val="291678828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2343B-DF40-9347-827D-CED9166F7B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23FEFD-0B1A-1549-893C-465C754273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128C2A-C9A0-094F-842F-D45A67AB97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Proxima Nova Medium" panose="02000506030000020004" pitchFamily="2" charset="0"/>
              </a:defRPr>
            </a:lvl1pPr>
          </a:lstStyle>
          <a:p>
            <a:fld id="{DD0F985B-F4A0-C14A-AEE7-2ED040625FD1}" type="datetimeFigureOut">
              <a:rPr lang="en-US" smtClean="0"/>
              <a:pPr/>
              <a:t>7/27/24</a:t>
            </a:fld>
            <a:endParaRPr lang="en-US" dirty="0"/>
          </a:p>
        </p:txBody>
      </p:sp>
      <p:sp>
        <p:nvSpPr>
          <p:cNvPr id="5" name="Footer Placeholder 4">
            <a:extLst>
              <a:ext uri="{FF2B5EF4-FFF2-40B4-BE49-F238E27FC236}">
                <a16:creationId xmlns:a16="http://schemas.microsoft.com/office/drawing/2014/main" id="{309C2F46-896E-B440-B5FE-877C235D95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Proxima Nova Medium" panose="02000506030000020004" pitchFamily="2" charset="0"/>
              </a:defRPr>
            </a:lvl1pPr>
          </a:lstStyle>
          <a:p>
            <a:endParaRPr lang="en-US" dirty="0"/>
          </a:p>
        </p:txBody>
      </p:sp>
      <p:sp>
        <p:nvSpPr>
          <p:cNvPr id="6" name="Slide Number Placeholder 5">
            <a:extLst>
              <a:ext uri="{FF2B5EF4-FFF2-40B4-BE49-F238E27FC236}">
                <a16:creationId xmlns:a16="http://schemas.microsoft.com/office/drawing/2014/main" id="{C21BA76C-1767-204C-ABA8-F5A542B548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Proxima Nova Medium" panose="02000506030000020004" pitchFamily="2" charset="0"/>
              </a:defRPr>
            </a:lvl1pPr>
          </a:lstStyle>
          <a:p>
            <a:fld id="{7F332208-2F56-7D42-9A3F-895B8D67C05D}" type="slidenum">
              <a:rPr lang="en-US" smtClean="0"/>
              <a:pPr/>
              <a:t>‹#›</a:t>
            </a:fld>
            <a:endParaRPr lang="en-US" dirty="0"/>
          </a:p>
        </p:txBody>
      </p:sp>
    </p:spTree>
    <p:extLst>
      <p:ext uri="{BB962C8B-B14F-4D97-AF65-F5344CB8AC3E}">
        <p14:creationId xmlns:p14="http://schemas.microsoft.com/office/powerpoint/2010/main" val="65660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l" defTabSz="914400" rtl="0" eaLnBrk="1" latinLnBrk="0" hangingPunct="1">
        <a:lnSpc>
          <a:spcPct val="90000"/>
        </a:lnSpc>
        <a:spcBef>
          <a:spcPct val="0"/>
        </a:spcBef>
        <a:buNone/>
        <a:defRPr sz="4400" b="1" i="0" kern="1200">
          <a:solidFill>
            <a:schemeClr val="tx1"/>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roxima Nova Medium"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roxima Nova Medium"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roxima Nova Medium"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Medium"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Medium"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51.wmf"/></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package" Target="../embeddings/package1.package"/><Relationship Id="rId1" Type="http://schemas.openxmlformats.org/officeDocument/2006/relationships/slideLayout" Target="../slideLayouts/slideLayout12.xml"/><Relationship Id="rId6" Type="http://schemas.openxmlformats.org/officeDocument/2006/relationships/package" Target="../embeddings/package3.package"/><Relationship Id="rId5" Type="http://schemas.openxmlformats.org/officeDocument/2006/relationships/image" Target="../media/image53.png"/><Relationship Id="rId4" Type="http://schemas.openxmlformats.org/officeDocument/2006/relationships/package" Target="../embeddings/package2.package"/></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yellow sign with yellow text&#10;&#10;Description automatically generated">
            <a:extLst>
              <a:ext uri="{FF2B5EF4-FFF2-40B4-BE49-F238E27FC236}">
                <a16:creationId xmlns:a16="http://schemas.microsoft.com/office/drawing/2014/main" id="{DF2E4AE2-9991-62CE-DC94-D2672A65740C}"/>
              </a:ext>
            </a:extLst>
          </p:cNvPr>
          <p:cNvPicPr>
            <a:picLocks noChangeAspect="1"/>
          </p:cNvPicPr>
          <p:nvPr/>
        </p:nvPicPr>
        <p:blipFill>
          <a:blip r:embed="rId3"/>
          <a:stretch>
            <a:fillRect/>
          </a:stretch>
        </p:blipFill>
        <p:spPr>
          <a:xfrm>
            <a:off x="211310" y="5855743"/>
            <a:ext cx="3145735" cy="693013"/>
          </a:xfrm>
          <a:prstGeom prst="rect">
            <a:avLst/>
          </a:prstGeom>
        </p:spPr>
      </p:pic>
      <p:sp>
        <p:nvSpPr>
          <p:cNvPr id="5" name="TextBox 4">
            <a:extLst>
              <a:ext uri="{FF2B5EF4-FFF2-40B4-BE49-F238E27FC236}">
                <a16:creationId xmlns:a16="http://schemas.microsoft.com/office/drawing/2014/main" id="{7B1E6B21-1580-1D46-4C1C-7B069646A3DE}"/>
              </a:ext>
            </a:extLst>
          </p:cNvPr>
          <p:cNvSpPr txBox="1"/>
          <p:nvPr/>
        </p:nvSpPr>
        <p:spPr>
          <a:xfrm>
            <a:off x="532929" y="1742221"/>
            <a:ext cx="11126141" cy="1754326"/>
          </a:xfrm>
          <a:prstGeom prst="rect">
            <a:avLst/>
          </a:prstGeom>
          <a:noFill/>
        </p:spPr>
        <p:txBody>
          <a:bodyPr wrap="square" rtlCol="0">
            <a:spAutoFit/>
          </a:bodyPr>
          <a:lstStyle/>
          <a:p>
            <a:pPr algn="ctr"/>
            <a:r>
              <a:rPr lang="en-US" sz="3600" b="1" dirty="0">
                <a:solidFill>
                  <a:schemeClr val="tx2"/>
                </a:solidFill>
                <a:latin typeface="Proxima Nova" panose="02000506030000020004" pitchFamily="2" charset="0"/>
                <a:ea typeface="+mj-ea"/>
                <a:cs typeface="+mj-cs"/>
              </a:rPr>
              <a:t>The Incidence of Farm Commodity Price Increases on U.S. Food Consumers </a:t>
            </a:r>
          </a:p>
          <a:p>
            <a:pPr algn="ctr"/>
            <a:r>
              <a:rPr lang="en-US" sz="3600" b="1" dirty="0">
                <a:solidFill>
                  <a:schemeClr val="tx2"/>
                </a:solidFill>
                <a:latin typeface="Proxima Nova" panose="02000506030000020004" pitchFamily="2" charset="0"/>
                <a:ea typeface="+mj-ea"/>
                <a:cs typeface="+mj-cs"/>
              </a:rPr>
              <a:t>– A First Look</a:t>
            </a:r>
          </a:p>
        </p:txBody>
      </p:sp>
      <p:sp>
        <p:nvSpPr>
          <p:cNvPr id="6" name="TextBox 5">
            <a:extLst>
              <a:ext uri="{FF2B5EF4-FFF2-40B4-BE49-F238E27FC236}">
                <a16:creationId xmlns:a16="http://schemas.microsoft.com/office/drawing/2014/main" id="{168A7542-1445-F614-8CD8-45B8A99F786D}"/>
              </a:ext>
            </a:extLst>
          </p:cNvPr>
          <p:cNvSpPr txBox="1"/>
          <p:nvPr/>
        </p:nvSpPr>
        <p:spPr>
          <a:xfrm>
            <a:off x="939109" y="3643251"/>
            <a:ext cx="10313780" cy="2800767"/>
          </a:xfrm>
          <a:prstGeom prst="rect">
            <a:avLst/>
          </a:prstGeom>
          <a:noFill/>
        </p:spPr>
        <p:txBody>
          <a:bodyPr wrap="square" rtlCol="0">
            <a:spAutoFit/>
          </a:bodyPr>
          <a:lstStyle/>
          <a:p>
            <a:pPr algn="ctr"/>
            <a:r>
              <a:rPr lang="en-US" sz="2800" b="1" dirty="0">
                <a:solidFill>
                  <a:schemeClr val="bg1"/>
                </a:solidFill>
                <a:latin typeface="Proxima Nova" panose="02000506030000020004" pitchFamily="2" charset="0"/>
                <a:ea typeface="+mj-ea"/>
                <a:cs typeface="+mj-cs"/>
              </a:rPr>
              <a:t>Julian M. Alston</a:t>
            </a:r>
          </a:p>
          <a:p>
            <a:pPr algn="ctr"/>
            <a:endParaRPr lang="en-US" sz="1600" b="1" dirty="0">
              <a:solidFill>
                <a:schemeClr val="bg1"/>
              </a:solidFill>
              <a:latin typeface="Proxima Nova" panose="02000506030000020004" pitchFamily="2" charset="0"/>
              <a:ea typeface="+mj-ea"/>
              <a:cs typeface="+mj-cs"/>
            </a:endParaRPr>
          </a:p>
          <a:p>
            <a:pPr algn="ctr"/>
            <a:r>
              <a:rPr lang="en-US" sz="2000" b="1" dirty="0">
                <a:solidFill>
                  <a:schemeClr val="bg1"/>
                </a:solidFill>
                <a:latin typeface="Proxima Nova" panose="02000506030000020004" pitchFamily="2" charset="0"/>
                <a:ea typeface="+mj-ea"/>
                <a:cs typeface="+mj-cs"/>
              </a:rPr>
              <a:t>University of California, Davis </a:t>
            </a:r>
          </a:p>
          <a:p>
            <a:pPr algn="ctr"/>
            <a:endParaRPr lang="en-US" sz="2000" b="1" dirty="0">
              <a:solidFill>
                <a:schemeClr val="bg1"/>
              </a:solidFill>
              <a:latin typeface="Proxima Nova" panose="02000506030000020004" pitchFamily="2" charset="0"/>
              <a:ea typeface="+mj-ea"/>
              <a:cs typeface="+mj-cs"/>
            </a:endParaRPr>
          </a:p>
          <a:p>
            <a:pPr algn="ctr"/>
            <a:endParaRPr lang="en-US" sz="2000" b="1" dirty="0">
              <a:solidFill>
                <a:schemeClr val="bg1"/>
              </a:solidFill>
              <a:latin typeface="Proxima Nova" panose="02000506030000020004" pitchFamily="2" charset="0"/>
              <a:ea typeface="+mj-ea"/>
              <a:cs typeface="+mj-cs"/>
            </a:endParaRPr>
          </a:p>
          <a:p>
            <a:pPr algn="ctr"/>
            <a:r>
              <a:rPr lang="en-US" b="1" dirty="0">
                <a:solidFill>
                  <a:schemeClr val="bg1"/>
                </a:solidFill>
                <a:latin typeface="Proxima Nova" panose="02000506030000020004" pitchFamily="2" charset="0"/>
                <a:ea typeface="+mj-ea"/>
                <a:cs typeface="+mj-cs"/>
              </a:rPr>
              <a:t>Workshop on Food Prices and Forecasting </a:t>
            </a:r>
          </a:p>
          <a:p>
            <a:pPr algn="ctr"/>
            <a:r>
              <a:rPr lang="en-US" b="1" dirty="0">
                <a:solidFill>
                  <a:schemeClr val="bg1"/>
                </a:solidFill>
                <a:latin typeface="Proxima Nova" panose="02000506030000020004" pitchFamily="2" charset="0"/>
                <a:ea typeface="+mj-ea"/>
                <a:cs typeface="+mj-cs"/>
              </a:rPr>
              <a:t>Sponsored by USDA ERS</a:t>
            </a:r>
          </a:p>
          <a:p>
            <a:pPr algn="ctr"/>
            <a:r>
              <a:rPr lang="en-US" b="1" dirty="0">
                <a:solidFill>
                  <a:schemeClr val="bg1"/>
                </a:solidFill>
                <a:latin typeface="Proxima Nova" panose="02000506030000020004" pitchFamily="2" charset="0"/>
                <a:ea typeface="+mj-ea"/>
                <a:cs typeface="+mj-cs"/>
              </a:rPr>
              <a:t>New Orleans Marriott</a:t>
            </a:r>
          </a:p>
          <a:p>
            <a:pPr algn="ctr"/>
            <a:r>
              <a:rPr lang="en-US" b="1" dirty="0">
                <a:solidFill>
                  <a:schemeClr val="bg1"/>
                </a:solidFill>
                <a:latin typeface="Proxima Nova" panose="02000506030000020004" pitchFamily="2" charset="0"/>
                <a:ea typeface="+mj-ea"/>
                <a:cs typeface="+mj-cs"/>
              </a:rPr>
              <a:t>July 31–August 1, 2024</a:t>
            </a:r>
          </a:p>
        </p:txBody>
      </p:sp>
      <p:pic>
        <p:nvPicPr>
          <p:cNvPr id="3" name="Picture 2">
            <a:extLst>
              <a:ext uri="{FF2B5EF4-FFF2-40B4-BE49-F238E27FC236}">
                <a16:creationId xmlns:a16="http://schemas.microsoft.com/office/drawing/2014/main" id="{496D0B27-1365-0048-85A8-D7EEF212D171}"/>
              </a:ext>
            </a:extLst>
          </p:cNvPr>
          <p:cNvPicPr>
            <a:picLocks noChangeAspect="1"/>
          </p:cNvPicPr>
          <p:nvPr/>
        </p:nvPicPr>
        <p:blipFill>
          <a:blip r:embed="rId4"/>
          <a:stretch>
            <a:fillRect/>
          </a:stretch>
        </p:blipFill>
        <p:spPr>
          <a:xfrm>
            <a:off x="10264140" y="4997468"/>
            <a:ext cx="1716550" cy="1716550"/>
          </a:xfrm>
          <a:prstGeom prst="rect">
            <a:avLst/>
          </a:prstGeom>
        </p:spPr>
      </p:pic>
    </p:spTree>
    <p:extLst>
      <p:ext uri="{BB962C8B-B14F-4D97-AF65-F5344CB8AC3E}">
        <p14:creationId xmlns:p14="http://schemas.microsoft.com/office/powerpoint/2010/main" val="1238757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7DF05-613C-04C0-7542-DF6E5CA4DFC1}"/>
              </a:ext>
            </a:extLst>
          </p:cNvPr>
          <p:cNvSpPr>
            <a:spLocks noGrp="1"/>
          </p:cNvSpPr>
          <p:nvPr>
            <p:ph type="title"/>
          </p:nvPr>
        </p:nvSpPr>
        <p:spPr>
          <a:xfrm>
            <a:off x="838200" y="365125"/>
            <a:ext cx="11353800" cy="1325563"/>
          </a:xfrm>
        </p:spPr>
        <p:txBody>
          <a:bodyPr>
            <a:normAutofit/>
          </a:bodyPr>
          <a:lstStyle/>
          <a:p>
            <a:r>
              <a:rPr lang="en-US" sz="3600" dirty="0"/>
              <a:t>Acceleration since 2019: food prices </a:t>
            </a:r>
          </a:p>
        </p:txBody>
      </p:sp>
      <p:graphicFrame>
        <p:nvGraphicFramePr>
          <p:cNvPr id="6" name="Table 5">
            <a:extLst>
              <a:ext uri="{FF2B5EF4-FFF2-40B4-BE49-F238E27FC236}">
                <a16:creationId xmlns:a16="http://schemas.microsoft.com/office/drawing/2014/main" id="{4677156C-E85A-EF02-6DFE-DEB22491E7BC}"/>
              </a:ext>
            </a:extLst>
          </p:cNvPr>
          <p:cNvGraphicFramePr>
            <a:graphicFrameLocks noGrp="1"/>
          </p:cNvGraphicFramePr>
          <p:nvPr>
            <p:extLst>
              <p:ext uri="{D42A27DB-BD31-4B8C-83A1-F6EECF244321}">
                <p14:modId xmlns:p14="http://schemas.microsoft.com/office/powerpoint/2010/main" val="3776482838"/>
              </p:ext>
            </p:extLst>
          </p:nvPr>
        </p:nvGraphicFramePr>
        <p:xfrm>
          <a:off x="375901" y="1483280"/>
          <a:ext cx="11440198" cy="4882243"/>
        </p:xfrm>
        <a:graphic>
          <a:graphicData uri="http://schemas.openxmlformats.org/drawingml/2006/table">
            <a:tbl>
              <a:tblPr>
                <a:tableStyleId>{8FD4443E-F989-4FC4-A0C8-D5A2AF1F390B}</a:tableStyleId>
              </a:tblPr>
              <a:tblGrid>
                <a:gridCol w="1119882">
                  <a:extLst>
                    <a:ext uri="{9D8B030D-6E8A-4147-A177-3AD203B41FA5}">
                      <a16:colId xmlns:a16="http://schemas.microsoft.com/office/drawing/2014/main" val="1817785200"/>
                    </a:ext>
                  </a:extLst>
                </a:gridCol>
                <a:gridCol w="945223">
                  <a:extLst>
                    <a:ext uri="{9D8B030D-6E8A-4147-A177-3AD203B41FA5}">
                      <a16:colId xmlns:a16="http://schemas.microsoft.com/office/drawing/2014/main" val="679734885"/>
                    </a:ext>
                  </a:extLst>
                </a:gridCol>
                <a:gridCol w="863029">
                  <a:extLst>
                    <a:ext uri="{9D8B030D-6E8A-4147-A177-3AD203B41FA5}">
                      <a16:colId xmlns:a16="http://schemas.microsoft.com/office/drawing/2014/main" val="184265421"/>
                    </a:ext>
                  </a:extLst>
                </a:gridCol>
                <a:gridCol w="735471">
                  <a:extLst>
                    <a:ext uri="{9D8B030D-6E8A-4147-A177-3AD203B41FA5}">
                      <a16:colId xmlns:a16="http://schemas.microsoft.com/office/drawing/2014/main" val="2140870255"/>
                    </a:ext>
                  </a:extLst>
                </a:gridCol>
                <a:gridCol w="866812">
                  <a:extLst>
                    <a:ext uri="{9D8B030D-6E8A-4147-A177-3AD203B41FA5}">
                      <a16:colId xmlns:a16="http://schemas.microsoft.com/office/drawing/2014/main" val="2126153306"/>
                    </a:ext>
                  </a:extLst>
                </a:gridCol>
                <a:gridCol w="866812">
                  <a:extLst>
                    <a:ext uri="{9D8B030D-6E8A-4147-A177-3AD203B41FA5}">
                      <a16:colId xmlns:a16="http://schemas.microsoft.com/office/drawing/2014/main" val="3702100580"/>
                    </a:ext>
                  </a:extLst>
                </a:gridCol>
                <a:gridCol w="866812">
                  <a:extLst>
                    <a:ext uri="{9D8B030D-6E8A-4147-A177-3AD203B41FA5}">
                      <a16:colId xmlns:a16="http://schemas.microsoft.com/office/drawing/2014/main" val="1543413292"/>
                    </a:ext>
                  </a:extLst>
                </a:gridCol>
                <a:gridCol w="866812">
                  <a:extLst>
                    <a:ext uri="{9D8B030D-6E8A-4147-A177-3AD203B41FA5}">
                      <a16:colId xmlns:a16="http://schemas.microsoft.com/office/drawing/2014/main" val="2327005199"/>
                    </a:ext>
                  </a:extLst>
                </a:gridCol>
                <a:gridCol w="866812">
                  <a:extLst>
                    <a:ext uri="{9D8B030D-6E8A-4147-A177-3AD203B41FA5}">
                      <a16:colId xmlns:a16="http://schemas.microsoft.com/office/drawing/2014/main" val="1236310947"/>
                    </a:ext>
                  </a:extLst>
                </a:gridCol>
                <a:gridCol w="866812">
                  <a:extLst>
                    <a:ext uri="{9D8B030D-6E8A-4147-A177-3AD203B41FA5}">
                      <a16:colId xmlns:a16="http://schemas.microsoft.com/office/drawing/2014/main" val="263700922"/>
                    </a:ext>
                  </a:extLst>
                </a:gridCol>
                <a:gridCol w="866812">
                  <a:extLst>
                    <a:ext uri="{9D8B030D-6E8A-4147-A177-3AD203B41FA5}">
                      <a16:colId xmlns:a16="http://schemas.microsoft.com/office/drawing/2014/main" val="697040886"/>
                    </a:ext>
                  </a:extLst>
                </a:gridCol>
                <a:gridCol w="866812">
                  <a:extLst>
                    <a:ext uri="{9D8B030D-6E8A-4147-A177-3AD203B41FA5}">
                      <a16:colId xmlns:a16="http://schemas.microsoft.com/office/drawing/2014/main" val="2002875678"/>
                    </a:ext>
                  </a:extLst>
                </a:gridCol>
                <a:gridCol w="112133">
                  <a:extLst>
                    <a:ext uri="{9D8B030D-6E8A-4147-A177-3AD203B41FA5}">
                      <a16:colId xmlns:a16="http://schemas.microsoft.com/office/drawing/2014/main" val="1316042312"/>
                    </a:ext>
                  </a:extLst>
                </a:gridCol>
                <a:gridCol w="729964">
                  <a:extLst>
                    <a:ext uri="{9D8B030D-6E8A-4147-A177-3AD203B41FA5}">
                      <a16:colId xmlns:a16="http://schemas.microsoft.com/office/drawing/2014/main" val="2727709630"/>
                    </a:ext>
                  </a:extLst>
                </a:gridCol>
              </a:tblGrid>
              <a:tr h="621711">
                <a:tc>
                  <a:txBody>
                    <a:bodyPr/>
                    <a:lstStyle/>
                    <a:p>
                      <a:pPr algn="ctr" fontAlgn="b"/>
                      <a:r>
                        <a:rPr lang="en-US" sz="1600" b="1" u="none" strike="noStrike" dirty="0">
                          <a:ln>
                            <a:noFill/>
                          </a:ln>
                          <a:solidFill>
                            <a:schemeClr val="tx2">
                              <a:lumMod val="20000"/>
                              <a:lumOff val="80000"/>
                            </a:schemeClr>
                          </a:solidFill>
                          <a:effectLst/>
                          <a:latin typeface="+mn-lt"/>
                        </a:rPr>
                        <a:t>Period</a:t>
                      </a:r>
                      <a:endParaRPr lang="en-US" sz="16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Implicit GDP price deflator</a:t>
                      </a: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Cereals </a:t>
                      </a:r>
                    </a:p>
                    <a:p>
                      <a:pPr algn="ctr" fontAlgn="b"/>
                      <a:r>
                        <a:rPr lang="en-US" sz="1200" b="1" i="0" u="none" strike="noStrike" dirty="0">
                          <a:ln>
                            <a:noFill/>
                          </a:ln>
                          <a:solidFill>
                            <a:schemeClr val="tx2">
                              <a:lumMod val="20000"/>
                              <a:lumOff val="80000"/>
                            </a:schemeClr>
                          </a:solidFill>
                          <a:effectLst/>
                          <a:latin typeface="+mn-lt"/>
                        </a:rPr>
                        <a:t>&amp; </a:t>
                      </a:r>
                    </a:p>
                    <a:p>
                      <a:pPr algn="ctr" fontAlgn="b"/>
                      <a:r>
                        <a:rPr lang="en-US" sz="1200" b="1" u="none" strike="noStrike" kern="1200" dirty="0">
                          <a:ln>
                            <a:noFill/>
                          </a:ln>
                          <a:solidFill>
                            <a:schemeClr val="tx2">
                              <a:lumMod val="20000"/>
                              <a:lumOff val="80000"/>
                            </a:schemeClr>
                          </a:solidFill>
                          <a:effectLst/>
                          <a:latin typeface="+mn-lt"/>
                          <a:ea typeface="+mn-ea"/>
                          <a:cs typeface="+mn-cs"/>
                        </a:rPr>
                        <a:t>bakery</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Meats</a:t>
                      </a:r>
                      <a:endParaRPr lang="en-US" sz="1200" b="1" u="none" strike="noStrike" kern="1200" dirty="0">
                        <a:ln>
                          <a:noFill/>
                        </a:ln>
                        <a:solidFill>
                          <a:schemeClr val="tx2">
                            <a:lumMod val="20000"/>
                            <a:lumOff val="80000"/>
                          </a:schemeClr>
                        </a:solidFill>
                        <a:effectLst/>
                        <a:latin typeface="+mn-lt"/>
                        <a:ea typeface="+mn-ea"/>
                        <a:cs typeface="+mn-cs"/>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Eggs</a:t>
                      </a:r>
                      <a:endParaRPr lang="en-US" sz="1200" b="1" u="none" strike="noStrike" kern="1200" dirty="0">
                        <a:ln>
                          <a:noFill/>
                        </a:ln>
                        <a:solidFill>
                          <a:schemeClr val="tx2">
                            <a:lumMod val="20000"/>
                            <a:lumOff val="80000"/>
                          </a:schemeClr>
                        </a:solidFill>
                        <a:effectLst/>
                        <a:latin typeface="+mn-lt"/>
                        <a:ea typeface="+mn-ea"/>
                        <a:cs typeface="+mn-cs"/>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Dairy</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Fruits </a:t>
                      </a:r>
                    </a:p>
                    <a:p>
                      <a:pPr algn="ctr" fontAlgn="b"/>
                      <a:r>
                        <a:rPr lang="en-US" sz="1200" b="1" i="0" u="none" strike="noStrike" dirty="0">
                          <a:ln>
                            <a:noFill/>
                          </a:ln>
                          <a:solidFill>
                            <a:schemeClr val="tx2">
                              <a:lumMod val="20000"/>
                              <a:lumOff val="80000"/>
                            </a:schemeClr>
                          </a:solidFill>
                          <a:effectLst/>
                          <a:latin typeface="+mn-lt"/>
                        </a:rPr>
                        <a:t>&amp; </a:t>
                      </a:r>
                    </a:p>
                    <a:p>
                      <a:pPr algn="ctr" fontAlgn="b"/>
                      <a:r>
                        <a:rPr lang="en-US" sz="1200" b="1" i="0" u="none" strike="noStrike" dirty="0">
                          <a:ln>
                            <a:noFill/>
                          </a:ln>
                          <a:solidFill>
                            <a:schemeClr val="tx2">
                              <a:lumMod val="20000"/>
                              <a:lumOff val="80000"/>
                            </a:schemeClr>
                          </a:solidFill>
                          <a:effectLst/>
                          <a:latin typeface="+mn-lt"/>
                        </a:rPr>
                        <a:t>vegetables</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Other </a:t>
                      </a:r>
                    </a:p>
                    <a:p>
                      <a:pPr algn="ctr" fontAlgn="b"/>
                      <a:r>
                        <a:rPr lang="en-US" sz="1200" b="1" i="0" u="none" strike="noStrike" dirty="0">
                          <a:ln>
                            <a:noFill/>
                          </a:ln>
                          <a:solidFill>
                            <a:schemeClr val="tx2">
                              <a:lumMod val="20000"/>
                              <a:lumOff val="80000"/>
                            </a:schemeClr>
                          </a:solidFill>
                          <a:effectLst/>
                          <a:latin typeface="+mn-lt"/>
                        </a:rPr>
                        <a:t>FAH</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FAFH</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Nonalcoholic beverages</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Alcoholic beverages</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Nondurables (excl. food)</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200" b="1" i="0" u="none" strike="noStrike" dirty="0">
                        <a:ln>
                          <a:noFill/>
                        </a:ln>
                        <a:solidFill>
                          <a:schemeClr val="tx2">
                            <a:lumMod val="20000"/>
                            <a:lumOff val="80000"/>
                          </a:schemeClr>
                        </a:solidFill>
                        <a:effectLst/>
                        <a:latin typeface="+mn-lt"/>
                      </a:endParaRPr>
                    </a:p>
                  </a:txBody>
                  <a:tcPr marL="6053" marR="6053" marT="6053"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1" u="none" strike="noStrike" dirty="0">
                          <a:ln>
                            <a:noFill/>
                          </a:ln>
                          <a:solidFill>
                            <a:schemeClr val="bg1"/>
                          </a:solidFill>
                          <a:effectLst/>
                          <a:latin typeface="+mn-lt"/>
                        </a:rPr>
                        <a:t>Average</a:t>
                      </a:r>
                      <a:endParaRPr lang="en-US" sz="1600" b="1" i="0" u="none" strike="noStrike" dirty="0">
                        <a:ln>
                          <a:noFill/>
                        </a:ln>
                        <a:solidFill>
                          <a:schemeClr val="bg1"/>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6881747"/>
                  </a:ext>
                </a:extLst>
              </a:tr>
              <a:tr h="230733">
                <a:tc>
                  <a:txBody>
                    <a:bodyPr/>
                    <a:lstStyle/>
                    <a:p>
                      <a:pPr algn="ctr" fontAlgn="b"/>
                      <a:endParaRPr lang="en-US" sz="1600" b="0" i="0" u="none" strike="noStrike" dirty="0">
                        <a:ln>
                          <a:noFill/>
                        </a:ln>
                        <a:solidFill>
                          <a:schemeClr val="tx2">
                            <a:lumMod val="20000"/>
                            <a:lumOff val="80000"/>
                          </a:schemeClr>
                        </a:solidFill>
                        <a:effectLst/>
                        <a:latin typeface="+mn-lt"/>
                      </a:endParaRPr>
                    </a:p>
                  </a:txBody>
                  <a:tcPr marL="6053" marR="6053" marT="6053" marB="0" anchor="b">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tcPr>
                </a:tc>
                <a:tc gridSpan="13">
                  <a:txBody>
                    <a:bodyPr/>
                    <a:lstStyle/>
                    <a:p>
                      <a:pPr algn="ctr" fontAlgn="b"/>
                      <a:r>
                        <a:rPr lang="en-US" sz="1600" b="0" i="1" u="none" strike="noStrike" dirty="0">
                          <a:ln>
                            <a:noFill/>
                          </a:ln>
                          <a:solidFill>
                            <a:schemeClr val="tx2">
                              <a:lumMod val="20000"/>
                              <a:lumOff val="80000"/>
                            </a:schemeClr>
                          </a:solidFill>
                          <a:effectLst/>
                        </a:rPr>
                        <a:t>average increase, percent per year – nominal prices</a:t>
                      </a:r>
                      <a:endParaRPr lang="en-US" sz="1600" b="0" i="1" u="none" strike="noStrike" dirty="0">
                        <a:ln>
                          <a:noFill/>
                        </a:ln>
                        <a:solidFill>
                          <a:schemeClr val="tx2">
                            <a:lumMod val="20000"/>
                            <a:lumOff val="80000"/>
                          </a:schemeClr>
                        </a:solidFill>
                        <a:effectLst/>
                        <a:latin typeface="+mn-lt"/>
                      </a:endParaRPr>
                    </a:p>
                  </a:txBody>
                  <a:tcPr marL="6053" marR="6053" marT="6053" marB="0" anchor="b">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tcPr>
                </a:tc>
                <a:tc hMerge="1">
                  <a:txBody>
                    <a:bodyPr/>
                    <a:lstStyle/>
                    <a:p>
                      <a:endParaRPr dirty="0"/>
                    </a:p>
                  </a:txBody>
                  <a:tcPr marL="6053" marR="6053" marT="6053" marB="0" anchor="b">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tcPr>
                </a:tc>
                <a:tc hMerge="1">
                  <a:txBody>
                    <a:bodyPr/>
                    <a:lstStyle/>
                    <a:p>
                      <a:endParaRPr lang="en-US"/>
                    </a:p>
                  </a:txBody>
                  <a:tcPr>
                    <a:lnT w="28575"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pPr algn="l" fontAlgn="b"/>
                      <a:endParaRPr lang="en-US" sz="1800" b="0" i="0" u="none" strike="noStrike" dirty="0">
                        <a:solidFill>
                          <a:srgbClr val="000000"/>
                        </a:solidFill>
                        <a:effectLst/>
                        <a:latin typeface="+mn-lt"/>
                      </a:endParaRPr>
                    </a:p>
                  </a:txBody>
                  <a:tcPr marL="6053" marR="6053" marT="6053" marB="0" anchor="b">
                    <a:lnT w="28575"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pPr algn="l" fontAlgn="b"/>
                      <a:endParaRPr lang="en-US" sz="1800" b="0" i="0" u="none" strike="noStrike" dirty="0">
                        <a:solidFill>
                          <a:srgbClr val="000000"/>
                        </a:solidFill>
                        <a:effectLst/>
                        <a:latin typeface="+mn-lt"/>
                      </a:endParaRPr>
                    </a:p>
                  </a:txBody>
                  <a:tcPr marL="6053" marR="6053" marT="6053" marB="0" anchor="b">
                    <a:lnT w="28575" cap="flat" cmpd="sng" algn="ctr">
                      <a:solidFill>
                        <a:schemeClr val="bg1"/>
                      </a:solidFill>
                      <a:prstDash val="solid"/>
                      <a:round/>
                      <a:headEnd type="none" w="med" len="med"/>
                      <a:tailEnd type="none" w="med" len="med"/>
                    </a:lnT>
                  </a:tcPr>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extLst>
                  <a:ext uri="{0D108BD9-81ED-4DB2-BD59-A6C34878D82A}">
                    <a16:rowId xmlns:a16="http://schemas.microsoft.com/office/drawing/2014/main" val="2164912570"/>
                  </a:ext>
                </a:extLst>
              </a:tr>
              <a:tr h="621711">
                <a:tc>
                  <a:txBody>
                    <a:bodyPr/>
                    <a:lstStyle/>
                    <a:p>
                      <a:pPr algn="ctr" fontAlgn="b"/>
                      <a:r>
                        <a:rPr lang="en-US" sz="1800" u="none" strike="noStrike" dirty="0">
                          <a:ln>
                            <a:noFill/>
                          </a:ln>
                          <a:solidFill>
                            <a:schemeClr val="tx2">
                              <a:lumMod val="20000"/>
                              <a:lumOff val="80000"/>
                            </a:schemeClr>
                          </a:solidFill>
                          <a:effectLst/>
                          <a:latin typeface="+mn-lt"/>
                        </a:rPr>
                        <a:t>2000-19</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1.92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2.06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2.73</a:t>
                      </a:r>
                      <a:endParaRPr lang="en-US" sz="1800" b="0"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3.04</a:t>
                      </a:r>
                      <a:endParaRPr lang="en-US" sz="1800" b="0"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1.65</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2.01</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1.62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2.76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1.22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2.01</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1.93</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bg1"/>
                          </a:solidFill>
                          <a:effectLst/>
                          <a:latin typeface="+mn-lt"/>
                        </a:rPr>
                        <a:t>2.10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9788998"/>
                  </a:ext>
                </a:extLst>
              </a:tr>
              <a:tr h="621711">
                <a:tc>
                  <a:txBody>
                    <a:bodyPr/>
                    <a:lstStyle/>
                    <a:p>
                      <a:pPr algn="ctr" fontAlgn="b"/>
                      <a:r>
                        <a:rPr lang="en-US" sz="1800" u="none" strike="noStrike" dirty="0">
                          <a:ln>
                            <a:noFill/>
                          </a:ln>
                          <a:solidFill>
                            <a:schemeClr val="tx2">
                              <a:lumMod val="20000"/>
                              <a:lumOff val="80000"/>
                            </a:schemeClr>
                          </a:solidFill>
                          <a:effectLst/>
                          <a:latin typeface="+mn-lt"/>
                        </a:rPr>
                        <a:t>2020-23</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4.15</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6.48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6.16</a:t>
                      </a:r>
                      <a:endParaRPr lang="en-US" sz="1800" b="0"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10.59</a:t>
                      </a:r>
                      <a:endParaRPr lang="en-US" sz="1800" b="0"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5.44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3.90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6.40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5.66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6.09</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3.11</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4.43</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bg1"/>
                          </a:solidFill>
                          <a:effectLst/>
                          <a:latin typeface="+mn-lt"/>
                        </a:rPr>
                        <a:t>5.83</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2421429"/>
                  </a:ext>
                </a:extLst>
              </a:tr>
              <a:tr h="621711">
                <a:tc>
                  <a:txBody>
                    <a:bodyPr/>
                    <a:lstStyle/>
                    <a:p>
                      <a:pPr algn="ctr" fontAlgn="b"/>
                      <a:r>
                        <a:rPr lang="en-US" sz="1800" b="1" u="none" strike="noStrike" dirty="0">
                          <a:ln>
                            <a:noFill/>
                          </a:ln>
                          <a:solidFill>
                            <a:schemeClr val="tx2">
                              <a:lumMod val="20000"/>
                              <a:lumOff val="80000"/>
                            </a:schemeClr>
                          </a:solidFill>
                          <a:effectLst/>
                          <a:latin typeface="+mn-lt"/>
                        </a:rPr>
                        <a:t>Difference</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tx2">
                              <a:lumMod val="20000"/>
                              <a:lumOff val="80000"/>
                            </a:schemeClr>
                          </a:solidFill>
                          <a:effectLst/>
                          <a:latin typeface="+mn-lt"/>
                        </a:rPr>
                        <a:t>2.23</a:t>
                      </a: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4.43</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3.43</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7.55</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3.79</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1.90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4.78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2.90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4.87</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1.10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2.50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bg1"/>
                          </a:solidFill>
                          <a:effectLst/>
                          <a:latin typeface="+mn-lt"/>
                        </a:rPr>
                        <a:t>3.72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436106"/>
                  </a:ext>
                </a:extLst>
              </a:tr>
              <a:tr h="259619">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1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800" b="0" i="1"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bg1"/>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557310"/>
                  </a:ext>
                </a:extLst>
              </a:tr>
              <a:tr h="621711">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bg1"/>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3703376"/>
                  </a:ext>
                </a:extLst>
              </a:tr>
              <a:tr h="621711">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bg1"/>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3896725"/>
                  </a:ext>
                </a:extLst>
              </a:tr>
              <a:tr h="621711">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bg1"/>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0163857"/>
                  </a:ext>
                </a:extLst>
              </a:tr>
            </a:tbl>
          </a:graphicData>
        </a:graphic>
      </p:graphicFrame>
    </p:spTree>
    <p:extLst>
      <p:ext uri="{BB962C8B-B14F-4D97-AF65-F5344CB8AC3E}">
        <p14:creationId xmlns:p14="http://schemas.microsoft.com/office/powerpoint/2010/main" val="199669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7DF05-613C-04C0-7542-DF6E5CA4DFC1}"/>
              </a:ext>
            </a:extLst>
          </p:cNvPr>
          <p:cNvSpPr>
            <a:spLocks noGrp="1"/>
          </p:cNvSpPr>
          <p:nvPr>
            <p:ph type="title"/>
          </p:nvPr>
        </p:nvSpPr>
        <p:spPr>
          <a:xfrm>
            <a:off x="838200" y="365125"/>
            <a:ext cx="11353800" cy="1325563"/>
          </a:xfrm>
        </p:spPr>
        <p:txBody>
          <a:bodyPr>
            <a:normAutofit/>
          </a:bodyPr>
          <a:lstStyle/>
          <a:p>
            <a:r>
              <a:rPr lang="en-US" sz="3600" dirty="0"/>
              <a:t>Acceleration since 2019: food prices </a:t>
            </a:r>
          </a:p>
        </p:txBody>
      </p:sp>
      <p:graphicFrame>
        <p:nvGraphicFramePr>
          <p:cNvPr id="6" name="Table 5">
            <a:extLst>
              <a:ext uri="{FF2B5EF4-FFF2-40B4-BE49-F238E27FC236}">
                <a16:creationId xmlns:a16="http://schemas.microsoft.com/office/drawing/2014/main" id="{4677156C-E85A-EF02-6DFE-DEB22491E7BC}"/>
              </a:ext>
            </a:extLst>
          </p:cNvPr>
          <p:cNvGraphicFramePr>
            <a:graphicFrameLocks noGrp="1"/>
          </p:cNvGraphicFramePr>
          <p:nvPr>
            <p:extLst>
              <p:ext uri="{D42A27DB-BD31-4B8C-83A1-F6EECF244321}">
                <p14:modId xmlns:p14="http://schemas.microsoft.com/office/powerpoint/2010/main" val="1284247232"/>
              </p:ext>
            </p:extLst>
          </p:nvPr>
        </p:nvGraphicFramePr>
        <p:xfrm>
          <a:off x="375901" y="1483280"/>
          <a:ext cx="11440198" cy="4882243"/>
        </p:xfrm>
        <a:graphic>
          <a:graphicData uri="http://schemas.openxmlformats.org/drawingml/2006/table">
            <a:tbl>
              <a:tblPr>
                <a:tableStyleId>{8FD4443E-F989-4FC4-A0C8-D5A2AF1F390B}</a:tableStyleId>
              </a:tblPr>
              <a:tblGrid>
                <a:gridCol w="1119882">
                  <a:extLst>
                    <a:ext uri="{9D8B030D-6E8A-4147-A177-3AD203B41FA5}">
                      <a16:colId xmlns:a16="http://schemas.microsoft.com/office/drawing/2014/main" val="1817785200"/>
                    </a:ext>
                  </a:extLst>
                </a:gridCol>
                <a:gridCol w="945223">
                  <a:extLst>
                    <a:ext uri="{9D8B030D-6E8A-4147-A177-3AD203B41FA5}">
                      <a16:colId xmlns:a16="http://schemas.microsoft.com/office/drawing/2014/main" val="679734885"/>
                    </a:ext>
                  </a:extLst>
                </a:gridCol>
                <a:gridCol w="863029">
                  <a:extLst>
                    <a:ext uri="{9D8B030D-6E8A-4147-A177-3AD203B41FA5}">
                      <a16:colId xmlns:a16="http://schemas.microsoft.com/office/drawing/2014/main" val="184265421"/>
                    </a:ext>
                  </a:extLst>
                </a:gridCol>
                <a:gridCol w="735471">
                  <a:extLst>
                    <a:ext uri="{9D8B030D-6E8A-4147-A177-3AD203B41FA5}">
                      <a16:colId xmlns:a16="http://schemas.microsoft.com/office/drawing/2014/main" val="2140870255"/>
                    </a:ext>
                  </a:extLst>
                </a:gridCol>
                <a:gridCol w="866812">
                  <a:extLst>
                    <a:ext uri="{9D8B030D-6E8A-4147-A177-3AD203B41FA5}">
                      <a16:colId xmlns:a16="http://schemas.microsoft.com/office/drawing/2014/main" val="2126153306"/>
                    </a:ext>
                  </a:extLst>
                </a:gridCol>
                <a:gridCol w="866812">
                  <a:extLst>
                    <a:ext uri="{9D8B030D-6E8A-4147-A177-3AD203B41FA5}">
                      <a16:colId xmlns:a16="http://schemas.microsoft.com/office/drawing/2014/main" val="3702100580"/>
                    </a:ext>
                  </a:extLst>
                </a:gridCol>
                <a:gridCol w="866812">
                  <a:extLst>
                    <a:ext uri="{9D8B030D-6E8A-4147-A177-3AD203B41FA5}">
                      <a16:colId xmlns:a16="http://schemas.microsoft.com/office/drawing/2014/main" val="1543413292"/>
                    </a:ext>
                  </a:extLst>
                </a:gridCol>
                <a:gridCol w="866812">
                  <a:extLst>
                    <a:ext uri="{9D8B030D-6E8A-4147-A177-3AD203B41FA5}">
                      <a16:colId xmlns:a16="http://schemas.microsoft.com/office/drawing/2014/main" val="2327005199"/>
                    </a:ext>
                  </a:extLst>
                </a:gridCol>
                <a:gridCol w="866812">
                  <a:extLst>
                    <a:ext uri="{9D8B030D-6E8A-4147-A177-3AD203B41FA5}">
                      <a16:colId xmlns:a16="http://schemas.microsoft.com/office/drawing/2014/main" val="1236310947"/>
                    </a:ext>
                  </a:extLst>
                </a:gridCol>
                <a:gridCol w="866812">
                  <a:extLst>
                    <a:ext uri="{9D8B030D-6E8A-4147-A177-3AD203B41FA5}">
                      <a16:colId xmlns:a16="http://schemas.microsoft.com/office/drawing/2014/main" val="263700922"/>
                    </a:ext>
                  </a:extLst>
                </a:gridCol>
                <a:gridCol w="866812">
                  <a:extLst>
                    <a:ext uri="{9D8B030D-6E8A-4147-A177-3AD203B41FA5}">
                      <a16:colId xmlns:a16="http://schemas.microsoft.com/office/drawing/2014/main" val="697040886"/>
                    </a:ext>
                  </a:extLst>
                </a:gridCol>
                <a:gridCol w="866812">
                  <a:extLst>
                    <a:ext uri="{9D8B030D-6E8A-4147-A177-3AD203B41FA5}">
                      <a16:colId xmlns:a16="http://schemas.microsoft.com/office/drawing/2014/main" val="2002875678"/>
                    </a:ext>
                  </a:extLst>
                </a:gridCol>
                <a:gridCol w="112133">
                  <a:extLst>
                    <a:ext uri="{9D8B030D-6E8A-4147-A177-3AD203B41FA5}">
                      <a16:colId xmlns:a16="http://schemas.microsoft.com/office/drawing/2014/main" val="1316042312"/>
                    </a:ext>
                  </a:extLst>
                </a:gridCol>
                <a:gridCol w="729964">
                  <a:extLst>
                    <a:ext uri="{9D8B030D-6E8A-4147-A177-3AD203B41FA5}">
                      <a16:colId xmlns:a16="http://schemas.microsoft.com/office/drawing/2014/main" val="2727709630"/>
                    </a:ext>
                  </a:extLst>
                </a:gridCol>
              </a:tblGrid>
              <a:tr h="621711">
                <a:tc>
                  <a:txBody>
                    <a:bodyPr/>
                    <a:lstStyle/>
                    <a:p>
                      <a:pPr algn="ctr" fontAlgn="b"/>
                      <a:r>
                        <a:rPr lang="en-US" sz="1600" b="1" u="none" strike="noStrike" dirty="0">
                          <a:ln>
                            <a:noFill/>
                          </a:ln>
                          <a:solidFill>
                            <a:schemeClr val="tx2">
                              <a:lumMod val="20000"/>
                              <a:lumOff val="80000"/>
                            </a:schemeClr>
                          </a:solidFill>
                          <a:effectLst/>
                          <a:latin typeface="+mn-lt"/>
                        </a:rPr>
                        <a:t>Period</a:t>
                      </a:r>
                      <a:endParaRPr lang="en-US" sz="16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Implicit GDP price deflator</a:t>
                      </a: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Cereals </a:t>
                      </a:r>
                    </a:p>
                    <a:p>
                      <a:pPr algn="ctr" fontAlgn="b"/>
                      <a:r>
                        <a:rPr lang="en-US" sz="1200" b="1" i="0" u="none" strike="noStrike" dirty="0">
                          <a:ln>
                            <a:noFill/>
                          </a:ln>
                          <a:solidFill>
                            <a:schemeClr val="tx2">
                              <a:lumMod val="20000"/>
                              <a:lumOff val="80000"/>
                            </a:schemeClr>
                          </a:solidFill>
                          <a:effectLst/>
                          <a:latin typeface="+mn-lt"/>
                        </a:rPr>
                        <a:t>&amp; </a:t>
                      </a:r>
                    </a:p>
                    <a:p>
                      <a:pPr algn="ctr" fontAlgn="b"/>
                      <a:r>
                        <a:rPr lang="en-US" sz="1200" b="1" u="none" strike="noStrike" kern="1200" dirty="0">
                          <a:ln>
                            <a:noFill/>
                          </a:ln>
                          <a:solidFill>
                            <a:schemeClr val="tx2">
                              <a:lumMod val="20000"/>
                              <a:lumOff val="80000"/>
                            </a:schemeClr>
                          </a:solidFill>
                          <a:effectLst/>
                          <a:latin typeface="+mn-lt"/>
                          <a:ea typeface="+mn-ea"/>
                          <a:cs typeface="+mn-cs"/>
                        </a:rPr>
                        <a:t>bakery</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Meats</a:t>
                      </a:r>
                      <a:endParaRPr lang="en-US" sz="1200" b="1" u="none" strike="noStrike" kern="1200" dirty="0">
                        <a:ln>
                          <a:noFill/>
                        </a:ln>
                        <a:solidFill>
                          <a:schemeClr val="tx2">
                            <a:lumMod val="20000"/>
                            <a:lumOff val="80000"/>
                          </a:schemeClr>
                        </a:solidFill>
                        <a:effectLst/>
                        <a:latin typeface="+mn-lt"/>
                        <a:ea typeface="+mn-ea"/>
                        <a:cs typeface="+mn-cs"/>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Eggs</a:t>
                      </a:r>
                      <a:endParaRPr lang="en-US" sz="1200" b="1" u="none" strike="noStrike" kern="1200" dirty="0">
                        <a:ln>
                          <a:noFill/>
                        </a:ln>
                        <a:solidFill>
                          <a:schemeClr val="tx2">
                            <a:lumMod val="20000"/>
                            <a:lumOff val="80000"/>
                          </a:schemeClr>
                        </a:solidFill>
                        <a:effectLst/>
                        <a:latin typeface="+mn-lt"/>
                        <a:ea typeface="+mn-ea"/>
                        <a:cs typeface="+mn-cs"/>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Dairy</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Fruits </a:t>
                      </a:r>
                    </a:p>
                    <a:p>
                      <a:pPr algn="ctr" fontAlgn="b"/>
                      <a:r>
                        <a:rPr lang="en-US" sz="1200" b="1" i="0" u="none" strike="noStrike" dirty="0">
                          <a:ln>
                            <a:noFill/>
                          </a:ln>
                          <a:solidFill>
                            <a:schemeClr val="tx2">
                              <a:lumMod val="20000"/>
                              <a:lumOff val="80000"/>
                            </a:schemeClr>
                          </a:solidFill>
                          <a:effectLst/>
                          <a:latin typeface="+mn-lt"/>
                        </a:rPr>
                        <a:t>&amp; </a:t>
                      </a:r>
                    </a:p>
                    <a:p>
                      <a:pPr algn="ctr" fontAlgn="b"/>
                      <a:r>
                        <a:rPr lang="en-US" sz="1200" b="1" i="0" u="none" strike="noStrike" dirty="0">
                          <a:ln>
                            <a:noFill/>
                          </a:ln>
                          <a:solidFill>
                            <a:schemeClr val="tx2">
                              <a:lumMod val="20000"/>
                              <a:lumOff val="80000"/>
                            </a:schemeClr>
                          </a:solidFill>
                          <a:effectLst/>
                          <a:latin typeface="+mn-lt"/>
                        </a:rPr>
                        <a:t>vegetables</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Other </a:t>
                      </a:r>
                    </a:p>
                    <a:p>
                      <a:pPr algn="ctr" fontAlgn="b"/>
                      <a:r>
                        <a:rPr lang="en-US" sz="1200" b="1" i="0" u="none" strike="noStrike" dirty="0">
                          <a:ln>
                            <a:noFill/>
                          </a:ln>
                          <a:solidFill>
                            <a:schemeClr val="tx2">
                              <a:lumMod val="20000"/>
                              <a:lumOff val="80000"/>
                            </a:schemeClr>
                          </a:solidFill>
                          <a:effectLst/>
                          <a:latin typeface="+mn-lt"/>
                        </a:rPr>
                        <a:t>FAH</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FAFH</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Nonalcoholic beverages</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Alcoholic beverages</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Nondurables (excl. food)</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200" b="1" i="0" u="none" strike="noStrike" dirty="0">
                        <a:ln>
                          <a:noFill/>
                        </a:ln>
                        <a:solidFill>
                          <a:schemeClr val="tx2">
                            <a:lumMod val="20000"/>
                            <a:lumOff val="80000"/>
                          </a:schemeClr>
                        </a:solidFill>
                        <a:effectLst/>
                        <a:latin typeface="+mn-lt"/>
                      </a:endParaRPr>
                    </a:p>
                  </a:txBody>
                  <a:tcPr marL="6053" marR="6053" marT="6053"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1" u="none" strike="noStrike" dirty="0">
                          <a:ln>
                            <a:noFill/>
                          </a:ln>
                          <a:solidFill>
                            <a:schemeClr val="bg1"/>
                          </a:solidFill>
                          <a:effectLst/>
                          <a:latin typeface="+mn-lt"/>
                        </a:rPr>
                        <a:t>Average</a:t>
                      </a:r>
                      <a:endParaRPr lang="en-US" sz="1600" b="1" i="0" u="none" strike="noStrike" dirty="0">
                        <a:ln>
                          <a:noFill/>
                        </a:ln>
                        <a:solidFill>
                          <a:schemeClr val="bg1"/>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6881747"/>
                  </a:ext>
                </a:extLst>
              </a:tr>
              <a:tr h="230733">
                <a:tc>
                  <a:txBody>
                    <a:bodyPr/>
                    <a:lstStyle/>
                    <a:p>
                      <a:pPr algn="ctr" fontAlgn="b"/>
                      <a:endParaRPr lang="en-US" sz="1600" b="0" i="0" u="none" strike="noStrike" dirty="0">
                        <a:ln>
                          <a:noFill/>
                        </a:ln>
                        <a:solidFill>
                          <a:schemeClr val="tx2">
                            <a:lumMod val="20000"/>
                            <a:lumOff val="80000"/>
                          </a:schemeClr>
                        </a:solidFill>
                        <a:effectLst/>
                        <a:latin typeface="+mn-lt"/>
                      </a:endParaRPr>
                    </a:p>
                  </a:txBody>
                  <a:tcPr marL="6053" marR="6053" marT="6053" marB="0" anchor="b">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tcPr>
                </a:tc>
                <a:tc gridSpan="13">
                  <a:txBody>
                    <a:bodyPr/>
                    <a:lstStyle/>
                    <a:p>
                      <a:pPr algn="ctr" fontAlgn="b"/>
                      <a:r>
                        <a:rPr lang="en-US" sz="1600" b="0" i="1" u="none" strike="noStrike" dirty="0">
                          <a:ln>
                            <a:noFill/>
                          </a:ln>
                          <a:solidFill>
                            <a:schemeClr val="tx2">
                              <a:lumMod val="20000"/>
                              <a:lumOff val="80000"/>
                            </a:schemeClr>
                          </a:solidFill>
                          <a:effectLst/>
                        </a:rPr>
                        <a:t>average increase, percent per year – nominal prices</a:t>
                      </a:r>
                      <a:endParaRPr lang="en-US" sz="1600" b="0" i="1" u="none" strike="noStrike" dirty="0">
                        <a:ln>
                          <a:noFill/>
                        </a:ln>
                        <a:solidFill>
                          <a:schemeClr val="tx2">
                            <a:lumMod val="20000"/>
                            <a:lumOff val="80000"/>
                          </a:schemeClr>
                        </a:solidFill>
                        <a:effectLst/>
                        <a:latin typeface="+mn-lt"/>
                      </a:endParaRPr>
                    </a:p>
                  </a:txBody>
                  <a:tcPr marL="6053" marR="6053" marT="6053" marB="0" anchor="b">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tcPr>
                </a:tc>
                <a:tc hMerge="1">
                  <a:txBody>
                    <a:bodyPr/>
                    <a:lstStyle/>
                    <a:p>
                      <a:endParaRPr dirty="0"/>
                    </a:p>
                  </a:txBody>
                  <a:tcPr marL="6053" marR="6053" marT="6053" marB="0" anchor="b">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tcPr>
                </a:tc>
                <a:tc hMerge="1">
                  <a:txBody>
                    <a:bodyPr/>
                    <a:lstStyle/>
                    <a:p>
                      <a:endParaRPr lang="en-US"/>
                    </a:p>
                  </a:txBody>
                  <a:tcPr>
                    <a:lnT w="28575"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pPr algn="l" fontAlgn="b"/>
                      <a:endParaRPr lang="en-US" sz="1800" b="0" i="0" u="none" strike="noStrike" dirty="0">
                        <a:solidFill>
                          <a:srgbClr val="000000"/>
                        </a:solidFill>
                        <a:effectLst/>
                        <a:latin typeface="+mn-lt"/>
                      </a:endParaRPr>
                    </a:p>
                  </a:txBody>
                  <a:tcPr marL="6053" marR="6053" marT="6053" marB="0" anchor="b">
                    <a:lnT w="28575"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pPr algn="l" fontAlgn="b"/>
                      <a:endParaRPr lang="en-US" sz="1800" b="0" i="0" u="none" strike="noStrike" dirty="0">
                        <a:solidFill>
                          <a:srgbClr val="000000"/>
                        </a:solidFill>
                        <a:effectLst/>
                        <a:latin typeface="+mn-lt"/>
                      </a:endParaRPr>
                    </a:p>
                  </a:txBody>
                  <a:tcPr marL="6053" marR="6053" marT="6053" marB="0" anchor="b">
                    <a:lnT w="28575" cap="flat" cmpd="sng" algn="ctr">
                      <a:solidFill>
                        <a:schemeClr val="bg1"/>
                      </a:solidFill>
                      <a:prstDash val="solid"/>
                      <a:round/>
                      <a:headEnd type="none" w="med" len="med"/>
                      <a:tailEnd type="none" w="med" len="med"/>
                    </a:lnT>
                  </a:tcPr>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extLst>
                  <a:ext uri="{0D108BD9-81ED-4DB2-BD59-A6C34878D82A}">
                    <a16:rowId xmlns:a16="http://schemas.microsoft.com/office/drawing/2014/main" val="2164912570"/>
                  </a:ext>
                </a:extLst>
              </a:tr>
              <a:tr h="621711">
                <a:tc>
                  <a:txBody>
                    <a:bodyPr/>
                    <a:lstStyle/>
                    <a:p>
                      <a:pPr algn="ctr" fontAlgn="b"/>
                      <a:r>
                        <a:rPr lang="en-US" sz="1800" u="none" strike="noStrike" dirty="0">
                          <a:ln>
                            <a:noFill/>
                          </a:ln>
                          <a:solidFill>
                            <a:schemeClr val="tx2">
                              <a:lumMod val="20000"/>
                              <a:lumOff val="80000"/>
                            </a:schemeClr>
                          </a:solidFill>
                          <a:effectLst/>
                          <a:latin typeface="+mn-lt"/>
                        </a:rPr>
                        <a:t>2000-19</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1.92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2.06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2.73</a:t>
                      </a:r>
                      <a:endParaRPr lang="en-US" sz="1800" b="0"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3.04</a:t>
                      </a:r>
                      <a:endParaRPr lang="en-US" sz="1800" b="0"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1.65</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2.01</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1.62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2.76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1.22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2.01</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1.93</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bg1"/>
                          </a:solidFill>
                          <a:effectLst/>
                          <a:latin typeface="+mn-lt"/>
                        </a:rPr>
                        <a:t>2.10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9788998"/>
                  </a:ext>
                </a:extLst>
              </a:tr>
              <a:tr h="621711">
                <a:tc>
                  <a:txBody>
                    <a:bodyPr/>
                    <a:lstStyle/>
                    <a:p>
                      <a:pPr algn="ctr" fontAlgn="b"/>
                      <a:r>
                        <a:rPr lang="en-US" sz="1800" u="none" strike="noStrike" dirty="0">
                          <a:ln>
                            <a:noFill/>
                          </a:ln>
                          <a:solidFill>
                            <a:schemeClr val="tx2">
                              <a:lumMod val="20000"/>
                              <a:lumOff val="80000"/>
                            </a:schemeClr>
                          </a:solidFill>
                          <a:effectLst/>
                          <a:latin typeface="+mn-lt"/>
                        </a:rPr>
                        <a:t>2020-23</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4.15</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6.48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6.16</a:t>
                      </a:r>
                      <a:endParaRPr lang="en-US" sz="1800" b="0"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10.59</a:t>
                      </a:r>
                      <a:endParaRPr lang="en-US" sz="1800" b="0"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5.44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3.90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6.40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5.66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6.09</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3.11</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4.43</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bg1"/>
                          </a:solidFill>
                          <a:effectLst/>
                          <a:latin typeface="+mn-lt"/>
                        </a:rPr>
                        <a:t>5.83</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2421429"/>
                  </a:ext>
                </a:extLst>
              </a:tr>
              <a:tr h="621711">
                <a:tc>
                  <a:txBody>
                    <a:bodyPr/>
                    <a:lstStyle/>
                    <a:p>
                      <a:pPr algn="ctr" fontAlgn="b"/>
                      <a:r>
                        <a:rPr lang="en-US" sz="1800" b="1" u="none" strike="noStrike" dirty="0">
                          <a:ln>
                            <a:noFill/>
                          </a:ln>
                          <a:solidFill>
                            <a:schemeClr val="tx2">
                              <a:lumMod val="20000"/>
                              <a:lumOff val="80000"/>
                            </a:schemeClr>
                          </a:solidFill>
                          <a:effectLst/>
                          <a:latin typeface="+mn-lt"/>
                        </a:rPr>
                        <a:t>Difference</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tx2">
                              <a:lumMod val="20000"/>
                              <a:lumOff val="80000"/>
                            </a:schemeClr>
                          </a:solidFill>
                          <a:effectLst/>
                          <a:latin typeface="+mn-lt"/>
                        </a:rPr>
                        <a:t>2.23</a:t>
                      </a: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4.43</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3.43</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7.55</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3.79</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1.90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4.78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2.90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4.87</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1.10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2.50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bg1"/>
                          </a:solidFill>
                          <a:effectLst/>
                          <a:latin typeface="+mn-lt"/>
                        </a:rPr>
                        <a:t>3.72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436106"/>
                  </a:ext>
                </a:extLst>
              </a:tr>
              <a:tr h="259619">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1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1" u="none" strike="noStrike" dirty="0">
                          <a:ln>
                            <a:noFill/>
                          </a:ln>
                          <a:solidFill>
                            <a:schemeClr val="tx2">
                              <a:lumMod val="20000"/>
                              <a:lumOff val="80000"/>
                            </a:schemeClr>
                          </a:solidFill>
                          <a:effectLst/>
                        </a:rPr>
                        <a:t>average increase, percent per year – deflated prices</a:t>
                      </a:r>
                      <a:endParaRPr lang="en-US" sz="1800" b="0" i="1"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bg1"/>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557310"/>
                  </a:ext>
                </a:extLst>
              </a:tr>
              <a:tr h="621711">
                <a:tc>
                  <a:txBody>
                    <a:bodyPr/>
                    <a:lstStyle/>
                    <a:p>
                      <a:pPr algn="ctr" fontAlgn="b"/>
                      <a:r>
                        <a:rPr lang="en-US" sz="1800" u="none" strike="noStrike" dirty="0">
                          <a:ln>
                            <a:noFill/>
                          </a:ln>
                          <a:solidFill>
                            <a:schemeClr val="tx2">
                              <a:lumMod val="20000"/>
                              <a:lumOff val="80000"/>
                            </a:schemeClr>
                          </a:solidFill>
                          <a:effectLst/>
                          <a:latin typeface="+mn-lt"/>
                        </a:rPr>
                        <a:t>2000-19</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ln>
                            <a:noFill/>
                          </a:ln>
                          <a:solidFill>
                            <a:schemeClr val="tx2">
                              <a:lumMod val="20000"/>
                              <a:lumOff val="80000"/>
                            </a:schemeClr>
                          </a:solidFill>
                          <a:effectLst/>
                          <a:latin typeface="+mn-lt"/>
                        </a:rPr>
                        <a:t>0.13</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ln>
                            <a:noFill/>
                          </a:ln>
                          <a:solidFill>
                            <a:schemeClr val="tx2">
                              <a:lumMod val="20000"/>
                              <a:lumOff val="80000"/>
                            </a:schemeClr>
                          </a:solidFill>
                          <a:effectLst/>
                          <a:latin typeface="+mn-lt"/>
                        </a:rPr>
                        <a:t>0.79</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ln>
                            <a:noFill/>
                          </a:ln>
                          <a:solidFill>
                            <a:schemeClr val="tx2">
                              <a:lumMod val="20000"/>
                              <a:lumOff val="80000"/>
                            </a:schemeClr>
                          </a:solidFill>
                          <a:effectLst/>
                          <a:latin typeface="+mn-lt"/>
                        </a:rPr>
                        <a:t>1.08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ln>
                            <a:noFill/>
                          </a:ln>
                          <a:solidFill>
                            <a:schemeClr val="tx2">
                              <a:lumMod val="20000"/>
                              <a:lumOff val="80000"/>
                            </a:schemeClr>
                          </a:solidFill>
                          <a:effectLst/>
                          <a:latin typeface="+mn-lt"/>
                        </a:rPr>
                        <a:t>-0.28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ln>
                            <a:noFill/>
                          </a:ln>
                          <a:solidFill>
                            <a:schemeClr val="tx2">
                              <a:lumMod val="20000"/>
                              <a:lumOff val="80000"/>
                            </a:schemeClr>
                          </a:solidFill>
                          <a:effectLst/>
                          <a:latin typeface="+mn-lt"/>
                        </a:rPr>
                        <a:t>0.08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ln>
                            <a:noFill/>
                          </a:ln>
                          <a:solidFill>
                            <a:schemeClr val="tx2">
                              <a:lumMod val="20000"/>
                              <a:lumOff val="80000"/>
                            </a:schemeClr>
                          </a:solidFill>
                          <a:effectLst/>
                          <a:latin typeface="+mn-lt"/>
                        </a:rPr>
                        <a:t>-0.29</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ln>
                            <a:noFill/>
                          </a:ln>
                          <a:solidFill>
                            <a:schemeClr val="tx2">
                              <a:lumMod val="20000"/>
                              <a:lumOff val="80000"/>
                            </a:schemeClr>
                          </a:solidFill>
                          <a:effectLst/>
                          <a:latin typeface="+mn-lt"/>
                        </a:rPr>
                        <a:t>0.82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ln>
                            <a:noFill/>
                          </a:ln>
                          <a:solidFill>
                            <a:schemeClr val="tx2">
                              <a:lumMod val="20000"/>
                              <a:lumOff val="80000"/>
                            </a:schemeClr>
                          </a:solidFill>
                          <a:effectLst/>
                          <a:latin typeface="+mn-lt"/>
                        </a:rPr>
                        <a:t>-0.69</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ln>
                            <a:noFill/>
                          </a:ln>
                          <a:solidFill>
                            <a:schemeClr val="tx2">
                              <a:lumMod val="20000"/>
                              <a:lumOff val="80000"/>
                            </a:schemeClr>
                          </a:solidFill>
                          <a:effectLst/>
                          <a:latin typeface="+mn-lt"/>
                        </a:rPr>
                        <a:t>0.09</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ln>
                            <a:noFill/>
                          </a:ln>
                          <a:solidFill>
                            <a:schemeClr val="tx2">
                              <a:lumMod val="20000"/>
                              <a:lumOff val="80000"/>
                            </a:schemeClr>
                          </a:solidFill>
                          <a:effectLst/>
                          <a:latin typeface="+mn-lt"/>
                        </a:rPr>
                        <a:t>-0.01</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bg1"/>
                          </a:solidFill>
                          <a:effectLst/>
                          <a:latin typeface="+mn-lt"/>
                        </a:rPr>
                        <a:t>0.17</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3703376"/>
                  </a:ext>
                </a:extLst>
              </a:tr>
              <a:tr h="621711">
                <a:tc>
                  <a:txBody>
                    <a:bodyPr/>
                    <a:lstStyle/>
                    <a:p>
                      <a:pPr algn="ctr" fontAlgn="b"/>
                      <a:r>
                        <a:rPr lang="en-US" sz="1800" u="none" strike="noStrike" dirty="0">
                          <a:ln>
                            <a:noFill/>
                          </a:ln>
                          <a:solidFill>
                            <a:schemeClr val="tx2">
                              <a:lumMod val="20000"/>
                              <a:lumOff val="80000"/>
                            </a:schemeClr>
                          </a:solidFill>
                          <a:effectLst/>
                          <a:latin typeface="+mn-lt"/>
                        </a:rPr>
                        <a:t>2020-23</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ln>
                            <a:noFill/>
                          </a:ln>
                          <a:solidFill>
                            <a:schemeClr val="tx2">
                              <a:lumMod val="20000"/>
                              <a:lumOff val="80000"/>
                            </a:schemeClr>
                          </a:solidFill>
                          <a:effectLst/>
                          <a:latin typeface="+mn-lt"/>
                        </a:rPr>
                        <a:t>2.22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ln>
                            <a:noFill/>
                          </a:ln>
                          <a:solidFill>
                            <a:schemeClr val="tx2">
                              <a:lumMod val="20000"/>
                              <a:lumOff val="80000"/>
                            </a:schemeClr>
                          </a:solidFill>
                          <a:effectLst/>
                          <a:latin typeface="+mn-lt"/>
                        </a:rPr>
                        <a:t>1.94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ln>
                            <a:noFill/>
                          </a:ln>
                          <a:solidFill>
                            <a:schemeClr val="tx2">
                              <a:lumMod val="20000"/>
                              <a:lumOff val="80000"/>
                            </a:schemeClr>
                          </a:solidFill>
                          <a:effectLst/>
                          <a:latin typeface="+mn-lt"/>
                        </a:rPr>
                        <a:t>6.04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ln>
                            <a:noFill/>
                          </a:ln>
                          <a:solidFill>
                            <a:schemeClr val="tx2">
                              <a:lumMod val="20000"/>
                              <a:lumOff val="80000"/>
                            </a:schemeClr>
                          </a:solidFill>
                          <a:effectLst/>
                          <a:latin typeface="+mn-lt"/>
                        </a:rPr>
                        <a:t>1.23</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ln>
                            <a:noFill/>
                          </a:ln>
                          <a:solidFill>
                            <a:schemeClr val="tx2">
                              <a:lumMod val="20000"/>
                              <a:lumOff val="80000"/>
                            </a:schemeClr>
                          </a:solidFill>
                          <a:effectLst/>
                          <a:latin typeface="+mn-lt"/>
                        </a:rPr>
                        <a:t>-0.24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ln>
                            <a:noFill/>
                          </a:ln>
                          <a:solidFill>
                            <a:schemeClr val="tx2">
                              <a:lumMod val="20000"/>
                              <a:lumOff val="80000"/>
                            </a:schemeClr>
                          </a:solidFill>
                          <a:effectLst/>
                          <a:latin typeface="+mn-lt"/>
                        </a:rPr>
                        <a:t>2.14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ln>
                            <a:noFill/>
                          </a:ln>
                          <a:solidFill>
                            <a:schemeClr val="tx2">
                              <a:lumMod val="20000"/>
                              <a:lumOff val="80000"/>
                            </a:schemeClr>
                          </a:solidFill>
                          <a:effectLst/>
                          <a:latin typeface="+mn-lt"/>
                        </a:rPr>
                        <a:t>1.46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ln>
                            <a:noFill/>
                          </a:ln>
                          <a:solidFill>
                            <a:schemeClr val="tx2">
                              <a:lumMod val="20000"/>
                              <a:lumOff val="80000"/>
                            </a:schemeClr>
                          </a:solidFill>
                          <a:effectLst/>
                          <a:latin typeface="+mn-lt"/>
                        </a:rPr>
                        <a:t>1.86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ln>
                            <a:noFill/>
                          </a:ln>
                          <a:solidFill>
                            <a:schemeClr val="tx2">
                              <a:lumMod val="20000"/>
                              <a:lumOff val="80000"/>
                            </a:schemeClr>
                          </a:solidFill>
                          <a:effectLst/>
                          <a:latin typeface="+mn-lt"/>
                        </a:rPr>
                        <a:t>-0.97</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ln>
                            <a:noFill/>
                          </a:ln>
                          <a:solidFill>
                            <a:schemeClr val="tx2">
                              <a:lumMod val="20000"/>
                              <a:lumOff val="80000"/>
                            </a:schemeClr>
                          </a:solidFill>
                          <a:effectLst/>
                          <a:latin typeface="+mn-lt"/>
                        </a:rPr>
                        <a:t>0.16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bg1"/>
                          </a:solidFill>
                          <a:effectLst/>
                          <a:latin typeface="+mn-lt"/>
                        </a:rPr>
                        <a:t>1.58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3896725"/>
                  </a:ext>
                </a:extLst>
              </a:tr>
              <a:tr h="621711">
                <a:tc>
                  <a:txBody>
                    <a:bodyPr/>
                    <a:lstStyle/>
                    <a:p>
                      <a:pPr algn="ctr" fontAlgn="b"/>
                      <a:r>
                        <a:rPr lang="en-US" sz="1800" b="1" u="none" strike="noStrike" dirty="0">
                          <a:ln>
                            <a:noFill/>
                          </a:ln>
                          <a:solidFill>
                            <a:schemeClr val="tx2">
                              <a:lumMod val="20000"/>
                              <a:lumOff val="80000"/>
                            </a:schemeClr>
                          </a:solidFill>
                          <a:effectLst/>
                          <a:latin typeface="+mn-lt"/>
                        </a:rPr>
                        <a:t>Difference</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tx2">
                              <a:lumMod val="20000"/>
                              <a:lumOff val="80000"/>
                            </a:schemeClr>
                          </a:solidFill>
                          <a:effectLst/>
                          <a:latin typeface="+mn-lt"/>
                        </a:rPr>
                        <a:t>2.08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tx2">
                              <a:lumMod val="20000"/>
                              <a:lumOff val="80000"/>
                            </a:schemeClr>
                          </a:solidFill>
                          <a:effectLst/>
                          <a:latin typeface="+mn-lt"/>
                        </a:rPr>
                        <a:t>1.15</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tx2">
                              <a:lumMod val="20000"/>
                              <a:lumOff val="80000"/>
                            </a:schemeClr>
                          </a:solidFill>
                          <a:effectLst/>
                          <a:latin typeface="+mn-lt"/>
                        </a:rPr>
                        <a:t>4.96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tx2">
                              <a:lumMod val="20000"/>
                              <a:lumOff val="80000"/>
                            </a:schemeClr>
                          </a:solidFill>
                          <a:effectLst/>
                          <a:latin typeface="+mn-lt"/>
                        </a:rPr>
                        <a:t>1.51</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tx2">
                              <a:lumMod val="20000"/>
                              <a:lumOff val="80000"/>
                            </a:schemeClr>
                          </a:solidFill>
                          <a:effectLst/>
                          <a:latin typeface="+mn-lt"/>
                        </a:rPr>
                        <a:t>-0.32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tx2">
                              <a:lumMod val="20000"/>
                              <a:lumOff val="80000"/>
                            </a:schemeClr>
                          </a:solidFill>
                          <a:effectLst/>
                          <a:latin typeface="+mn-lt"/>
                        </a:rPr>
                        <a:t>2.44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tx2">
                              <a:lumMod val="20000"/>
                              <a:lumOff val="80000"/>
                            </a:schemeClr>
                          </a:solidFill>
                          <a:effectLst/>
                          <a:latin typeface="+mn-lt"/>
                        </a:rPr>
                        <a:t>0.64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tx2">
                              <a:lumMod val="20000"/>
                              <a:lumOff val="80000"/>
                            </a:schemeClr>
                          </a:solidFill>
                          <a:effectLst/>
                          <a:latin typeface="+mn-lt"/>
                        </a:rPr>
                        <a:t>2.54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tx2">
                              <a:lumMod val="20000"/>
                              <a:lumOff val="80000"/>
                            </a:schemeClr>
                          </a:solidFill>
                          <a:effectLst/>
                          <a:latin typeface="+mn-lt"/>
                        </a:rPr>
                        <a:t>-1.06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tx2">
                              <a:lumMod val="20000"/>
                              <a:lumOff val="80000"/>
                            </a:schemeClr>
                          </a:solidFill>
                          <a:effectLst/>
                          <a:latin typeface="+mn-lt"/>
                        </a:rPr>
                        <a:t>0.17</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bg1"/>
                          </a:solidFill>
                          <a:effectLst/>
                          <a:latin typeface="+mn-lt"/>
                        </a:rPr>
                        <a:t>1.41</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0163857"/>
                  </a:ext>
                </a:extLst>
              </a:tr>
            </a:tbl>
          </a:graphicData>
        </a:graphic>
      </p:graphicFrame>
    </p:spTree>
    <p:extLst>
      <p:ext uri="{BB962C8B-B14F-4D97-AF65-F5344CB8AC3E}">
        <p14:creationId xmlns:p14="http://schemas.microsoft.com/office/powerpoint/2010/main" val="74176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7DF05-613C-04C0-7542-DF6E5CA4DFC1}"/>
              </a:ext>
            </a:extLst>
          </p:cNvPr>
          <p:cNvSpPr>
            <a:spLocks noGrp="1"/>
          </p:cNvSpPr>
          <p:nvPr>
            <p:ph type="title"/>
          </p:nvPr>
        </p:nvSpPr>
        <p:spPr/>
        <p:txBody>
          <a:bodyPr>
            <a:normAutofit/>
          </a:bodyPr>
          <a:lstStyle/>
          <a:p>
            <a:r>
              <a:rPr lang="en-US" sz="3600" dirty="0"/>
              <a:t>Acceleration since 2019: farm prices </a:t>
            </a:r>
          </a:p>
        </p:txBody>
      </p:sp>
      <p:graphicFrame>
        <p:nvGraphicFramePr>
          <p:cNvPr id="6" name="Table 5">
            <a:extLst>
              <a:ext uri="{FF2B5EF4-FFF2-40B4-BE49-F238E27FC236}">
                <a16:creationId xmlns:a16="http://schemas.microsoft.com/office/drawing/2014/main" id="{4677156C-E85A-EF02-6DFE-DEB22491E7BC}"/>
              </a:ext>
            </a:extLst>
          </p:cNvPr>
          <p:cNvGraphicFramePr>
            <a:graphicFrameLocks noGrp="1"/>
          </p:cNvGraphicFramePr>
          <p:nvPr>
            <p:extLst>
              <p:ext uri="{D42A27DB-BD31-4B8C-83A1-F6EECF244321}">
                <p14:modId xmlns:p14="http://schemas.microsoft.com/office/powerpoint/2010/main" val="23989383"/>
              </p:ext>
            </p:extLst>
          </p:nvPr>
        </p:nvGraphicFramePr>
        <p:xfrm>
          <a:off x="526784" y="1465569"/>
          <a:ext cx="11138432" cy="4882243"/>
        </p:xfrm>
        <a:graphic>
          <a:graphicData uri="http://schemas.openxmlformats.org/drawingml/2006/table">
            <a:tbl>
              <a:tblPr>
                <a:tableStyleId>{8FD4443E-F989-4FC4-A0C8-D5A2AF1F390B}</a:tableStyleId>
              </a:tblPr>
              <a:tblGrid>
                <a:gridCol w="1162896">
                  <a:extLst>
                    <a:ext uri="{9D8B030D-6E8A-4147-A177-3AD203B41FA5}">
                      <a16:colId xmlns:a16="http://schemas.microsoft.com/office/drawing/2014/main" val="1817785200"/>
                    </a:ext>
                  </a:extLst>
                </a:gridCol>
                <a:gridCol w="882654">
                  <a:extLst>
                    <a:ext uri="{9D8B030D-6E8A-4147-A177-3AD203B41FA5}">
                      <a16:colId xmlns:a16="http://schemas.microsoft.com/office/drawing/2014/main" val="4124242020"/>
                    </a:ext>
                  </a:extLst>
                </a:gridCol>
                <a:gridCol w="1063135">
                  <a:extLst>
                    <a:ext uri="{9D8B030D-6E8A-4147-A177-3AD203B41FA5}">
                      <a16:colId xmlns:a16="http://schemas.microsoft.com/office/drawing/2014/main" val="184265421"/>
                    </a:ext>
                  </a:extLst>
                </a:gridCol>
                <a:gridCol w="782893">
                  <a:extLst>
                    <a:ext uri="{9D8B030D-6E8A-4147-A177-3AD203B41FA5}">
                      <a16:colId xmlns:a16="http://schemas.microsoft.com/office/drawing/2014/main" val="3600113131"/>
                    </a:ext>
                  </a:extLst>
                </a:gridCol>
                <a:gridCol w="782893">
                  <a:extLst>
                    <a:ext uri="{9D8B030D-6E8A-4147-A177-3AD203B41FA5}">
                      <a16:colId xmlns:a16="http://schemas.microsoft.com/office/drawing/2014/main" val="2175079851"/>
                    </a:ext>
                  </a:extLst>
                </a:gridCol>
                <a:gridCol w="782893">
                  <a:extLst>
                    <a:ext uri="{9D8B030D-6E8A-4147-A177-3AD203B41FA5}">
                      <a16:colId xmlns:a16="http://schemas.microsoft.com/office/drawing/2014/main" val="3702100580"/>
                    </a:ext>
                  </a:extLst>
                </a:gridCol>
                <a:gridCol w="782893">
                  <a:extLst>
                    <a:ext uri="{9D8B030D-6E8A-4147-A177-3AD203B41FA5}">
                      <a16:colId xmlns:a16="http://schemas.microsoft.com/office/drawing/2014/main" val="2481353087"/>
                    </a:ext>
                  </a:extLst>
                </a:gridCol>
                <a:gridCol w="782893">
                  <a:extLst>
                    <a:ext uri="{9D8B030D-6E8A-4147-A177-3AD203B41FA5}">
                      <a16:colId xmlns:a16="http://schemas.microsoft.com/office/drawing/2014/main" val="2327005199"/>
                    </a:ext>
                  </a:extLst>
                </a:gridCol>
                <a:gridCol w="782893">
                  <a:extLst>
                    <a:ext uri="{9D8B030D-6E8A-4147-A177-3AD203B41FA5}">
                      <a16:colId xmlns:a16="http://schemas.microsoft.com/office/drawing/2014/main" val="1236310947"/>
                    </a:ext>
                  </a:extLst>
                </a:gridCol>
                <a:gridCol w="782893">
                  <a:extLst>
                    <a:ext uri="{9D8B030D-6E8A-4147-A177-3AD203B41FA5}">
                      <a16:colId xmlns:a16="http://schemas.microsoft.com/office/drawing/2014/main" val="263700922"/>
                    </a:ext>
                  </a:extLst>
                </a:gridCol>
                <a:gridCol w="782893">
                  <a:extLst>
                    <a:ext uri="{9D8B030D-6E8A-4147-A177-3AD203B41FA5}">
                      <a16:colId xmlns:a16="http://schemas.microsoft.com/office/drawing/2014/main" val="697040886"/>
                    </a:ext>
                  </a:extLst>
                </a:gridCol>
                <a:gridCol w="782893">
                  <a:extLst>
                    <a:ext uri="{9D8B030D-6E8A-4147-A177-3AD203B41FA5}">
                      <a16:colId xmlns:a16="http://schemas.microsoft.com/office/drawing/2014/main" val="2002875678"/>
                    </a:ext>
                  </a:extLst>
                </a:gridCol>
                <a:gridCol w="107441">
                  <a:extLst>
                    <a:ext uri="{9D8B030D-6E8A-4147-A177-3AD203B41FA5}">
                      <a16:colId xmlns:a16="http://schemas.microsoft.com/office/drawing/2014/main" val="1316042312"/>
                    </a:ext>
                  </a:extLst>
                </a:gridCol>
                <a:gridCol w="876269">
                  <a:extLst>
                    <a:ext uri="{9D8B030D-6E8A-4147-A177-3AD203B41FA5}">
                      <a16:colId xmlns:a16="http://schemas.microsoft.com/office/drawing/2014/main" val="2727709630"/>
                    </a:ext>
                  </a:extLst>
                </a:gridCol>
              </a:tblGrid>
              <a:tr h="621711">
                <a:tc>
                  <a:txBody>
                    <a:bodyPr/>
                    <a:lstStyle/>
                    <a:p>
                      <a:pPr algn="ctr" fontAlgn="b"/>
                      <a:r>
                        <a:rPr lang="en-US" sz="1600" b="1" u="none" strike="noStrike" dirty="0">
                          <a:ln>
                            <a:noFill/>
                          </a:ln>
                          <a:solidFill>
                            <a:schemeClr val="tx2">
                              <a:lumMod val="20000"/>
                              <a:lumOff val="80000"/>
                            </a:schemeClr>
                          </a:solidFill>
                          <a:effectLst/>
                          <a:latin typeface="+mn-lt"/>
                        </a:rPr>
                        <a:t>Period</a:t>
                      </a:r>
                      <a:endParaRPr lang="en-US" sz="16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Implicit GDP price deflator</a:t>
                      </a: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Fruits </a:t>
                      </a:r>
                    </a:p>
                    <a:p>
                      <a:pPr algn="ctr" fontAlgn="b"/>
                      <a:r>
                        <a:rPr lang="en-US" sz="1200" b="1" u="none" strike="noStrike" dirty="0">
                          <a:ln>
                            <a:noFill/>
                          </a:ln>
                          <a:solidFill>
                            <a:schemeClr val="tx2">
                              <a:lumMod val="20000"/>
                              <a:lumOff val="80000"/>
                            </a:schemeClr>
                          </a:solidFill>
                          <a:effectLst/>
                          <a:latin typeface="+mn-lt"/>
                        </a:rPr>
                        <a:t>&amp;</a:t>
                      </a:r>
                    </a:p>
                    <a:p>
                      <a:pPr algn="ctr" fontAlgn="b"/>
                      <a:r>
                        <a:rPr lang="en-US" sz="1200" b="1" u="none" strike="noStrike" dirty="0">
                          <a:ln>
                            <a:noFill/>
                          </a:ln>
                          <a:solidFill>
                            <a:schemeClr val="tx2">
                              <a:lumMod val="20000"/>
                              <a:lumOff val="80000"/>
                            </a:schemeClr>
                          </a:solidFill>
                          <a:effectLst/>
                          <a:latin typeface="+mn-lt"/>
                        </a:rPr>
                        <a:t> tree nuts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Food </a:t>
                      </a:r>
                    </a:p>
                    <a:p>
                      <a:pPr algn="ctr" fontAlgn="b"/>
                      <a:r>
                        <a:rPr lang="en-US" sz="1200" b="1" u="none" strike="noStrike" dirty="0">
                          <a:ln>
                            <a:noFill/>
                          </a:ln>
                          <a:solidFill>
                            <a:schemeClr val="tx2">
                              <a:lumMod val="20000"/>
                              <a:lumOff val="80000"/>
                            </a:schemeClr>
                          </a:solidFill>
                          <a:effectLst/>
                          <a:latin typeface="+mn-lt"/>
                        </a:rPr>
                        <a:t>grains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Poultry </a:t>
                      </a:r>
                    </a:p>
                    <a:p>
                      <a:pPr algn="ctr" fontAlgn="b"/>
                      <a:r>
                        <a:rPr lang="en-US" sz="1200" b="1" u="none" strike="noStrike" dirty="0">
                          <a:ln>
                            <a:noFill/>
                          </a:ln>
                          <a:solidFill>
                            <a:schemeClr val="tx2">
                              <a:lumMod val="20000"/>
                              <a:lumOff val="80000"/>
                            </a:schemeClr>
                          </a:solidFill>
                          <a:effectLst/>
                          <a:latin typeface="+mn-lt"/>
                        </a:rPr>
                        <a:t>&amp; </a:t>
                      </a:r>
                    </a:p>
                    <a:p>
                      <a:pPr algn="ctr" fontAlgn="b"/>
                      <a:r>
                        <a:rPr lang="en-US" sz="1200" b="1" u="none" strike="noStrike" dirty="0">
                          <a:ln>
                            <a:noFill/>
                          </a:ln>
                          <a:solidFill>
                            <a:schemeClr val="tx2">
                              <a:lumMod val="20000"/>
                              <a:lumOff val="80000"/>
                            </a:schemeClr>
                          </a:solidFill>
                          <a:effectLst/>
                          <a:latin typeface="+mn-lt"/>
                        </a:rPr>
                        <a:t>eggs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Dairy products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Hogs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Beef </a:t>
                      </a:r>
                    </a:p>
                    <a:p>
                      <a:pPr algn="ctr" fontAlgn="b"/>
                      <a:r>
                        <a:rPr lang="en-US" sz="1200" b="1" u="none" strike="noStrike" dirty="0">
                          <a:ln>
                            <a:noFill/>
                          </a:ln>
                          <a:solidFill>
                            <a:schemeClr val="tx2">
                              <a:lumMod val="20000"/>
                              <a:lumOff val="80000"/>
                            </a:schemeClr>
                          </a:solidFill>
                          <a:effectLst/>
                          <a:latin typeface="+mn-lt"/>
                        </a:rPr>
                        <a:t>cattle</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Vegetables </a:t>
                      </a:r>
                    </a:p>
                    <a:p>
                      <a:pPr algn="ctr" fontAlgn="b"/>
                      <a:r>
                        <a:rPr lang="en-US" sz="1200" b="1" u="none" strike="noStrike" dirty="0">
                          <a:ln>
                            <a:noFill/>
                          </a:ln>
                          <a:solidFill>
                            <a:schemeClr val="tx2">
                              <a:lumMod val="20000"/>
                              <a:lumOff val="80000"/>
                            </a:schemeClr>
                          </a:solidFill>
                          <a:effectLst/>
                          <a:latin typeface="+mn-lt"/>
                        </a:rPr>
                        <a:t>&amp; </a:t>
                      </a:r>
                    </a:p>
                    <a:p>
                      <a:pPr algn="ctr" fontAlgn="b"/>
                      <a:r>
                        <a:rPr lang="en-US" sz="1200" b="1" u="none" strike="noStrike" dirty="0">
                          <a:ln>
                            <a:noFill/>
                          </a:ln>
                          <a:solidFill>
                            <a:schemeClr val="tx2">
                              <a:lumMod val="20000"/>
                              <a:lumOff val="80000"/>
                            </a:schemeClr>
                          </a:solidFill>
                          <a:effectLst/>
                          <a:latin typeface="+mn-lt"/>
                        </a:rPr>
                        <a:t>melons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Oil-bearing crops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Fish </a:t>
                      </a:r>
                    </a:p>
                    <a:p>
                      <a:pPr algn="ctr" fontAlgn="b"/>
                      <a:r>
                        <a:rPr lang="en-US" sz="1200" b="1" u="none" strike="noStrike" dirty="0">
                          <a:ln>
                            <a:noFill/>
                          </a:ln>
                          <a:solidFill>
                            <a:schemeClr val="tx2">
                              <a:lumMod val="20000"/>
                              <a:lumOff val="80000"/>
                            </a:schemeClr>
                          </a:solidFill>
                          <a:effectLst/>
                          <a:latin typeface="+mn-lt"/>
                        </a:rPr>
                        <a:t>&amp; </a:t>
                      </a:r>
                    </a:p>
                    <a:p>
                      <a:pPr algn="ctr" fontAlgn="b"/>
                      <a:r>
                        <a:rPr lang="en-US" sz="1200" b="1" u="none" strike="noStrike" dirty="0">
                          <a:ln>
                            <a:noFill/>
                          </a:ln>
                          <a:solidFill>
                            <a:schemeClr val="tx2">
                              <a:lumMod val="20000"/>
                              <a:lumOff val="80000"/>
                            </a:schemeClr>
                          </a:solidFill>
                          <a:effectLst/>
                          <a:latin typeface="+mn-lt"/>
                        </a:rPr>
                        <a:t>seafood</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Sugar </a:t>
                      </a:r>
                    </a:p>
                    <a:p>
                      <a:pPr algn="ctr" fontAlgn="b"/>
                      <a:r>
                        <a:rPr lang="en-US" sz="1200" b="1" u="none" strike="noStrike" dirty="0">
                          <a:ln>
                            <a:noFill/>
                          </a:ln>
                          <a:solidFill>
                            <a:schemeClr val="tx2">
                              <a:lumMod val="20000"/>
                              <a:lumOff val="80000"/>
                            </a:schemeClr>
                          </a:solidFill>
                          <a:effectLst/>
                          <a:latin typeface="+mn-lt"/>
                        </a:rPr>
                        <a:t>&amp; </a:t>
                      </a:r>
                      <a:br>
                        <a:rPr lang="en-US" sz="1200" b="1" u="none" strike="noStrike" dirty="0">
                          <a:ln>
                            <a:noFill/>
                          </a:ln>
                          <a:solidFill>
                            <a:schemeClr val="tx2">
                              <a:lumMod val="20000"/>
                              <a:lumOff val="80000"/>
                            </a:schemeClr>
                          </a:solidFill>
                          <a:effectLst/>
                          <a:latin typeface="+mn-lt"/>
                        </a:rPr>
                      </a:br>
                      <a:r>
                        <a:rPr lang="en-US" sz="1200" b="1" u="none" strike="noStrike" dirty="0">
                          <a:ln>
                            <a:noFill/>
                          </a:ln>
                          <a:solidFill>
                            <a:schemeClr val="tx2">
                              <a:lumMod val="20000"/>
                              <a:lumOff val="80000"/>
                            </a:schemeClr>
                          </a:solidFill>
                          <a:effectLst/>
                          <a:latin typeface="+mn-lt"/>
                        </a:rPr>
                        <a:t>peanuts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200" b="1" i="0" u="none" strike="noStrike" dirty="0">
                        <a:ln>
                          <a:noFill/>
                        </a:ln>
                        <a:solidFill>
                          <a:schemeClr val="tx2">
                            <a:lumMod val="20000"/>
                            <a:lumOff val="80000"/>
                          </a:schemeClr>
                        </a:solidFill>
                        <a:effectLst/>
                        <a:latin typeface="+mn-lt"/>
                      </a:endParaRPr>
                    </a:p>
                  </a:txBody>
                  <a:tcPr marL="6053" marR="6053" marT="6053"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1" u="none" strike="noStrike" dirty="0">
                          <a:ln>
                            <a:noFill/>
                          </a:ln>
                          <a:solidFill>
                            <a:schemeClr val="bg1"/>
                          </a:solidFill>
                          <a:effectLst/>
                          <a:latin typeface="+mn-lt"/>
                        </a:rPr>
                        <a:t>Average</a:t>
                      </a:r>
                      <a:endParaRPr lang="en-US" sz="1600" b="1" i="0" u="none" strike="noStrike" dirty="0">
                        <a:ln>
                          <a:noFill/>
                        </a:ln>
                        <a:solidFill>
                          <a:schemeClr val="bg1"/>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6881747"/>
                  </a:ext>
                </a:extLst>
              </a:tr>
              <a:tr h="230733">
                <a:tc>
                  <a:txBody>
                    <a:bodyPr/>
                    <a:lstStyle/>
                    <a:p>
                      <a:pPr algn="ctr" fontAlgn="b"/>
                      <a:endParaRPr lang="en-US" sz="1600" b="0" i="0" u="none" strike="noStrike" dirty="0">
                        <a:ln>
                          <a:noFill/>
                        </a:ln>
                        <a:solidFill>
                          <a:schemeClr val="tx2">
                            <a:lumMod val="20000"/>
                            <a:lumOff val="80000"/>
                          </a:schemeClr>
                        </a:solidFill>
                        <a:effectLst/>
                        <a:latin typeface="+mn-lt"/>
                      </a:endParaRPr>
                    </a:p>
                  </a:txBody>
                  <a:tcPr marL="6053" marR="6053" marT="6053" marB="0" anchor="b">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tcPr>
                </a:tc>
                <a:tc gridSpan="13">
                  <a:txBody>
                    <a:bodyPr/>
                    <a:lstStyle/>
                    <a:p>
                      <a:pPr algn="ctr" fontAlgn="b"/>
                      <a:r>
                        <a:rPr lang="en-US" sz="1600" b="0" i="1" u="none" strike="noStrike" dirty="0">
                          <a:ln>
                            <a:noFill/>
                          </a:ln>
                          <a:solidFill>
                            <a:schemeClr val="tx2">
                              <a:lumMod val="20000"/>
                              <a:lumOff val="80000"/>
                            </a:schemeClr>
                          </a:solidFill>
                          <a:effectLst/>
                          <a:latin typeface="+mn-lt"/>
                        </a:rPr>
                        <a:t>average increase, percent per year – nominal prices</a:t>
                      </a:r>
                    </a:p>
                  </a:txBody>
                  <a:tcPr marL="6053" marR="6053" marT="6053" marB="0" anchor="b">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tcPr>
                </a:tc>
                <a:tc hMerge="1">
                  <a:txBody>
                    <a:bodyPr/>
                    <a:lstStyle/>
                    <a:p>
                      <a:endParaRPr dirty="0"/>
                    </a:p>
                  </a:txBody>
                  <a:tcPr marL="6053" marR="6053" marT="6053" marB="0" anchor="b">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tcPr>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extLst>
                  <a:ext uri="{0D108BD9-81ED-4DB2-BD59-A6C34878D82A}">
                    <a16:rowId xmlns:a16="http://schemas.microsoft.com/office/drawing/2014/main" val="2164912570"/>
                  </a:ext>
                </a:extLst>
              </a:tr>
              <a:tr h="621711">
                <a:tc>
                  <a:txBody>
                    <a:bodyPr/>
                    <a:lstStyle/>
                    <a:p>
                      <a:pPr algn="ctr" fontAlgn="b"/>
                      <a:r>
                        <a:rPr lang="en-US" sz="1800" u="none" strike="noStrike" dirty="0">
                          <a:ln>
                            <a:noFill/>
                          </a:ln>
                          <a:solidFill>
                            <a:schemeClr val="tx2">
                              <a:lumMod val="20000"/>
                              <a:lumOff val="80000"/>
                            </a:schemeClr>
                          </a:solidFill>
                          <a:effectLst/>
                          <a:latin typeface="+mn-lt"/>
                        </a:rPr>
                        <a:t>2000-19</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1.92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3.16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4.88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2.18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-1.38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4.24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3.54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3.02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4.36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2.43</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1.06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bg1"/>
                          </a:solidFill>
                          <a:effectLst/>
                          <a:latin typeface="+mn-lt"/>
                        </a:rPr>
                        <a:t> 2.75</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9788998"/>
                  </a:ext>
                </a:extLst>
              </a:tr>
              <a:tr h="621711">
                <a:tc>
                  <a:txBody>
                    <a:bodyPr/>
                    <a:lstStyle/>
                    <a:p>
                      <a:pPr algn="ctr" fontAlgn="b"/>
                      <a:r>
                        <a:rPr lang="en-US" sz="1800" u="none" strike="noStrike" dirty="0">
                          <a:ln>
                            <a:noFill/>
                          </a:ln>
                          <a:solidFill>
                            <a:schemeClr val="tx2">
                              <a:lumMod val="20000"/>
                              <a:lumOff val="80000"/>
                            </a:schemeClr>
                          </a:solidFill>
                          <a:effectLst/>
                          <a:latin typeface="+mn-lt"/>
                        </a:rPr>
                        <a:t>2020-23</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4.15</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6.58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11.49</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18.30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1.54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6.90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11.34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8.46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12.54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13.10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13.26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bg1"/>
                          </a:solidFill>
                          <a:effectLst/>
                          <a:latin typeface="+mn-lt"/>
                        </a:rPr>
                        <a:t>10.35</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2421429"/>
                  </a:ext>
                </a:extLst>
              </a:tr>
              <a:tr h="621711">
                <a:tc>
                  <a:txBody>
                    <a:bodyPr/>
                    <a:lstStyle/>
                    <a:p>
                      <a:pPr algn="ctr" fontAlgn="b"/>
                      <a:r>
                        <a:rPr lang="en-US" sz="1800" b="1" u="none" strike="noStrike" dirty="0">
                          <a:ln>
                            <a:noFill/>
                          </a:ln>
                          <a:solidFill>
                            <a:schemeClr val="tx2">
                              <a:lumMod val="20000"/>
                              <a:lumOff val="80000"/>
                            </a:schemeClr>
                          </a:solidFill>
                          <a:effectLst/>
                          <a:latin typeface="+mn-lt"/>
                        </a:rPr>
                        <a:t>Difference</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tx2">
                              <a:lumMod val="20000"/>
                              <a:lumOff val="80000"/>
                            </a:schemeClr>
                          </a:solidFill>
                          <a:effectLst/>
                          <a:latin typeface="+mn-lt"/>
                        </a:rPr>
                        <a:t>2.23</a:t>
                      </a: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3.42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6.61</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16.12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2.92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2.66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7.80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5.44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8.18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10.67</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12.20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bg1"/>
                          </a:solidFill>
                          <a:effectLst/>
                          <a:latin typeface="+mn-lt"/>
                        </a:rPr>
                        <a:t> 7.60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436106"/>
                  </a:ext>
                </a:extLst>
              </a:tr>
              <a:tr h="0">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1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0" i="1" u="none" strike="noStrike" dirty="0">
                        <a:ln>
                          <a:noFill/>
                        </a:ln>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bg1"/>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3041521"/>
                  </a:ext>
                </a:extLst>
              </a:tr>
              <a:tr h="621711">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bg1"/>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78250"/>
                  </a:ext>
                </a:extLst>
              </a:tr>
              <a:tr h="621711">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bg1"/>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6955551"/>
                  </a:ext>
                </a:extLst>
              </a:tr>
              <a:tr h="621711">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bg1"/>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421380"/>
                  </a:ext>
                </a:extLst>
              </a:tr>
            </a:tbl>
          </a:graphicData>
        </a:graphic>
      </p:graphicFrame>
    </p:spTree>
    <p:extLst>
      <p:ext uri="{BB962C8B-B14F-4D97-AF65-F5344CB8AC3E}">
        <p14:creationId xmlns:p14="http://schemas.microsoft.com/office/powerpoint/2010/main" val="2331466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7DF05-613C-04C0-7542-DF6E5CA4DFC1}"/>
              </a:ext>
            </a:extLst>
          </p:cNvPr>
          <p:cNvSpPr>
            <a:spLocks noGrp="1"/>
          </p:cNvSpPr>
          <p:nvPr>
            <p:ph type="title"/>
          </p:nvPr>
        </p:nvSpPr>
        <p:spPr/>
        <p:txBody>
          <a:bodyPr>
            <a:normAutofit/>
          </a:bodyPr>
          <a:lstStyle/>
          <a:p>
            <a:r>
              <a:rPr lang="en-US" sz="3600" dirty="0"/>
              <a:t>Acceleration since 2019: farm prices </a:t>
            </a:r>
          </a:p>
        </p:txBody>
      </p:sp>
      <p:graphicFrame>
        <p:nvGraphicFramePr>
          <p:cNvPr id="6" name="Table 5">
            <a:extLst>
              <a:ext uri="{FF2B5EF4-FFF2-40B4-BE49-F238E27FC236}">
                <a16:creationId xmlns:a16="http://schemas.microsoft.com/office/drawing/2014/main" id="{4677156C-E85A-EF02-6DFE-DEB22491E7BC}"/>
              </a:ext>
            </a:extLst>
          </p:cNvPr>
          <p:cNvGraphicFramePr>
            <a:graphicFrameLocks noGrp="1"/>
          </p:cNvGraphicFramePr>
          <p:nvPr>
            <p:extLst>
              <p:ext uri="{D42A27DB-BD31-4B8C-83A1-F6EECF244321}">
                <p14:modId xmlns:p14="http://schemas.microsoft.com/office/powerpoint/2010/main" val="219413038"/>
              </p:ext>
            </p:extLst>
          </p:nvPr>
        </p:nvGraphicFramePr>
        <p:xfrm>
          <a:off x="526784" y="1465569"/>
          <a:ext cx="11138432" cy="4882243"/>
        </p:xfrm>
        <a:graphic>
          <a:graphicData uri="http://schemas.openxmlformats.org/drawingml/2006/table">
            <a:tbl>
              <a:tblPr>
                <a:tableStyleId>{8FD4443E-F989-4FC4-A0C8-D5A2AF1F390B}</a:tableStyleId>
              </a:tblPr>
              <a:tblGrid>
                <a:gridCol w="1162896">
                  <a:extLst>
                    <a:ext uri="{9D8B030D-6E8A-4147-A177-3AD203B41FA5}">
                      <a16:colId xmlns:a16="http://schemas.microsoft.com/office/drawing/2014/main" val="1817785200"/>
                    </a:ext>
                  </a:extLst>
                </a:gridCol>
                <a:gridCol w="882654">
                  <a:extLst>
                    <a:ext uri="{9D8B030D-6E8A-4147-A177-3AD203B41FA5}">
                      <a16:colId xmlns:a16="http://schemas.microsoft.com/office/drawing/2014/main" val="4124242020"/>
                    </a:ext>
                  </a:extLst>
                </a:gridCol>
                <a:gridCol w="1063135">
                  <a:extLst>
                    <a:ext uri="{9D8B030D-6E8A-4147-A177-3AD203B41FA5}">
                      <a16:colId xmlns:a16="http://schemas.microsoft.com/office/drawing/2014/main" val="184265421"/>
                    </a:ext>
                  </a:extLst>
                </a:gridCol>
                <a:gridCol w="782893">
                  <a:extLst>
                    <a:ext uri="{9D8B030D-6E8A-4147-A177-3AD203B41FA5}">
                      <a16:colId xmlns:a16="http://schemas.microsoft.com/office/drawing/2014/main" val="3600113131"/>
                    </a:ext>
                  </a:extLst>
                </a:gridCol>
                <a:gridCol w="782893">
                  <a:extLst>
                    <a:ext uri="{9D8B030D-6E8A-4147-A177-3AD203B41FA5}">
                      <a16:colId xmlns:a16="http://schemas.microsoft.com/office/drawing/2014/main" val="2175079851"/>
                    </a:ext>
                  </a:extLst>
                </a:gridCol>
                <a:gridCol w="782893">
                  <a:extLst>
                    <a:ext uri="{9D8B030D-6E8A-4147-A177-3AD203B41FA5}">
                      <a16:colId xmlns:a16="http://schemas.microsoft.com/office/drawing/2014/main" val="3702100580"/>
                    </a:ext>
                  </a:extLst>
                </a:gridCol>
                <a:gridCol w="782893">
                  <a:extLst>
                    <a:ext uri="{9D8B030D-6E8A-4147-A177-3AD203B41FA5}">
                      <a16:colId xmlns:a16="http://schemas.microsoft.com/office/drawing/2014/main" val="2481353087"/>
                    </a:ext>
                  </a:extLst>
                </a:gridCol>
                <a:gridCol w="782893">
                  <a:extLst>
                    <a:ext uri="{9D8B030D-6E8A-4147-A177-3AD203B41FA5}">
                      <a16:colId xmlns:a16="http://schemas.microsoft.com/office/drawing/2014/main" val="2327005199"/>
                    </a:ext>
                  </a:extLst>
                </a:gridCol>
                <a:gridCol w="782893">
                  <a:extLst>
                    <a:ext uri="{9D8B030D-6E8A-4147-A177-3AD203B41FA5}">
                      <a16:colId xmlns:a16="http://schemas.microsoft.com/office/drawing/2014/main" val="1236310947"/>
                    </a:ext>
                  </a:extLst>
                </a:gridCol>
                <a:gridCol w="782893">
                  <a:extLst>
                    <a:ext uri="{9D8B030D-6E8A-4147-A177-3AD203B41FA5}">
                      <a16:colId xmlns:a16="http://schemas.microsoft.com/office/drawing/2014/main" val="263700922"/>
                    </a:ext>
                  </a:extLst>
                </a:gridCol>
                <a:gridCol w="782893">
                  <a:extLst>
                    <a:ext uri="{9D8B030D-6E8A-4147-A177-3AD203B41FA5}">
                      <a16:colId xmlns:a16="http://schemas.microsoft.com/office/drawing/2014/main" val="697040886"/>
                    </a:ext>
                  </a:extLst>
                </a:gridCol>
                <a:gridCol w="782893">
                  <a:extLst>
                    <a:ext uri="{9D8B030D-6E8A-4147-A177-3AD203B41FA5}">
                      <a16:colId xmlns:a16="http://schemas.microsoft.com/office/drawing/2014/main" val="2002875678"/>
                    </a:ext>
                  </a:extLst>
                </a:gridCol>
                <a:gridCol w="107441">
                  <a:extLst>
                    <a:ext uri="{9D8B030D-6E8A-4147-A177-3AD203B41FA5}">
                      <a16:colId xmlns:a16="http://schemas.microsoft.com/office/drawing/2014/main" val="1316042312"/>
                    </a:ext>
                  </a:extLst>
                </a:gridCol>
                <a:gridCol w="876269">
                  <a:extLst>
                    <a:ext uri="{9D8B030D-6E8A-4147-A177-3AD203B41FA5}">
                      <a16:colId xmlns:a16="http://schemas.microsoft.com/office/drawing/2014/main" val="2727709630"/>
                    </a:ext>
                  </a:extLst>
                </a:gridCol>
              </a:tblGrid>
              <a:tr h="621711">
                <a:tc>
                  <a:txBody>
                    <a:bodyPr/>
                    <a:lstStyle/>
                    <a:p>
                      <a:pPr algn="ctr" fontAlgn="b"/>
                      <a:r>
                        <a:rPr lang="en-US" sz="1600" b="1" u="none" strike="noStrike" dirty="0">
                          <a:ln>
                            <a:noFill/>
                          </a:ln>
                          <a:solidFill>
                            <a:schemeClr val="tx2">
                              <a:lumMod val="20000"/>
                              <a:lumOff val="80000"/>
                            </a:schemeClr>
                          </a:solidFill>
                          <a:effectLst/>
                          <a:latin typeface="+mn-lt"/>
                        </a:rPr>
                        <a:t>Period</a:t>
                      </a:r>
                      <a:endParaRPr lang="en-US" sz="16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ln>
                            <a:noFill/>
                          </a:ln>
                          <a:solidFill>
                            <a:schemeClr val="tx2">
                              <a:lumMod val="20000"/>
                              <a:lumOff val="80000"/>
                            </a:schemeClr>
                          </a:solidFill>
                          <a:effectLst/>
                          <a:latin typeface="+mn-lt"/>
                        </a:rPr>
                        <a:t>Implicit GDP price deflator</a:t>
                      </a: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Fruits </a:t>
                      </a:r>
                    </a:p>
                    <a:p>
                      <a:pPr algn="ctr" fontAlgn="b"/>
                      <a:r>
                        <a:rPr lang="en-US" sz="1200" b="1" u="none" strike="noStrike" dirty="0">
                          <a:ln>
                            <a:noFill/>
                          </a:ln>
                          <a:solidFill>
                            <a:schemeClr val="tx2">
                              <a:lumMod val="20000"/>
                              <a:lumOff val="80000"/>
                            </a:schemeClr>
                          </a:solidFill>
                          <a:effectLst/>
                          <a:latin typeface="+mn-lt"/>
                        </a:rPr>
                        <a:t>&amp;</a:t>
                      </a:r>
                    </a:p>
                    <a:p>
                      <a:pPr algn="ctr" fontAlgn="b"/>
                      <a:r>
                        <a:rPr lang="en-US" sz="1200" b="1" u="none" strike="noStrike" dirty="0">
                          <a:ln>
                            <a:noFill/>
                          </a:ln>
                          <a:solidFill>
                            <a:schemeClr val="tx2">
                              <a:lumMod val="20000"/>
                              <a:lumOff val="80000"/>
                            </a:schemeClr>
                          </a:solidFill>
                          <a:effectLst/>
                          <a:latin typeface="+mn-lt"/>
                        </a:rPr>
                        <a:t> tree nuts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Food </a:t>
                      </a:r>
                    </a:p>
                    <a:p>
                      <a:pPr algn="ctr" fontAlgn="b"/>
                      <a:r>
                        <a:rPr lang="en-US" sz="1200" b="1" u="none" strike="noStrike" dirty="0">
                          <a:ln>
                            <a:noFill/>
                          </a:ln>
                          <a:solidFill>
                            <a:schemeClr val="tx2">
                              <a:lumMod val="20000"/>
                              <a:lumOff val="80000"/>
                            </a:schemeClr>
                          </a:solidFill>
                          <a:effectLst/>
                          <a:latin typeface="+mn-lt"/>
                        </a:rPr>
                        <a:t>grains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Poultry </a:t>
                      </a:r>
                    </a:p>
                    <a:p>
                      <a:pPr algn="ctr" fontAlgn="b"/>
                      <a:r>
                        <a:rPr lang="en-US" sz="1200" b="1" u="none" strike="noStrike" dirty="0">
                          <a:ln>
                            <a:noFill/>
                          </a:ln>
                          <a:solidFill>
                            <a:schemeClr val="tx2">
                              <a:lumMod val="20000"/>
                              <a:lumOff val="80000"/>
                            </a:schemeClr>
                          </a:solidFill>
                          <a:effectLst/>
                          <a:latin typeface="+mn-lt"/>
                        </a:rPr>
                        <a:t>&amp; </a:t>
                      </a:r>
                    </a:p>
                    <a:p>
                      <a:pPr algn="ctr" fontAlgn="b"/>
                      <a:r>
                        <a:rPr lang="en-US" sz="1200" b="1" u="none" strike="noStrike" dirty="0">
                          <a:ln>
                            <a:noFill/>
                          </a:ln>
                          <a:solidFill>
                            <a:schemeClr val="tx2">
                              <a:lumMod val="20000"/>
                              <a:lumOff val="80000"/>
                            </a:schemeClr>
                          </a:solidFill>
                          <a:effectLst/>
                          <a:latin typeface="+mn-lt"/>
                        </a:rPr>
                        <a:t>eggs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Dairy products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Hogs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Beef </a:t>
                      </a:r>
                    </a:p>
                    <a:p>
                      <a:pPr algn="ctr" fontAlgn="b"/>
                      <a:r>
                        <a:rPr lang="en-US" sz="1200" b="1" u="none" strike="noStrike" dirty="0">
                          <a:ln>
                            <a:noFill/>
                          </a:ln>
                          <a:solidFill>
                            <a:schemeClr val="tx2">
                              <a:lumMod val="20000"/>
                              <a:lumOff val="80000"/>
                            </a:schemeClr>
                          </a:solidFill>
                          <a:effectLst/>
                          <a:latin typeface="+mn-lt"/>
                        </a:rPr>
                        <a:t>cattle</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Vegetables </a:t>
                      </a:r>
                    </a:p>
                    <a:p>
                      <a:pPr algn="ctr" fontAlgn="b"/>
                      <a:r>
                        <a:rPr lang="en-US" sz="1200" b="1" u="none" strike="noStrike" dirty="0">
                          <a:ln>
                            <a:noFill/>
                          </a:ln>
                          <a:solidFill>
                            <a:schemeClr val="tx2">
                              <a:lumMod val="20000"/>
                              <a:lumOff val="80000"/>
                            </a:schemeClr>
                          </a:solidFill>
                          <a:effectLst/>
                          <a:latin typeface="+mn-lt"/>
                        </a:rPr>
                        <a:t>&amp; </a:t>
                      </a:r>
                    </a:p>
                    <a:p>
                      <a:pPr algn="ctr" fontAlgn="b"/>
                      <a:r>
                        <a:rPr lang="en-US" sz="1200" b="1" u="none" strike="noStrike" dirty="0">
                          <a:ln>
                            <a:noFill/>
                          </a:ln>
                          <a:solidFill>
                            <a:schemeClr val="tx2">
                              <a:lumMod val="20000"/>
                              <a:lumOff val="80000"/>
                            </a:schemeClr>
                          </a:solidFill>
                          <a:effectLst/>
                          <a:latin typeface="+mn-lt"/>
                        </a:rPr>
                        <a:t>melons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Oil-bearing crops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Fish </a:t>
                      </a:r>
                    </a:p>
                    <a:p>
                      <a:pPr algn="ctr" fontAlgn="b"/>
                      <a:r>
                        <a:rPr lang="en-US" sz="1200" b="1" u="none" strike="noStrike" dirty="0">
                          <a:ln>
                            <a:noFill/>
                          </a:ln>
                          <a:solidFill>
                            <a:schemeClr val="tx2">
                              <a:lumMod val="20000"/>
                              <a:lumOff val="80000"/>
                            </a:schemeClr>
                          </a:solidFill>
                          <a:effectLst/>
                          <a:latin typeface="+mn-lt"/>
                        </a:rPr>
                        <a:t>&amp; </a:t>
                      </a:r>
                    </a:p>
                    <a:p>
                      <a:pPr algn="ctr" fontAlgn="b"/>
                      <a:r>
                        <a:rPr lang="en-US" sz="1200" b="1" u="none" strike="noStrike" dirty="0">
                          <a:ln>
                            <a:noFill/>
                          </a:ln>
                          <a:solidFill>
                            <a:schemeClr val="tx2">
                              <a:lumMod val="20000"/>
                              <a:lumOff val="80000"/>
                            </a:schemeClr>
                          </a:solidFill>
                          <a:effectLst/>
                          <a:latin typeface="+mn-lt"/>
                        </a:rPr>
                        <a:t>seafood</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u="none" strike="noStrike" dirty="0">
                          <a:ln>
                            <a:noFill/>
                          </a:ln>
                          <a:solidFill>
                            <a:schemeClr val="tx2">
                              <a:lumMod val="20000"/>
                              <a:lumOff val="80000"/>
                            </a:schemeClr>
                          </a:solidFill>
                          <a:effectLst/>
                          <a:latin typeface="+mn-lt"/>
                        </a:rPr>
                        <a:t>Sugar </a:t>
                      </a:r>
                    </a:p>
                    <a:p>
                      <a:pPr algn="ctr" fontAlgn="b"/>
                      <a:r>
                        <a:rPr lang="en-US" sz="1200" b="1" u="none" strike="noStrike" dirty="0">
                          <a:ln>
                            <a:noFill/>
                          </a:ln>
                          <a:solidFill>
                            <a:schemeClr val="tx2">
                              <a:lumMod val="20000"/>
                              <a:lumOff val="80000"/>
                            </a:schemeClr>
                          </a:solidFill>
                          <a:effectLst/>
                          <a:latin typeface="+mn-lt"/>
                        </a:rPr>
                        <a:t>&amp; </a:t>
                      </a:r>
                      <a:br>
                        <a:rPr lang="en-US" sz="1200" b="1" u="none" strike="noStrike" dirty="0">
                          <a:ln>
                            <a:noFill/>
                          </a:ln>
                          <a:solidFill>
                            <a:schemeClr val="tx2">
                              <a:lumMod val="20000"/>
                              <a:lumOff val="80000"/>
                            </a:schemeClr>
                          </a:solidFill>
                          <a:effectLst/>
                          <a:latin typeface="+mn-lt"/>
                        </a:rPr>
                      </a:br>
                      <a:r>
                        <a:rPr lang="en-US" sz="1200" b="1" u="none" strike="noStrike" dirty="0">
                          <a:ln>
                            <a:noFill/>
                          </a:ln>
                          <a:solidFill>
                            <a:schemeClr val="tx2">
                              <a:lumMod val="20000"/>
                              <a:lumOff val="80000"/>
                            </a:schemeClr>
                          </a:solidFill>
                          <a:effectLst/>
                          <a:latin typeface="+mn-lt"/>
                        </a:rPr>
                        <a:t>peanuts</a:t>
                      </a:r>
                      <a:endParaRPr lang="en-US" sz="12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200" b="1" i="0" u="none" strike="noStrike" dirty="0">
                        <a:ln>
                          <a:noFill/>
                        </a:ln>
                        <a:solidFill>
                          <a:schemeClr val="tx2">
                            <a:lumMod val="20000"/>
                            <a:lumOff val="80000"/>
                          </a:schemeClr>
                        </a:solidFill>
                        <a:effectLst/>
                        <a:latin typeface="+mn-lt"/>
                      </a:endParaRPr>
                    </a:p>
                  </a:txBody>
                  <a:tcPr marL="6053" marR="6053" marT="6053"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1" u="none" strike="noStrike" dirty="0">
                          <a:ln>
                            <a:noFill/>
                          </a:ln>
                          <a:solidFill>
                            <a:schemeClr val="bg1"/>
                          </a:solidFill>
                          <a:effectLst/>
                          <a:latin typeface="+mn-lt"/>
                        </a:rPr>
                        <a:t>Average</a:t>
                      </a:r>
                      <a:endParaRPr lang="en-US" sz="1600" b="1" i="0" u="none" strike="noStrike" dirty="0">
                        <a:ln>
                          <a:noFill/>
                        </a:ln>
                        <a:solidFill>
                          <a:schemeClr val="bg1"/>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6881747"/>
                  </a:ext>
                </a:extLst>
              </a:tr>
              <a:tr h="230733">
                <a:tc>
                  <a:txBody>
                    <a:bodyPr/>
                    <a:lstStyle/>
                    <a:p>
                      <a:pPr algn="ctr" fontAlgn="b"/>
                      <a:endParaRPr lang="en-US" sz="1600" b="0" i="0" u="none" strike="noStrike" dirty="0">
                        <a:ln>
                          <a:noFill/>
                        </a:ln>
                        <a:solidFill>
                          <a:schemeClr val="tx2">
                            <a:lumMod val="20000"/>
                            <a:lumOff val="80000"/>
                          </a:schemeClr>
                        </a:solidFill>
                        <a:effectLst/>
                        <a:latin typeface="+mn-lt"/>
                      </a:endParaRPr>
                    </a:p>
                  </a:txBody>
                  <a:tcPr marL="6053" marR="6053" marT="6053" marB="0" anchor="b">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tcPr>
                </a:tc>
                <a:tc gridSpan="13">
                  <a:txBody>
                    <a:bodyPr/>
                    <a:lstStyle/>
                    <a:p>
                      <a:pPr algn="ctr" fontAlgn="b"/>
                      <a:r>
                        <a:rPr lang="en-US" sz="1600" b="0" i="1" u="none" strike="noStrike" dirty="0">
                          <a:ln>
                            <a:noFill/>
                          </a:ln>
                          <a:solidFill>
                            <a:schemeClr val="tx2">
                              <a:lumMod val="20000"/>
                              <a:lumOff val="80000"/>
                            </a:schemeClr>
                          </a:solidFill>
                          <a:effectLst/>
                          <a:latin typeface="+mn-lt"/>
                        </a:rPr>
                        <a:t>average increase, percent per year – nominal prices</a:t>
                      </a:r>
                    </a:p>
                  </a:txBody>
                  <a:tcPr marL="6053" marR="6053" marT="6053" marB="0" anchor="b">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tcPr>
                </a:tc>
                <a:tc hMerge="1">
                  <a:txBody>
                    <a:bodyPr/>
                    <a:lstStyle/>
                    <a:p>
                      <a:endParaRPr dirty="0"/>
                    </a:p>
                  </a:txBody>
                  <a:tcPr marL="6053" marR="6053" marT="6053" marB="0" anchor="b">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tcPr>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tc hMerge="1">
                  <a:txBody>
                    <a:bodyPr/>
                    <a:lstStyle/>
                    <a:p>
                      <a:pPr algn="l" fontAlgn="b"/>
                      <a:endParaRPr lang="en-US" sz="1800" b="0" i="0" u="none" strike="noStrike" dirty="0">
                        <a:solidFill>
                          <a:srgbClr val="000000"/>
                        </a:solidFill>
                        <a:effectLst/>
                        <a:latin typeface="+mn-lt"/>
                      </a:endParaRPr>
                    </a:p>
                  </a:txBody>
                  <a:tcPr marL="6053" marR="6053" marT="6053" marB="0" anchor="b"/>
                </a:tc>
                <a:extLst>
                  <a:ext uri="{0D108BD9-81ED-4DB2-BD59-A6C34878D82A}">
                    <a16:rowId xmlns:a16="http://schemas.microsoft.com/office/drawing/2014/main" val="2164912570"/>
                  </a:ext>
                </a:extLst>
              </a:tr>
              <a:tr h="621711">
                <a:tc>
                  <a:txBody>
                    <a:bodyPr/>
                    <a:lstStyle/>
                    <a:p>
                      <a:pPr algn="ctr" fontAlgn="b"/>
                      <a:r>
                        <a:rPr lang="en-US" sz="1800" u="none" strike="noStrike" dirty="0">
                          <a:ln>
                            <a:noFill/>
                          </a:ln>
                          <a:solidFill>
                            <a:schemeClr val="tx2">
                              <a:lumMod val="20000"/>
                              <a:lumOff val="80000"/>
                            </a:schemeClr>
                          </a:solidFill>
                          <a:effectLst/>
                          <a:latin typeface="+mn-lt"/>
                        </a:rPr>
                        <a:t>2000-19</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1.92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3.16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4.88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2.18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-1.38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4.24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3.54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3.02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4.36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2.43</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1.06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bg1"/>
                          </a:solidFill>
                          <a:effectLst/>
                          <a:latin typeface="+mn-lt"/>
                        </a:rPr>
                        <a:t> 2.75</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9788998"/>
                  </a:ext>
                </a:extLst>
              </a:tr>
              <a:tr h="621711">
                <a:tc>
                  <a:txBody>
                    <a:bodyPr/>
                    <a:lstStyle/>
                    <a:p>
                      <a:pPr algn="ctr" fontAlgn="b"/>
                      <a:r>
                        <a:rPr lang="en-US" sz="1800" u="none" strike="noStrike" dirty="0">
                          <a:ln>
                            <a:noFill/>
                          </a:ln>
                          <a:solidFill>
                            <a:schemeClr val="tx2">
                              <a:lumMod val="20000"/>
                              <a:lumOff val="80000"/>
                            </a:schemeClr>
                          </a:solidFill>
                          <a:effectLst/>
                          <a:latin typeface="+mn-lt"/>
                        </a:rPr>
                        <a:t>2020-23</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4.15</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6.58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11.49</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chemeClr val="tx2">
                              <a:lumMod val="20000"/>
                              <a:lumOff val="80000"/>
                            </a:schemeClr>
                          </a:solidFill>
                          <a:effectLst/>
                          <a:latin typeface="+mn-lt"/>
                        </a:rPr>
                        <a:t>18.30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1.54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6.90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11.34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8.46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12.54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13.10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chemeClr val="tx2">
                              <a:lumMod val="20000"/>
                              <a:lumOff val="80000"/>
                            </a:schemeClr>
                          </a:solidFill>
                          <a:effectLst/>
                          <a:latin typeface="+mn-lt"/>
                        </a:rPr>
                        <a:t>13.26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bg1"/>
                          </a:solidFill>
                          <a:effectLst/>
                          <a:latin typeface="+mn-lt"/>
                        </a:rPr>
                        <a:t>10.35</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2421429"/>
                  </a:ext>
                </a:extLst>
              </a:tr>
              <a:tr h="621711">
                <a:tc>
                  <a:txBody>
                    <a:bodyPr/>
                    <a:lstStyle/>
                    <a:p>
                      <a:pPr algn="ctr" fontAlgn="b"/>
                      <a:r>
                        <a:rPr lang="en-US" sz="1800" b="1" u="none" strike="noStrike" dirty="0">
                          <a:ln>
                            <a:noFill/>
                          </a:ln>
                          <a:solidFill>
                            <a:schemeClr val="tx2">
                              <a:lumMod val="20000"/>
                              <a:lumOff val="80000"/>
                            </a:schemeClr>
                          </a:solidFill>
                          <a:effectLst/>
                          <a:latin typeface="+mn-lt"/>
                        </a:rPr>
                        <a:t>Difference</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ln>
                            <a:noFill/>
                          </a:ln>
                          <a:solidFill>
                            <a:schemeClr val="tx2">
                              <a:lumMod val="20000"/>
                              <a:lumOff val="80000"/>
                            </a:schemeClr>
                          </a:solidFill>
                          <a:effectLst/>
                          <a:latin typeface="+mn-lt"/>
                        </a:rPr>
                        <a:t>2.23</a:t>
                      </a: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3.42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6.61</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16.12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2.92</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2.66</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7.80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5.44</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8.18</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10.67</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tx2">
                              <a:lumMod val="20000"/>
                              <a:lumOff val="80000"/>
                            </a:schemeClr>
                          </a:solidFill>
                          <a:effectLst/>
                          <a:latin typeface="+mn-lt"/>
                        </a:rPr>
                        <a:t>12.20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solidFill>
                          <a:schemeClr val="tx2">
                            <a:lumMod val="20000"/>
                            <a:lumOff val="80000"/>
                          </a:schemeClr>
                        </a:solidFill>
                        <a:effectLst/>
                        <a:latin typeface="+mn-lt"/>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chemeClr val="bg1"/>
                          </a:solidFill>
                          <a:effectLst/>
                          <a:latin typeface="+mn-lt"/>
                        </a:rPr>
                        <a:t> 7.60</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436106"/>
                  </a:ext>
                </a:extLst>
              </a:tr>
              <a:tr h="0">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1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1" u="none" strike="noStrike" dirty="0">
                          <a:ln>
                            <a:noFill/>
                          </a:ln>
                          <a:solidFill>
                            <a:schemeClr val="tx2">
                              <a:lumMod val="20000"/>
                              <a:lumOff val="80000"/>
                            </a:schemeClr>
                          </a:solidFill>
                          <a:effectLst/>
                          <a:latin typeface="+mn-lt"/>
                        </a:rPr>
                        <a:t>average increase, percent per year – deflated prices</a:t>
                      </a: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tx2">
                            <a:lumMod val="20000"/>
                            <a:lumOff val="80000"/>
                          </a:schemeClr>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800" b="1" i="0" u="none" strike="noStrike" dirty="0">
                        <a:solidFill>
                          <a:schemeClr val="bg1"/>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3041521"/>
                  </a:ext>
                </a:extLst>
              </a:tr>
              <a:tr h="621711">
                <a:tc>
                  <a:txBody>
                    <a:bodyPr/>
                    <a:lstStyle/>
                    <a:p>
                      <a:pPr algn="ctr" fontAlgn="b"/>
                      <a:r>
                        <a:rPr lang="en-US" sz="1800" u="none" strike="noStrike" dirty="0">
                          <a:ln>
                            <a:noFill/>
                          </a:ln>
                          <a:solidFill>
                            <a:schemeClr val="tx2">
                              <a:lumMod val="20000"/>
                              <a:lumOff val="80000"/>
                            </a:schemeClr>
                          </a:solidFill>
                          <a:effectLst/>
                          <a:latin typeface="+mn-lt"/>
                        </a:rPr>
                        <a:t>2000-19</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dirty="0">
                          <a:ln>
                            <a:noFill/>
                          </a:ln>
                          <a:solidFill>
                            <a:schemeClr val="tx2">
                              <a:lumMod val="20000"/>
                              <a:lumOff val="80000"/>
                            </a:schemeClr>
                          </a:solidFill>
                          <a:effectLst/>
                          <a:latin typeface="+mn-lt"/>
                        </a:rPr>
                        <a:t>1.20</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dirty="0">
                          <a:ln>
                            <a:noFill/>
                          </a:ln>
                          <a:solidFill>
                            <a:schemeClr val="tx2">
                              <a:lumMod val="20000"/>
                              <a:lumOff val="80000"/>
                            </a:schemeClr>
                          </a:solidFill>
                          <a:effectLst/>
                          <a:latin typeface="+mn-lt"/>
                        </a:rPr>
                        <a:t>2.84</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dirty="0">
                          <a:ln>
                            <a:noFill/>
                          </a:ln>
                          <a:solidFill>
                            <a:schemeClr val="tx2">
                              <a:lumMod val="20000"/>
                              <a:lumOff val="80000"/>
                            </a:schemeClr>
                          </a:solidFill>
                          <a:effectLst/>
                          <a:latin typeface="+mn-lt"/>
                        </a:rPr>
                        <a:t>0.23</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a:ln>
                            <a:noFill/>
                          </a:ln>
                          <a:solidFill>
                            <a:schemeClr val="tx2">
                              <a:lumMod val="20000"/>
                              <a:lumOff val="80000"/>
                            </a:schemeClr>
                          </a:solidFill>
                          <a:effectLst/>
                          <a:latin typeface="+mn-lt"/>
                        </a:rPr>
                        <a:t>-3.24</a:t>
                      </a:r>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a:ln>
                            <a:noFill/>
                          </a:ln>
                          <a:solidFill>
                            <a:schemeClr val="tx2">
                              <a:lumMod val="20000"/>
                              <a:lumOff val="80000"/>
                            </a:schemeClr>
                          </a:solidFill>
                          <a:effectLst/>
                          <a:latin typeface="+mn-lt"/>
                        </a:rPr>
                        <a:t>2.25</a:t>
                      </a:r>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a:ln>
                            <a:noFill/>
                          </a:ln>
                          <a:solidFill>
                            <a:schemeClr val="tx2">
                              <a:lumMod val="20000"/>
                              <a:lumOff val="80000"/>
                            </a:schemeClr>
                          </a:solidFill>
                          <a:effectLst/>
                          <a:latin typeface="+mn-lt"/>
                        </a:rPr>
                        <a:t>1.57</a:t>
                      </a:r>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a:ln>
                            <a:noFill/>
                          </a:ln>
                          <a:solidFill>
                            <a:schemeClr val="tx2">
                              <a:lumMod val="20000"/>
                              <a:lumOff val="80000"/>
                            </a:schemeClr>
                          </a:solidFill>
                          <a:effectLst/>
                          <a:latin typeface="+mn-lt"/>
                        </a:rPr>
                        <a:t>1.08</a:t>
                      </a:r>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a:ln>
                            <a:noFill/>
                          </a:ln>
                          <a:solidFill>
                            <a:schemeClr val="tx2">
                              <a:lumMod val="20000"/>
                              <a:lumOff val="80000"/>
                            </a:schemeClr>
                          </a:solidFill>
                          <a:effectLst/>
                          <a:latin typeface="+mn-lt"/>
                        </a:rPr>
                        <a:t>2.37</a:t>
                      </a:r>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a:ln>
                            <a:noFill/>
                          </a:ln>
                          <a:solidFill>
                            <a:schemeClr val="tx2">
                              <a:lumMod val="20000"/>
                              <a:lumOff val="80000"/>
                            </a:schemeClr>
                          </a:solidFill>
                          <a:effectLst/>
                          <a:latin typeface="+mn-lt"/>
                        </a:rPr>
                        <a:t>0.49</a:t>
                      </a:r>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a:ln>
                            <a:noFill/>
                          </a:ln>
                          <a:solidFill>
                            <a:schemeClr val="tx2">
                              <a:lumMod val="20000"/>
                              <a:lumOff val="80000"/>
                            </a:schemeClr>
                          </a:solidFill>
                          <a:effectLst/>
                          <a:latin typeface="+mn-lt"/>
                        </a:rPr>
                        <a:t>-0.84</a:t>
                      </a:r>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u="none" strike="noStrike" dirty="0">
                          <a:ln>
                            <a:noFill/>
                          </a:ln>
                          <a:solidFill>
                            <a:schemeClr val="bg1"/>
                          </a:solidFill>
                          <a:effectLst/>
                          <a:latin typeface="+mn-lt"/>
                        </a:rPr>
                        <a:t>0.79</a:t>
                      </a:r>
                      <a:endParaRPr lang="en-US" sz="1800" b="1" i="0" u="none" strike="noStrike" dirty="0">
                        <a:ln>
                          <a:noFill/>
                        </a:ln>
                        <a:solidFill>
                          <a:schemeClr val="bg1"/>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78250"/>
                  </a:ext>
                </a:extLst>
              </a:tr>
              <a:tr h="621711">
                <a:tc>
                  <a:txBody>
                    <a:bodyPr/>
                    <a:lstStyle/>
                    <a:p>
                      <a:pPr algn="ctr" fontAlgn="b"/>
                      <a:r>
                        <a:rPr lang="en-US" sz="1800" u="none" strike="noStrike" dirty="0">
                          <a:ln>
                            <a:noFill/>
                          </a:ln>
                          <a:solidFill>
                            <a:schemeClr val="tx2">
                              <a:lumMod val="20000"/>
                              <a:lumOff val="80000"/>
                            </a:schemeClr>
                          </a:solidFill>
                          <a:effectLst/>
                          <a:latin typeface="+mn-lt"/>
                        </a:rPr>
                        <a:t>2020-23</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dirty="0">
                          <a:ln>
                            <a:noFill/>
                          </a:ln>
                          <a:solidFill>
                            <a:schemeClr val="tx2">
                              <a:lumMod val="20000"/>
                              <a:lumOff val="80000"/>
                            </a:schemeClr>
                          </a:solidFill>
                          <a:effectLst/>
                          <a:latin typeface="+mn-lt"/>
                        </a:rPr>
                        <a:t>2.37</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dirty="0">
                          <a:ln>
                            <a:noFill/>
                          </a:ln>
                          <a:solidFill>
                            <a:schemeClr val="tx2">
                              <a:lumMod val="20000"/>
                              <a:lumOff val="80000"/>
                            </a:schemeClr>
                          </a:solidFill>
                          <a:effectLst/>
                          <a:latin typeface="+mn-lt"/>
                        </a:rPr>
                        <a:t>7.05</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dirty="0">
                          <a:ln>
                            <a:noFill/>
                          </a:ln>
                          <a:solidFill>
                            <a:schemeClr val="tx2">
                              <a:lumMod val="20000"/>
                              <a:lumOff val="80000"/>
                            </a:schemeClr>
                          </a:solidFill>
                          <a:effectLst/>
                          <a:latin typeface="+mn-lt"/>
                        </a:rPr>
                        <a:t>13.05</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dirty="0">
                          <a:ln>
                            <a:noFill/>
                          </a:ln>
                          <a:solidFill>
                            <a:schemeClr val="tx2">
                              <a:lumMod val="20000"/>
                              <a:lumOff val="80000"/>
                            </a:schemeClr>
                          </a:solidFill>
                          <a:effectLst/>
                          <a:latin typeface="+mn-lt"/>
                        </a:rPr>
                        <a:t>-2.42</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dirty="0">
                          <a:ln>
                            <a:noFill/>
                          </a:ln>
                          <a:solidFill>
                            <a:schemeClr val="tx2">
                              <a:lumMod val="20000"/>
                              <a:lumOff val="80000"/>
                            </a:schemeClr>
                          </a:solidFill>
                          <a:effectLst/>
                          <a:latin typeface="+mn-lt"/>
                        </a:rPr>
                        <a:t>2.52</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dirty="0">
                          <a:ln>
                            <a:noFill/>
                          </a:ln>
                          <a:solidFill>
                            <a:schemeClr val="tx2">
                              <a:lumMod val="20000"/>
                              <a:lumOff val="80000"/>
                            </a:schemeClr>
                          </a:solidFill>
                          <a:effectLst/>
                          <a:latin typeface="+mn-lt"/>
                        </a:rPr>
                        <a:t>6.81</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dirty="0">
                          <a:ln>
                            <a:noFill/>
                          </a:ln>
                          <a:solidFill>
                            <a:schemeClr val="tx2">
                              <a:lumMod val="20000"/>
                              <a:lumOff val="80000"/>
                            </a:schemeClr>
                          </a:solidFill>
                          <a:effectLst/>
                          <a:latin typeface="+mn-lt"/>
                        </a:rPr>
                        <a:t>3.91</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a:ln>
                            <a:noFill/>
                          </a:ln>
                          <a:solidFill>
                            <a:schemeClr val="tx2">
                              <a:lumMod val="20000"/>
                              <a:lumOff val="80000"/>
                            </a:schemeClr>
                          </a:solidFill>
                          <a:effectLst/>
                          <a:latin typeface="+mn-lt"/>
                        </a:rPr>
                        <a:t>8.35</a:t>
                      </a:r>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a:ln>
                            <a:noFill/>
                          </a:ln>
                          <a:solidFill>
                            <a:schemeClr val="tx2">
                              <a:lumMod val="20000"/>
                              <a:lumOff val="80000"/>
                            </a:schemeClr>
                          </a:solidFill>
                          <a:effectLst/>
                          <a:latin typeface="+mn-lt"/>
                        </a:rPr>
                        <a:t>8.66</a:t>
                      </a:r>
                      <a:endParaRPr lang="en-US" sz="1800" b="0" i="0" u="none" strike="noStrike">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u="none" strike="noStrike" dirty="0">
                          <a:ln>
                            <a:noFill/>
                          </a:ln>
                          <a:solidFill>
                            <a:schemeClr val="tx2">
                              <a:lumMod val="20000"/>
                              <a:lumOff val="80000"/>
                            </a:schemeClr>
                          </a:solidFill>
                          <a:effectLst/>
                          <a:latin typeface="+mn-lt"/>
                        </a:rPr>
                        <a:t>8.78</a:t>
                      </a:r>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u="none" strike="noStrike" dirty="0">
                          <a:ln>
                            <a:noFill/>
                          </a:ln>
                          <a:solidFill>
                            <a:schemeClr val="bg1"/>
                          </a:solidFill>
                          <a:effectLst/>
                          <a:latin typeface="+mn-lt"/>
                        </a:rPr>
                        <a:t>5.91</a:t>
                      </a:r>
                      <a:endParaRPr lang="en-US" sz="1800" b="1" i="0" u="none" strike="noStrike" dirty="0">
                        <a:ln>
                          <a:noFill/>
                        </a:ln>
                        <a:solidFill>
                          <a:schemeClr val="bg1"/>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6955551"/>
                  </a:ext>
                </a:extLst>
              </a:tr>
              <a:tr h="621711">
                <a:tc>
                  <a:txBody>
                    <a:bodyPr/>
                    <a:lstStyle/>
                    <a:p>
                      <a:pPr algn="ctr" fontAlgn="b"/>
                      <a:r>
                        <a:rPr lang="en-US" sz="1800" b="1" u="none" strike="noStrike" dirty="0">
                          <a:ln>
                            <a:noFill/>
                          </a:ln>
                          <a:solidFill>
                            <a:schemeClr val="tx2">
                              <a:lumMod val="20000"/>
                              <a:lumOff val="80000"/>
                            </a:schemeClr>
                          </a:solidFill>
                          <a:effectLst/>
                          <a:latin typeface="+mn-lt"/>
                        </a:rPr>
                        <a:t>Difference</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u="none" strike="noStrike" dirty="0">
                          <a:ln>
                            <a:noFill/>
                          </a:ln>
                          <a:solidFill>
                            <a:schemeClr val="tx2">
                              <a:lumMod val="20000"/>
                              <a:lumOff val="80000"/>
                            </a:schemeClr>
                          </a:solidFill>
                          <a:effectLst/>
                          <a:latin typeface="+mn-lt"/>
                        </a:rPr>
                        <a:t>1.18</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u="none" strike="noStrike" dirty="0">
                          <a:ln>
                            <a:noFill/>
                          </a:ln>
                          <a:solidFill>
                            <a:schemeClr val="tx2">
                              <a:lumMod val="20000"/>
                              <a:lumOff val="80000"/>
                            </a:schemeClr>
                          </a:solidFill>
                          <a:effectLst/>
                          <a:latin typeface="+mn-lt"/>
                        </a:rPr>
                        <a:t>4.21</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u="none" strike="noStrike" dirty="0">
                          <a:ln>
                            <a:noFill/>
                          </a:ln>
                          <a:solidFill>
                            <a:schemeClr val="tx2">
                              <a:lumMod val="20000"/>
                              <a:lumOff val="80000"/>
                            </a:schemeClr>
                          </a:solidFill>
                          <a:effectLst/>
                          <a:latin typeface="+mn-lt"/>
                        </a:rPr>
                        <a:t>12.82</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u="none" strike="noStrike" dirty="0">
                          <a:ln>
                            <a:noFill/>
                          </a:ln>
                          <a:solidFill>
                            <a:schemeClr val="tx2">
                              <a:lumMod val="20000"/>
                              <a:lumOff val="80000"/>
                            </a:schemeClr>
                          </a:solidFill>
                          <a:effectLst/>
                          <a:latin typeface="+mn-lt"/>
                        </a:rPr>
                        <a:t>0.82</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u="none" strike="noStrike" dirty="0">
                          <a:ln>
                            <a:noFill/>
                          </a:ln>
                          <a:solidFill>
                            <a:schemeClr val="tx2">
                              <a:lumMod val="20000"/>
                              <a:lumOff val="80000"/>
                            </a:schemeClr>
                          </a:solidFill>
                          <a:effectLst/>
                          <a:latin typeface="+mn-lt"/>
                        </a:rPr>
                        <a:t>0.27</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u="none" strike="noStrike" dirty="0">
                          <a:ln>
                            <a:noFill/>
                          </a:ln>
                          <a:solidFill>
                            <a:schemeClr val="tx2">
                              <a:lumMod val="20000"/>
                              <a:lumOff val="80000"/>
                            </a:schemeClr>
                          </a:solidFill>
                          <a:effectLst/>
                          <a:latin typeface="+mn-lt"/>
                        </a:rPr>
                        <a:t>5.23</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u="none" strike="noStrike" dirty="0">
                          <a:ln>
                            <a:noFill/>
                          </a:ln>
                          <a:solidFill>
                            <a:schemeClr val="tx2">
                              <a:lumMod val="20000"/>
                              <a:lumOff val="80000"/>
                            </a:schemeClr>
                          </a:solidFill>
                          <a:effectLst/>
                          <a:latin typeface="+mn-lt"/>
                        </a:rPr>
                        <a:t>2.83</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u="none" strike="noStrike" dirty="0">
                          <a:ln>
                            <a:noFill/>
                          </a:ln>
                          <a:solidFill>
                            <a:schemeClr val="tx2">
                              <a:lumMod val="20000"/>
                              <a:lumOff val="80000"/>
                            </a:schemeClr>
                          </a:solidFill>
                          <a:effectLst/>
                          <a:latin typeface="+mn-lt"/>
                        </a:rPr>
                        <a:t>5.97</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u="none" strike="noStrike" dirty="0">
                          <a:ln>
                            <a:noFill/>
                          </a:ln>
                          <a:solidFill>
                            <a:schemeClr val="tx2">
                              <a:lumMod val="20000"/>
                              <a:lumOff val="80000"/>
                            </a:schemeClr>
                          </a:solidFill>
                          <a:effectLst/>
                          <a:latin typeface="+mn-lt"/>
                        </a:rPr>
                        <a:t>8.17</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u="none" strike="noStrike" dirty="0">
                          <a:ln>
                            <a:noFill/>
                          </a:ln>
                          <a:solidFill>
                            <a:schemeClr val="tx2">
                              <a:lumMod val="20000"/>
                              <a:lumOff val="80000"/>
                            </a:schemeClr>
                          </a:solidFill>
                          <a:effectLst/>
                          <a:latin typeface="+mn-lt"/>
                        </a:rPr>
                        <a:t>9.62</a:t>
                      </a:r>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1" i="0" u="none" strike="noStrike" dirty="0">
                        <a:ln>
                          <a:noFill/>
                        </a:ln>
                        <a:solidFill>
                          <a:schemeClr val="tx2">
                            <a:lumMod val="20000"/>
                            <a:lumOff val="80000"/>
                          </a:schemeClr>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u="none" strike="noStrike" dirty="0">
                          <a:ln>
                            <a:noFill/>
                          </a:ln>
                          <a:solidFill>
                            <a:schemeClr val="bg1"/>
                          </a:solidFill>
                          <a:effectLst/>
                          <a:latin typeface="+mn-lt"/>
                        </a:rPr>
                        <a:t>5.11</a:t>
                      </a:r>
                      <a:endParaRPr lang="en-US" sz="1800" b="1" i="0" u="none" strike="noStrike" dirty="0">
                        <a:ln>
                          <a:noFill/>
                        </a:ln>
                        <a:solidFill>
                          <a:schemeClr val="bg1"/>
                        </a:solidFill>
                        <a:effectLst/>
                        <a:latin typeface="+mn-lt"/>
                      </a:endParaRPr>
                    </a:p>
                  </a:txBody>
                  <a:tcPr marL="6053" marR="6053" marT="605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421380"/>
                  </a:ext>
                </a:extLst>
              </a:tr>
            </a:tbl>
          </a:graphicData>
        </a:graphic>
      </p:graphicFrame>
    </p:spTree>
    <p:extLst>
      <p:ext uri="{BB962C8B-B14F-4D97-AF65-F5344CB8AC3E}">
        <p14:creationId xmlns:p14="http://schemas.microsoft.com/office/powerpoint/2010/main" val="1996720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689243" y="1330980"/>
            <a:ext cx="6934200" cy="2554545"/>
          </a:xfrm>
          <a:prstGeom prst="rect">
            <a:avLst/>
          </a:prstGeom>
          <a:noFill/>
        </p:spPr>
        <p:txBody>
          <a:bodyPr wrap="square" rtlCol="0">
            <a:spAutoFit/>
          </a:bodyPr>
          <a:lstStyle/>
          <a:p>
            <a:r>
              <a:rPr lang="en-US" sz="4000" b="1" dirty="0"/>
              <a:t>A Model of the Linkage Between Markets for Farm Commodities and Retail Food Products</a:t>
            </a:r>
          </a:p>
        </p:txBody>
      </p:sp>
      <p:grpSp>
        <p:nvGrpSpPr>
          <p:cNvPr id="2" name="Group 10"/>
          <p:cNvGrpSpPr/>
          <p:nvPr/>
        </p:nvGrpSpPr>
        <p:grpSpPr>
          <a:xfrm>
            <a:off x="1524000" y="3021838"/>
            <a:ext cx="9144000" cy="2589451"/>
            <a:chOff x="0" y="4038600"/>
            <a:chExt cx="9144000" cy="2589451"/>
          </a:xfrm>
        </p:grpSpPr>
        <p:sp>
          <p:nvSpPr>
            <p:cNvPr id="9" name="Rectangle 8"/>
            <p:cNvSpPr/>
            <p:nvPr/>
          </p:nvSpPr>
          <p:spPr>
            <a:xfrm>
              <a:off x="0" y="4953000"/>
              <a:ext cx="9144000" cy="1066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t>Okrent (2010), Okrent and Alston (2012)</a:t>
              </a:r>
            </a:p>
          </p:txBody>
        </p:sp>
        <p:pic>
          <p:nvPicPr>
            <p:cNvPr id="8" name="Picture 1"/>
            <p:cNvPicPr>
              <a:picLocks noChangeAspect="1" noChangeArrowheads="1"/>
            </p:cNvPicPr>
            <p:nvPr/>
          </p:nvPicPr>
          <p:blipFill>
            <a:blip r:embed="rId2" cstate="print"/>
            <a:srcRect/>
            <a:stretch>
              <a:fillRect/>
            </a:stretch>
          </p:blipFill>
          <p:spPr bwMode="auto">
            <a:xfrm>
              <a:off x="7086600" y="4038600"/>
              <a:ext cx="1828800" cy="2589451"/>
            </a:xfrm>
            <a:prstGeom prst="rect">
              <a:avLst/>
            </a:prstGeom>
            <a:noFill/>
            <a:ln w="9525">
              <a:noFill/>
              <a:miter lim="800000"/>
              <a:headEnd/>
              <a:tailEnd/>
            </a:ln>
          </p:spPr>
        </p:pic>
      </p:grpSp>
      <p:cxnSp>
        <p:nvCxnSpPr>
          <p:cNvPr id="13" name="Straight Connector 12"/>
          <p:cNvCxnSpPr/>
          <p:nvPr/>
        </p:nvCxnSpPr>
        <p:spPr>
          <a:xfrm>
            <a:off x="1524000" y="838200"/>
            <a:ext cx="9144000" cy="0"/>
          </a:xfrm>
          <a:prstGeom prst="line">
            <a:avLst/>
          </a:prstGeom>
          <a:ln w="38100">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24000" y="1066800"/>
            <a:ext cx="9144000" cy="0"/>
          </a:xfrm>
          <a:prstGeom prst="line">
            <a:avLst/>
          </a:prstGeom>
          <a:ln w="12700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24000" y="914400"/>
            <a:ext cx="9144000" cy="0"/>
          </a:xfrm>
          <a:prstGeom prst="line">
            <a:avLst/>
          </a:prstGeom>
          <a:ln w="82550">
            <a:solidFill>
              <a:schemeClr val="accent6">
                <a:lumMod val="90000"/>
              </a:schemeClr>
            </a:solidFill>
            <a:tailEnd type="non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562C6FF-6F05-8931-CE53-D541D66FEEEC}"/>
              </a:ext>
            </a:extLst>
          </p:cNvPr>
          <p:cNvSpPr txBox="1"/>
          <p:nvPr/>
        </p:nvSpPr>
        <p:spPr>
          <a:xfrm>
            <a:off x="1513726" y="5993102"/>
            <a:ext cx="9551542" cy="707886"/>
          </a:xfrm>
          <a:prstGeom prst="rect">
            <a:avLst/>
          </a:prstGeom>
          <a:solidFill>
            <a:schemeClr val="tx1">
              <a:lumMod val="90000"/>
              <a:lumOff val="10000"/>
            </a:schemeClr>
          </a:solidFill>
          <a:ln w="38100">
            <a:noFill/>
          </a:ln>
        </p:spPr>
        <p:txBody>
          <a:bodyPr wrap="square">
            <a:spAutoFit/>
          </a:bodyPr>
          <a:lstStyle/>
          <a:p>
            <a:r>
              <a:rPr lang="en-US" sz="2000" dirty="0">
                <a:solidFill>
                  <a:schemeClr val="bg1"/>
                </a:solidFill>
              </a:rPr>
              <a:t>Okrent, A.M. and J.M. Alston. “</a:t>
            </a:r>
            <a:r>
              <a:rPr lang="en-US" sz="2000" b="1" dirty="0">
                <a:solidFill>
                  <a:schemeClr val="bg1"/>
                </a:solidFill>
              </a:rPr>
              <a:t>The effects of farm commodity and retail food policies on obesity and economic welfare in the United States</a:t>
            </a:r>
            <a:r>
              <a:rPr lang="en-US" sz="2000" dirty="0">
                <a:solidFill>
                  <a:schemeClr val="bg1"/>
                </a:solidFill>
              </a:rPr>
              <a:t>.” </a:t>
            </a:r>
            <a:r>
              <a:rPr lang="en-US" sz="2000" i="1" dirty="0">
                <a:solidFill>
                  <a:schemeClr val="bg1"/>
                </a:solidFill>
              </a:rPr>
              <a:t>AJAE</a:t>
            </a:r>
            <a:r>
              <a:rPr lang="en-US" sz="2000" dirty="0">
                <a:solidFill>
                  <a:schemeClr val="bg1"/>
                </a:solidFill>
              </a:rPr>
              <a:t> 94(3)(2012): 611–646.</a:t>
            </a:r>
          </a:p>
        </p:txBody>
      </p:sp>
    </p:spTree>
    <p:extLst>
      <p:ext uri="{BB962C8B-B14F-4D97-AF65-F5344CB8AC3E}">
        <p14:creationId xmlns:p14="http://schemas.microsoft.com/office/powerpoint/2010/main" val="1287783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267200" y="4114800"/>
            <a:ext cx="3581400" cy="838200"/>
          </a:xfrm>
          <a:prstGeom prst="rect">
            <a:avLst/>
          </a:prstGeom>
          <a:solidFill>
            <a:schemeClr val="accent1">
              <a:lumMod val="60000"/>
              <a:lumOff val="4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267200" y="4191001"/>
            <a:ext cx="3581400" cy="646331"/>
          </a:xfrm>
          <a:prstGeom prst="rect">
            <a:avLst/>
          </a:prstGeom>
          <a:noFill/>
        </p:spPr>
        <p:txBody>
          <a:bodyPr wrap="square" rtlCol="0">
            <a:spAutoFit/>
          </a:bodyPr>
          <a:lstStyle/>
          <a:p>
            <a:pPr algn="ctr"/>
            <a:r>
              <a:rPr lang="en-US" dirty="0">
                <a:solidFill>
                  <a:schemeClr val="accent1">
                    <a:lumMod val="50000"/>
                  </a:schemeClr>
                </a:solidFill>
              </a:rPr>
              <a:t>Food Manufacturers, Distributors, Retailers, Wholesalers</a:t>
            </a:r>
          </a:p>
        </p:txBody>
      </p:sp>
      <p:sp>
        <p:nvSpPr>
          <p:cNvPr id="19" name="TextBox 18"/>
          <p:cNvSpPr txBox="1"/>
          <p:nvPr/>
        </p:nvSpPr>
        <p:spPr>
          <a:xfrm>
            <a:off x="3588328" y="5181601"/>
            <a:ext cx="1517073" cy="646331"/>
          </a:xfrm>
          <a:prstGeom prst="rect">
            <a:avLst/>
          </a:prstGeom>
          <a:solidFill>
            <a:schemeClr val="accent1">
              <a:lumMod val="60000"/>
              <a:lumOff val="40000"/>
            </a:schemeClr>
          </a:solidFill>
          <a:ln>
            <a:solidFill>
              <a:schemeClr val="accent1">
                <a:lumMod val="50000"/>
              </a:schemeClr>
            </a:solidFill>
          </a:ln>
        </p:spPr>
        <p:txBody>
          <a:bodyPr wrap="square" rtlCol="0">
            <a:spAutoFit/>
          </a:bodyPr>
          <a:lstStyle/>
          <a:p>
            <a:pPr algn="ctr"/>
            <a:r>
              <a:rPr lang="en-US" dirty="0">
                <a:solidFill>
                  <a:schemeClr val="accent1">
                    <a:lumMod val="50000"/>
                  </a:schemeClr>
                </a:solidFill>
              </a:rPr>
              <a:t>Fruits &amp; Vegetables</a:t>
            </a:r>
          </a:p>
        </p:txBody>
      </p:sp>
      <p:sp>
        <p:nvSpPr>
          <p:cNvPr id="20" name="TextBox 19"/>
          <p:cNvSpPr txBox="1"/>
          <p:nvPr/>
        </p:nvSpPr>
        <p:spPr>
          <a:xfrm>
            <a:off x="5410200" y="5181601"/>
            <a:ext cx="1371600" cy="646331"/>
          </a:xfrm>
          <a:prstGeom prst="rect">
            <a:avLst/>
          </a:prstGeom>
          <a:solidFill>
            <a:schemeClr val="accent1">
              <a:lumMod val="60000"/>
              <a:lumOff val="40000"/>
            </a:schemeClr>
          </a:solidFill>
          <a:ln>
            <a:solidFill>
              <a:schemeClr val="accent1">
                <a:lumMod val="50000"/>
              </a:schemeClr>
            </a:solidFill>
          </a:ln>
        </p:spPr>
        <p:txBody>
          <a:bodyPr wrap="square" rtlCol="0">
            <a:spAutoFit/>
          </a:bodyPr>
          <a:lstStyle/>
          <a:p>
            <a:pPr algn="ctr"/>
            <a:r>
              <a:rPr lang="en-US" dirty="0">
                <a:solidFill>
                  <a:schemeClr val="accent1">
                    <a:lumMod val="50000"/>
                  </a:schemeClr>
                </a:solidFill>
              </a:rPr>
              <a:t>Other Crops</a:t>
            </a:r>
          </a:p>
          <a:p>
            <a:pPr algn="ctr"/>
            <a:endParaRPr lang="en-US" dirty="0">
              <a:solidFill>
                <a:schemeClr val="accent1">
                  <a:lumMod val="50000"/>
                </a:schemeClr>
              </a:solidFill>
            </a:endParaRPr>
          </a:p>
        </p:txBody>
      </p:sp>
      <p:sp>
        <p:nvSpPr>
          <p:cNvPr id="21" name="TextBox 20"/>
          <p:cNvSpPr txBox="1"/>
          <p:nvPr/>
        </p:nvSpPr>
        <p:spPr>
          <a:xfrm>
            <a:off x="7086600" y="5181601"/>
            <a:ext cx="1371600" cy="646331"/>
          </a:xfrm>
          <a:prstGeom prst="rect">
            <a:avLst/>
          </a:prstGeom>
          <a:solidFill>
            <a:schemeClr val="accent1">
              <a:lumMod val="60000"/>
              <a:lumOff val="40000"/>
            </a:schemeClr>
          </a:solidFill>
          <a:ln>
            <a:solidFill>
              <a:schemeClr val="accent1">
                <a:lumMod val="50000"/>
              </a:schemeClr>
            </a:solidFill>
          </a:ln>
        </p:spPr>
        <p:txBody>
          <a:bodyPr wrap="square" rtlCol="0">
            <a:spAutoFit/>
          </a:bodyPr>
          <a:lstStyle/>
          <a:p>
            <a:pPr algn="ctr"/>
            <a:r>
              <a:rPr lang="en-US" dirty="0">
                <a:solidFill>
                  <a:schemeClr val="accent1">
                    <a:lumMod val="50000"/>
                  </a:schemeClr>
                </a:solidFill>
              </a:rPr>
              <a:t>Meat Animals</a:t>
            </a:r>
          </a:p>
        </p:txBody>
      </p:sp>
      <p:sp>
        <p:nvSpPr>
          <p:cNvPr id="11" name="TextBox 10"/>
          <p:cNvSpPr txBox="1"/>
          <p:nvPr/>
        </p:nvSpPr>
        <p:spPr>
          <a:xfrm flipH="1">
            <a:off x="7086600" y="3200401"/>
            <a:ext cx="1371600" cy="646331"/>
          </a:xfrm>
          <a:prstGeom prst="rect">
            <a:avLst/>
          </a:prstGeom>
          <a:solidFill>
            <a:schemeClr val="accent1">
              <a:lumMod val="60000"/>
              <a:lumOff val="40000"/>
            </a:schemeClr>
          </a:solidFill>
          <a:ln>
            <a:solidFill>
              <a:schemeClr val="accent1">
                <a:lumMod val="50000"/>
              </a:schemeClr>
            </a:solidFill>
          </a:ln>
        </p:spPr>
        <p:txBody>
          <a:bodyPr wrap="square" rtlCol="0">
            <a:spAutoFit/>
          </a:bodyPr>
          <a:lstStyle/>
          <a:p>
            <a:pPr algn="ctr"/>
            <a:r>
              <a:rPr lang="en-US" dirty="0">
                <a:solidFill>
                  <a:schemeClr val="accent1">
                    <a:lumMod val="50000"/>
                  </a:schemeClr>
                </a:solidFill>
              </a:rPr>
              <a:t>Alcoholic Beverages</a:t>
            </a:r>
          </a:p>
        </p:txBody>
      </p:sp>
      <p:sp>
        <p:nvSpPr>
          <p:cNvPr id="13" name="TextBox 12"/>
          <p:cNvSpPr txBox="1"/>
          <p:nvPr/>
        </p:nvSpPr>
        <p:spPr>
          <a:xfrm flipH="1">
            <a:off x="5396345" y="3186550"/>
            <a:ext cx="1406236" cy="646331"/>
          </a:xfrm>
          <a:prstGeom prst="rect">
            <a:avLst/>
          </a:prstGeom>
          <a:solidFill>
            <a:schemeClr val="accent1">
              <a:lumMod val="60000"/>
              <a:lumOff val="40000"/>
            </a:schemeClr>
          </a:solidFill>
          <a:ln>
            <a:solidFill>
              <a:schemeClr val="accent1">
                <a:lumMod val="50000"/>
              </a:schemeClr>
            </a:solidFill>
          </a:ln>
        </p:spPr>
        <p:txBody>
          <a:bodyPr wrap="square" rtlCol="0">
            <a:spAutoFit/>
          </a:bodyPr>
          <a:lstStyle/>
          <a:p>
            <a:pPr algn="ctr"/>
            <a:r>
              <a:rPr lang="en-US" dirty="0">
                <a:solidFill>
                  <a:schemeClr val="accent1">
                    <a:lumMod val="50000"/>
                  </a:schemeClr>
                </a:solidFill>
              </a:rPr>
              <a:t>Food Away From Home</a:t>
            </a:r>
          </a:p>
        </p:txBody>
      </p:sp>
      <p:sp>
        <p:nvSpPr>
          <p:cNvPr id="24" name="TextBox 23"/>
          <p:cNvSpPr txBox="1"/>
          <p:nvPr/>
        </p:nvSpPr>
        <p:spPr>
          <a:xfrm flipH="1">
            <a:off x="3733800" y="3200401"/>
            <a:ext cx="1371600" cy="646331"/>
          </a:xfrm>
          <a:prstGeom prst="rect">
            <a:avLst/>
          </a:prstGeom>
          <a:solidFill>
            <a:schemeClr val="accent1">
              <a:lumMod val="60000"/>
              <a:lumOff val="40000"/>
            </a:schemeClr>
          </a:solidFill>
          <a:ln>
            <a:solidFill>
              <a:schemeClr val="accent1">
                <a:lumMod val="75000"/>
              </a:schemeClr>
            </a:solidFill>
          </a:ln>
        </p:spPr>
        <p:txBody>
          <a:bodyPr wrap="square" rtlCol="0">
            <a:spAutoFit/>
          </a:bodyPr>
          <a:lstStyle/>
          <a:p>
            <a:pPr algn="ctr"/>
            <a:r>
              <a:rPr lang="en-US" dirty="0">
                <a:solidFill>
                  <a:schemeClr val="accent1">
                    <a:lumMod val="50000"/>
                  </a:schemeClr>
                </a:solidFill>
              </a:rPr>
              <a:t>Food At Home</a:t>
            </a:r>
          </a:p>
        </p:txBody>
      </p:sp>
      <p:sp>
        <p:nvSpPr>
          <p:cNvPr id="26" name="Oval 25"/>
          <p:cNvSpPr/>
          <p:nvPr/>
        </p:nvSpPr>
        <p:spPr>
          <a:xfrm>
            <a:off x="4267200" y="1371600"/>
            <a:ext cx="3352800" cy="533400"/>
          </a:xfrm>
          <a:prstGeom prst="ellipse">
            <a:avLst/>
          </a:prstGeom>
          <a:solidFill>
            <a:schemeClr val="accent1">
              <a:lumMod val="60000"/>
              <a:lumOff val="4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267200" y="1447800"/>
            <a:ext cx="3352800" cy="369332"/>
          </a:xfrm>
          <a:prstGeom prst="rect">
            <a:avLst/>
          </a:prstGeom>
          <a:noFill/>
        </p:spPr>
        <p:txBody>
          <a:bodyPr wrap="square" rtlCol="0">
            <a:spAutoFit/>
          </a:bodyPr>
          <a:lstStyle/>
          <a:p>
            <a:pPr algn="ctr"/>
            <a:r>
              <a:rPr lang="en-US" dirty="0">
                <a:solidFill>
                  <a:schemeClr val="accent1">
                    <a:lumMod val="50000"/>
                  </a:schemeClr>
                </a:solidFill>
              </a:rPr>
              <a:t>Weight Outcomes</a:t>
            </a:r>
          </a:p>
        </p:txBody>
      </p:sp>
      <p:sp>
        <p:nvSpPr>
          <p:cNvPr id="31" name="Oval 30"/>
          <p:cNvSpPr/>
          <p:nvPr/>
        </p:nvSpPr>
        <p:spPr>
          <a:xfrm>
            <a:off x="5181600" y="2209800"/>
            <a:ext cx="1600200" cy="685800"/>
          </a:xfrm>
          <a:prstGeom prst="ellipse">
            <a:avLst/>
          </a:prstGeom>
          <a:solidFill>
            <a:schemeClr val="accent1">
              <a:lumMod val="60000"/>
              <a:lumOff val="40000"/>
            </a:schemeClr>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181600" y="2209801"/>
            <a:ext cx="1600200" cy="646331"/>
          </a:xfrm>
          <a:prstGeom prst="rect">
            <a:avLst/>
          </a:prstGeom>
          <a:noFill/>
        </p:spPr>
        <p:txBody>
          <a:bodyPr wrap="square" rtlCol="0">
            <a:spAutoFit/>
          </a:bodyPr>
          <a:lstStyle/>
          <a:p>
            <a:pPr algn="ctr"/>
            <a:r>
              <a:rPr lang="en-US" dirty="0">
                <a:solidFill>
                  <a:schemeClr val="accent1">
                    <a:lumMod val="50000"/>
                  </a:schemeClr>
                </a:solidFill>
              </a:rPr>
              <a:t>Food Consumption</a:t>
            </a:r>
          </a:p>
        </p:txBody>
      </p:sp>
      <p:cxnSp>
        <p:nvCxnSpPr>
          <p:cNvPr id="34" name="Straight Arrow Connector 33"/>
          <p:cNvCxnSpPr>
            <a:stCxn id="24" idx="0"/>
          </p:cNvCxnSpPr>
          <p:nvPr/>
        </p:nvCxnSpPr>
        <p:spPr>
          <a:xfrm rot="5400000" flipH="1" flipV="1">
            <a:off x="4438650" y="2457450"/>
            <a:ext cx="723900" cy="762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flipH="1" flipV="1">
            <a:off x="5791994" y="3047206"/>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1" idx="0"/>
            <a:endCxn id="29" idx="3"/>
          </p:cNvCxnSpPr>
          <p:nvPr/>
        </p:nvCxnSpPr>
        <p:spPr>
          <a:xfrm rot="16200000" flipV="1">
            <a:off x="6943383" y="2371383"/>
            <a:ext cx="667434" cy="990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flipH="1" flipV="1">
            <a:off x="4534694" y="3999706"/>
            <a:ext cx="228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flipH="1" flipV="1">
            <a:off x="5982494" y="3923506"/>
            <a:ext cx="228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flipH="1" flipV="1">
            <a:off x="7582694" y="3999706"/>
            <a:ext cx="228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flipH="1" flipV="1">
            <a:off x="4534694" y="5066506"/>
            <a:ext cx="227806" cy="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flipH="1" flipV="1">
            <a:off x="5982494" y="5066506"/>
            <a:ext cx="228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flipH="1" flipV="1">
            <a:off x="7582694" y="5066506"/>
            <a:ext cx="228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26" idx="4"/>
          </p:cNvCxnSpPr>
          <p:nvPr/>
        </p:nvCxnSpPr>
        <p:spPr>
          <a:xfrm rot="5400000" flipH="1" flipV="1">
            <a:off x="5791200" y="2057400"/>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a:off x="4382294" y="3999706"/>
            <a:ext cx="228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a:off x="5830094" y="3999706"/>
            <a:ext cx="228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7430294" y="3999706"/>
            <a:ext cx="228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5400000">
            <a:off x="4382294" y="5066506"/>
            <a:ext cx="228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a:off x="5830094" y="5066506"/>
            <a:ext cx="228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a:off x="7430294" y="5066506"/>
            <a:ext cx="228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5105400" y="5410200"/>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a:off x="5105400" y="5638800"/>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6781800" y="5410200"/>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0800000">
            <a:off x="6781800" y="5638800"/>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5105400" y="3429000"/>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6781800" y="3429000"/>
            <a:ext cx="301752"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10800000">
            <a:off x="5105400" y="3581400"/>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a:off x="6781800" y="3581400"/>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F3B40027-960D-9A29-18E8-A1185626EF39}"/>
              </a:ext>
            </a:extLst>
          </p:cNvPr>
          <p:cNvSpPr>
            <a:spLocks noGrp="1"/>
          </p:cNvSpPr>
          <p:nvPr>
            <p:ph type="title"/>
          </p:nvPr>
        </p:nvSpPr>
        <p:spPr/>
        <p:txBody>
          <a:bodyPr anchor="t"/>
          <a:lstStyle/>
          <a:p>
            <a:r>
              <a:rPr lang="en-US" dirty="0"/>
              <a:t>U.S. food sector model </a:t>
            </a:r>
          </a:p>
        </p:txBody>
      </p:sp>
      <p:sp>
        <p:nvSpPr>
          <p:cNvPr id="4" name="TextBox 3">
            <a:extLst>
              <a:ext uri="{FF2B5EF4-FFF2-40B4-BE49-F238E27FC236}">
                <a16:creationId xmlns:a16="http://schemas.microsoft.com/office/drawing/2014/main" id="{91DF3577-0353-1F90-3BE0-84FDBEF54596}"/>
              </a:ext>
            </a:extLst>
          </p:cNvPr>
          <p:cNvSpPr txBox="1"/>
          <p:nvPr/>
        </p:nvSpPr>
        <p:spPr>
          <a:xfrm>
            <a:off x="1513726" y="5993102"/>
            <a:ext cx="9551542" cy="707886"/>
          </a:xfrm>
          <a:prstGeom prst="rect">
            <a:avLst/>
          </a:prstGeom>
          <a:solidFill>
            <a:schemeClr val="tx1">
              <a:lumMod val="90000"/>
              <a:lumOff val="10000"/>
            </a:schemeClr>
          </a:solidFill>
          <a:ln w="38100">
            <a:noFill/>
          </a:ln>
        </p:spPr>
        <p:txBody>
          <a:bodyPr wrap="square">
            <a:spAutoFit/>
          </a:bodyPr>
          <a:lstStyle/>
          <a:p>
            <a:r>
              <a:rPr lang="en-US" sz="2000" dirty="0">
                <a:solidFill>
                  <a:schemeClr val="bg1"/>
                </a:solidFill>
              </a:rPr>
              <a:t>Okrent, A.M. and J.M. Alston. “</a:t>
            </a:r>
            <a:r>
              <a:rPr lang="en-US" sz="2000" b="1" dirty="0">
                <a:solidFill>
                  <a:schemeClr val="bg1"/>
                </a:solidFill>
              </a:rPr>
              <a:t>The effects of farm commodity and retail food policies on obesity and economic welfare in the United States</a:t>
            </a:r>
            <a:r>
              <a:rPr lang="en-US" sz="2000" dirty="0">
                <a:solidFill>
                  <a:schemeClr val="bg1"/>
                </a:solidFill>
              </a:rPr>
              <a:t>.” </a:t>
            </a:r>
            <a:r>
              <a:rPr lang="en-US" sz="2000" i="1" dirty="0">
                <a:solidFill>
                  <a:schemeClr val="bg1"/>
                </a:solidFill>
              </a:rPr>
              <a:t>AJAE</a:t>
            </a:r>
            <a:r>
              <a:rPr lang="en-US" sz="2000" dirty="0">
                <a:solidFill>
                  <a:schemeClr val="bg1"/>
                </a:solidFill>
              </a:rPr>
              <a:t> 94(3)(2012): 611–646.</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1"/>
          <p:cNvGrpSpPr/>
          <p:nvPr/>
        </p:nvGrpSpPr>
        <p:grpSpPr>
          <a:xfrm>
            <a:off x="1981200" y="1828800"/>
            <a:ext cx="838200" cy="990600"/>
            <a:chOff x="152400" y="1828800"/>
            <a:chExt cx="838200" cy="990600"/>
          </a:xfrm>
        </p:grpSpPr>
        <p:sp>
          <p:nvSpPr>
            <p:cNvPr id="11" name="Oval 10"/>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52400" y="1905000"/>
              <a:ext cx="838200" cy="738664"/>
            </a:xfrm>
            <a:prstGeom prst="rect">
              <a:avLst/>
            </a:prstGeom>
            <a:noFill/>
          </p:spPr>
          <p:txBody>
            <a:bodyPr wrap="square" rtlCol="0">
              <a:spAutoFit/>
            </a:bodyPr>
            <a:lstStyle/>
            <a:p>
              <a:pPr algn="ctr"/>
              <a:r>
                <a:rPr lang="en-US" sz="1400" dirty="0">
                  <a:solidFill>
                    <a:schemeClr val="accent1">
                      <a:lumMod val="50000"/>
                    </a:schemeClr>
                  </a:solidFill>
                </a:rPr>
                <a:t>Cereals and bakery</a:t>
              </a:r>
            </a:p>
          </p:txBody>
        </p:sp>
      </p:grpSp>
      <p:grpSp>
        <p:nvGrpSpPr>
          <p:cNvPr id="5" name="Group 22"/>
          <p:cNvGrpSpPr/>
          <p:nvPr/>
        </p:nvGrpSpPr>
        <p:grpSpPr>
          <a:xfrm>
            <a:off x="3048000" y="1828800"/>
            <a:ext cx="838200" cy="990600"/>
            <a:chOff x="152400" y="1828800"/>
            <a:chExt cx="838200" cy="990600"/>
          </a:xfrm>
        </p:grpSpPr>
        <p:sp>
          <p:nvSpPr>
            <p:cNvPr id="24" name="Oval 23"/>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52400" y="2057400"/>
              <a:ext cx="838200" cy="523220"/>
            </a:xfrm>
            <a:prstGeom prst="rect">
              <a:avLst/>
            </a:prstGeom>
            <a:noFill/>
          </p:spPr>
          <p:txBody>
            <a:bodyPr wrap="square" rtlCol="0">
              <a:spAutoFit/>
            </a:bodyPr>
            <a:lstStyle/>
            <a:p>
              <a:pPr algn="ctr"/>
              <a:r>
                <a:rPr lang="en-US" sz="1400" dirty="0">
                  <a:solidFill>
                    <a:schemeClr val="accent1">
                      <a:lumMod val="50000"/>
                    </a:schemeClr>
                  </a:solidFill>
                </a:rPr>
                <a:t>Meats and eggs</a:t>
              </a:r>
            </a:p>
          </p:txBody>
        </p:sp>
      </p:grpSp>
      <p:grpSp>
        <p:nvGrpSpPr>
          <p:cNvPr id="6" name="Group 31"/>
          <p:cNvGrpSpPr/>
          <p:nvPr/>
        </p:nvGrpSpPr>
        <p:grpSpPr>
          <a:xfrm>
            <a:off x="4114800" y="1828800"/>
            <a:ext cx="838200" cy="990600"/>
            <a:chOff x="152400" y="1828800"/>
            <a:chExt cx="838200" cy="990600"/>
          </a:xfrm>
        </p:grpSpPr>
        <p:sp>
          <p:nvSpPr>
            <p:cNvPr id="33" name="Oval 32"/>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Dairy</a:t>
              </a:r>
            </a:p>
          </p:txBody>
        </p:sp>
      </p:grpSp>
      <p:grpSp>
        <p:nvGrpSpPr>
          <p:cNvPr id="7" name="Group 34"/>
          <p:cNvGrpSpPr/>
          <p:nvPr/>
        </p:nvGrpSpPr>
        <p:grpSpPr>
          <a:xfrm>
            <a:off x="5181600" y="1828800"/>
            <a:ext cx="838200" cy="990600"/>
            <a:chOff x="152400" y="1828800"/>
            <a:chExt cx="838200" cy="990600"/>
          </a:xfrm>
        </p:grpSpPr>
        <p:sp>
          <p:nvSpPr>
            <p:cNvPr id="36" name="Oval 35"/>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F&amp;V</a:t>
              </a:r>
            </a:p>
          </p:txBody>
        </p:sp>
      </p:grpSp>
      <p:grpSp>
        <p:nvGrpSpPr>
          <p:cNvPr id="8" name="Group 37"/>
          <p:cNvGrpSpPr/>
          <p:nvPr/>
        </p:nvGrpSpPr>
        <p:grpSpPr>
          <a:xfrm>
            <a:off x="6248400" y="1828800"/>
            <a:ext cx="838200" cy="990600"/>
            <a:chOff x="152400" y="1828800"/>
            <a:chExt cx="838200" cy="990600"/>
          </a:xfrm>
        </p:grpSpPr>
        <p:sp>
          <p:nvSpPr>
            <p:cNvPr id="39" name="Oval 38"/>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52400" y="2057400"/>
              <a:ext cx="838200" cy="523220"/>
            </a:xfrm>
            <a:prstGeom prst="rect">
              <a:avLst/>
            </a:prstGeom>
            <a:noFill/>
          </p:spPr>
          <p:txBody>
            <a:bodyPr wrap="square" rtlCol="0">
              <a:spAutoFit/>
            </a:bodyPr>
            <a:lstStyle/>
            <a:p>
              <a:pPr algn="ctr"/>
              <a:r>
                <a:rPr lang="en-US" sz="1400" dirty="0">
                  <a:solidFill>
                    <a:schemeClr val="accent1">
                      <a:lumMod val="50000"/>
                    </a:schemeClr>
                  </a:solidFill>
                </a:rPr>
                <a:t>Other food</a:t>
              </a:r>
            </a:p>
          </p:txBody>
        </p:sp>
      </p:grpSp>
      <p:grpSp>
        <p:nvGrpSpPr>
          <p:cNvPr id="9" name="Group 40"/>
          <p:cNvGrpSpPr/>
          <p:nvPr/>
        </p:nvGrpSpPr>
        <p:grpSpPr>
          <a:xfrm>
            <a:off x="7315200" y="1828800"/>
            <a:ext cx="933995" cy="1136073"/>
            <a:chOff x="152400" y="1828800"/>
            <a:chExt cx="838200" cy="990600"/>
          </a:xfrm>
        </p:grpSpPr>
        <p:sp>
          <p:nvSpPr>
            <p:cNvPr id="42" name="Oval 41"/>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52401" y="1905000"/>
              <a:ext cx="833050" cy="644079"/>
            </a:xfrm>
            <a:prstGeom prst="rect">
              <a:avLst/>
            </a:prstGeom>
            <a:noFill/>
          </p:spPr>
          <p:txBody>
            <a:bodyPr wrap="square" rtlCol="0">
              <a:spAutoFit/>
            </a:bodyPr>
            <a:lstStyle/>
            <a:p>
              <a:pPr algn="ctr"/>
              <a:r>
                <a:rPr lang="en-US" sz="1400" dirty="0">
                  <a:solidFill>
                    <a:schemeClr val="accent1">
                      <a:lumMod val="50000"/>
                    </a:schemeClr>
                  </a:solidFill>
                </a:rPr>
                <a:t>Non-alcoholic drinks</a:t>
              </a:r>
            </a:p>
          </p:txBody>
        </p:sp>
      </p:grpSp>
      <p:grpSp>
        <p:nvGrpSpPr>
          <p:cNvPr id="10" name="Group 43"/>
          <p:cNvGrpSpPr/>
          <p:nvPr/>
        </p:nvGrpSpPr>
        <p:grpSpPr>
          <a:xfrm>
            <a:off x="8382000" y="1828800"/>
            <a:ext cx="838200" cy="990600"/>
            <a:chOff x="152400" y="1828800"/>
            <a:chExt cx="838200" cy="990600"/>
          </a:xfrm>
        </p:grpSpPr>
        <p:sp>
          <p:nvSpPr>
            <p:cNvPr id="45" name="Oval 44"/>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FAFH</a:t>
              </a:r>
            </a:p>
          </p:txBody>
        </p:sp>
      </p:grpSp>
      <p:grpSp>
        <p:nvGrpSpPr>
          <p:cNvPr id="12" name="Group 46"/>
          <p:cNvGrpSpPr/>
          <p:nvPr/>
        </p:nvGrpSpPr>
        <p:grpSpPr>
          <a:xfrm>
            <a:off x="9448800" y="1828800"/>
            <a:ext cx="838200" cy="990600"/>
            <a:chOff x="152400" y="1828800"/>
            <a:chExt cx="838200" cy="990600"/>
          </a:xfrm>
        </p:grpSpPr>
        <p:sp>
          <p:nvSpPr>
            <p:cNvPr id="48" name="Oval 47"/>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Alcohol</a:t>
              </a:r>
            </a:p>
          </p:txBody>
        </p:sp>
      </p:grpSp>
      <p:grpSp>
        <p:nvGrpSpPr>
          <p:cNvPr id="13" name="Group 21"/>
          <p:cNvGrpSpPr/>
          <p:nvPr/>
        </p:nvGrpSpPr>
        <p:grpSpPr>
          <a:xfrm>
            <a:off x="2438400" y="5257800"/>
            <a:ext cx="838200" cy="990600"/>
            <a:chOff x="152400" y="1828800"/>
            <a:chExt cx="838200" cy="990600"/>
          </a:xfrm>
        </p:grpSpPr>
        <p:sp>
          <p:nvSpPr>
            <p:cNvPr id="81" name="Oval 10"/>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Grains</a:t>
              </a:r>
            </a:p>
          </p:txBody>
        </p:sp>
      </p:grpSp>
      <p:grpSp>
        <p:nvGrpSpPr>
          <p:cNvPr id="14" name="Group 25"/>
          <p:cNvGrpSpPr/>
          <p:nvPr/>
        </p:nvGrpSpPr>
        <p:grpSpPr>
          <a:xfrm>
            <a:off x="3505200" y="5257800"/>
            <a:ext cx="838200" cy="990600"/>
            <a:chOff x="152400" y="1828800"/>
            <a:chExt cx="838200" cy="990600"/>
          </a:xfrm>
        </p:grpSpPr>
        <p:sp>
          <p:nvSpPr>
            <p:cNvPr id="77" name="Oval 76"/>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152400" y="2057400"/>
              <a:ext cx="838200" cy="523220"/>
            </a:xfrm>
            <a:prstGeom prst="rect">
              <a:avLst/>
            </a:prstGeom>
            <a:noFill/>
          </p:spPr>
          <p:txBody>
            <a:bodyPr wrap="square" rtlCol="0">
              <a:spAutoFit/>
            </a:bodyPr>
            <a:lstStyle/>
            <a:p>
              <a:pPr algn="ctr"/>
              <a:r>
                <a:rPr lang="en-US" sz="1400" dirty="0">
                  <a:solidFill>
                    <a:schemeClr val="accent1">
                      <a:lumMod val="50000"/>
                    </a:schemeClr>
                  </a:solidFill>
                </a:rPr>
                <a:t>Meat animals</a:t>
              </a:r>
            </a:p>
          </p:txBody>
        </p:sp>
      </p:grpSp>
      <p:grpSp>
        <p:nvGrpSpPr>
          <p:cNvPr id="15" name="Group 28"/>
          <p:cNvGrpSpPr/>
          <p:nvPr/>
        </p:nvGrpSpPr>
        <p:grpSpPr>
          <a:xfrm>
            <a:off x="4572000" y="5257800"/>
            <a:ext cx="838200" cy="990600"/>
            <a:chOff x="152400" y="1828800"/>
            <a:chExt cx="838200" cy="990600"/>
          </a:xfrm>
        </p:grpSpPr>
        <p:sp>
          <p:nvSpPr>
            <p:cNvPr id="75" name="Oval 74"/>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Milk</a:t>
              </a:r>
            </a:p>
          </p:txBody>
        </p:sp>
      </p:grpSp>
      <p:grpSp>
        <p:nvGrpSpPr>
          <p:cNvPr id="16" name="Group 31"/>
          <p:cNvGrpSpPr/>
          <p:nvPr/>
        </p:nvGrpSpPr>
        <p:grpSpPr>
          <a:xfrm>
            <a:off x="5638800" y="5257800"/>
            <a:ext cx="838200" cy="990600"/>
            <a:chOff x="152400" y="1828800"/>
            <a:chExt cx="838200" cy="990600"/>
          </a:xfrm>
        </p:grpSpPr>
        <p:sp>
          <p:nvSpPr>
            <p:cNvPr id="73" name="Oval 72"/>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F&amp;V</a:t>
              </a:r>
            </a:p>
          </p:txBody>
        </p:sp>
      </p:grpSp>
      <p:grpSp>
        <p:nvGrpSpPr>
          <p:cNvPr id="17" name="Group 34"/>
          <p:cNvGrpSpPr/>
          <p:nvPr/>
        </p:nvGrpSpPr>
        <p:grpSpPr>
          <a:xfrm>
            <a:off x="6705600" y="5257800"/>
            <a:ext cx="914400" cy="990600"/>
            <a:chOff x="152400" y="1828800"/>
            <a:chExt cx="914400" cy="990600"/>
          </a:xfrm>
        </p:grpSpPr>
        <p:sp>
          <p:nvSpPr>
            <p:cNvPr id="71" name="Oval 70"/>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152400" y="2133600"/>
              <a:ext cx="914400" cy="311727"/>
            </a:xfrm>
            <a:prstGeom prst="rect">
              <a:avLst/>
            </a:prstGeom>
            <a:noFill/>
          </p:spPr>
          <p:txBody>
            <a:bodyPr wrap="square" rtlCol="0">
              <a:spAutoFit/>
            </a:bodyPr>
            <a:lstStyle/>
            <a:p>
              <a:pPr algn="ctr"/>
              <a:r>
                <a:rPr lang="en-US" sz="1400" dirty="0">
                  <a:solidFill>
                    <a:schemeClr val="accent1">
                      <a:lumMod val="50000"/>
                    </a:schemeClr>
                  </a:solidFill>
                </a:rPr>
                <a:t>Oilseeds</a:t>
              </a:r>
            </a:p>
          </p:txBody>
        </p:sp>
      </p:grpSp>
      <p:grpSp>
        <p:nvGrpSpPr>
          <p:cNvPr id="18" name="Group 37"/>
          <p:cNvGrpSpPr/>
          <p:nvPr/>
        </p:nvGrpSpPr>
        <p:grpSpPr>
          <a:xfrm>
            <a:off x="7772400" y="5257800"/>
            <a:ext cx="838200" cy="990600"/>
            <a:chOff x="152400" y="1828800"/>
            <a:chExt cx="838200" cy="990600"/>
          </a:xfrm>
        </p:grpSpPr>
        <p:sp>
          <p:nvSpPr>
            <p:cNvPr id="69" name="Oval 68"/>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Sugar</a:t>
              </a:r>
            </a:p>
          </p:txBody>
        </p:sp>
      </p:grpSp>
      <p:grpSp>
        <p:nvGrpSpPr>
          <p:cNvPr id="19" name="Group 46"/>
          <p:cNvGrpSpPr/>
          <p:nvPr/>
        </p:nvGrpSpPr>
        <p:grpSpPr>
          <a:xfrm>
            <a:off x="8839200" y="5257800"/>
            <a:ext cx="838200" cy="990600"/>
            <a:chOff x="152400" y="1828800"/>
            <a:chExt cx="838200" cy="990600"/>
          </a:xfrm>
        </p:grpSpPr>
        <p:sp>
          <p:nvSpPr>
            <p:cNvPr id="63" name="Oval 62"/>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52400" y="1905000"/>
              <a:ext cx="838200" cy="738664"/>
            </a:xfrm>
            <a:prstGeom prst="rect">
              <a:avLst/>
            </a:prstGeom>
            <a:noFill/>
          </p:spPr>
          <p:txBody>
            <a:bodyPr wrap="square" rtlCol="0">
              <a:spAutoFit/>
            </a:bodyPr>
            <a:lstStyle/>
            <a:p>
              <a:pPr algn="ctr"/>
              <a:r>
                <a:rPr lang="en-US" sz="1400" dirty="0">
                  <a:solidFill>
                    <a:schemeClr val="accent1">
                      <a:lumMod val="50000"/>
                    </a:schemeClr>
                  </a:solidFill>
                </a:rPr>
                <a:t>Other food crops</a:t>
              </a:r>
            </a:p>
          </p:txBody>
        </p:sp>
      </p:grpSp>
      <p:grpSp>
        <p:nvGrpSpPr>
          <p:cNvPr id="20" name="Group 46"/>
          <p:cNvGrpSpPr/>
          <p:nvPr/>
        </p:nvGrpSpPr>
        <p:grpSpPr>
          <a:xfrm>
            <a:off x="5029200" y="3505200"/>
            <a:ext cx="1828800" cy="990600"/>
            <a:chOff x="152400" y="1828800"/>
            <a:chExt cx="838200" cy="990600"/>
          </a:xfrm>
        </p:grpSpPr>
        <p:sp>
          <p:nvSpPr>
            <p:cNvPr id="84" name="Oval 83"/>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Marketing inputs</a:t>
              </a:r>
            </a:p>
          </p:txBody>
        </p:sp>
      </p:grpSp>
      <p:cxnSp>
        <p:nvCxnSpPr>
          <p:cNvPr id="101" name="Straight Arrow Connector 100"/>
          <p:cNvCxnSpPr>
            <a:stCxn id="84" idx="2"/>
            <a:endCxn id="24" idx="4"/>
          </p:cNvCxnSpPr>
          <p:nvPr/>
        </p:nvCxnSpPr>
        <p:spPr>
          <a:xfrm rot="10800000">
            <a:off x="3467100" y="2819400"/>
            <a:ext cx="1562100" cy="11811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77" idx="0"/>
          </p:cNvCxnSpPr>
          <p:nvPr/>
        </p:nvCxnSpPr>
        <p:spPr>
          <a:xfrm rot="5400000" flipH="1" flipV="1">
            <a:off x="3848100" y="4038600"/>
            <a:ext cx="1295400" cy="11430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E2CAC8F1-2977-F327-5037-3F33FEA27861}"/>
              </a:ext>
            </a:extLst>
          </p:cNvPr>
          <p:cNvSpPr>
            <a:spLocks noGrp="1"/>
          </p:cNvSpPr>
          <p:nvPr>
            <p:ph type="title"/>
          </p:nvPr>
        </p:nvSpPr>
        <p:spPr/>
        <p:txBody>
          <a:bodyPr>
            <a:normAutofit/>
          </a:bodyPr>
          <a:lstStyle/>
          <a:p>
            <a:r>
              <a:rPr lang="en-US" dirty="0"/>
              <a:t>Linkages between farm and retail</a:t>
            </a:r>
          </a:p>
        </p:txBody>
      </p:sp>
      <p:grpSp>
        <p:nvGrpSpPr>
          <p:cNvPr id="27" name="Group 46">
            <a:extLst>
              <a:ext uri="{FF2B5EF4-FFF2-40B4-BE49-F238E27FC236}">
                <a16:creationId xmlns:a16="http://schemas.microsoft.com/office/drawing/2014/main" id="{97F3B394-9F0C-E5CD-2212-211C7A547EC4}"/>
              </a:ext>
            </a:extLst>
          </p:cNvPr>
          <p:cNvGrpSpPr/>
          <p:nvPr/>
        </p:nvGrpSpPr>
        <p:grpSpPr>
          <a:xfrm>
            <a:off x="10535195" y="1828800"/>
            <a:ext cx="908252" cy="990600"/>
            <a:chOff x="152400" y="1828800"/>
            <a:chExt cx="838200" cy="990600"/>
          </a:xfrm>
        </p:grpSpPr>
        <p:sp>
          <p:nvSpPr>
            <p:cNvPr id="28" name="Oval 27">
              <a:extLst>
                <a:ext uri="{FF2B5EF4-FFF2-40B4-BE49-F238E27FC236}">
                  <a16:creationId xmlns:a16="http://schemas.microsoft.com/office/drawing/2014/main" id="{504C3DD9-1869-7D0D-4C16-D07A019DE63E}"/>
                </a:ext>
              </a:extLst>
            </p:cNvPr>
            <p:cNvSpPr/>
            <p:nvPr/>
          </p:nvSpPr>
          <p:spPr>
            <a:xfrm>
              <a:off x="152400" y="1828800"/>
              <a:ext cx="838200" cy="9906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F780DE0-0E2C-9D55-546C-AB50EB967461}"/>
                </a:ext>
              </a:extLst>
            </p:cNvPr>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Nonfood</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cBhvr additive="base">
                                        <p:cTn id="11" dur="500" fill="hold"/>
                                        <p:tgtEl>
                                          <p:spTgt spid="101"/>
                                        </p:tgtEl>
                                        <p:attrNameLst>
                                          <p:attrName>ppt_x</p:attrName>
                                        </p:attrNameLst>
                                      </p:cBhvr>
                                      <p:tavLst>
                                        <p:tav tm="0">
                                          <p:val>
                                            <p:strVal val="#ppt_x"/>
                                          </p:val>
                                        </p:tav>
                                        <p:tav tm="100000">
                                          <p:val>
                                            <p:strVal val="#ppt_x"/>
                                          </p:val>
                                        </p:tav>
                                      </p:tavLst>
                                    </p:anim>
                                    <p:anim calcmode="lin" valueType="num">
                                      <p:cBhvr additive="base">
                                        <p:cTn id="12"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1"/>
          <p:cNvGrpSpPr/>
          <p:nvPr/>
        </p:nvGrpSpPr>
        <p:grpSpPr>
          <a:xfrm>
            <a:off x="1981200" y="1828800"/>
            <a:ext cx="838200" cy="990600"/>
            <a:chOff x="152400" y="1828800"/>
            <a:chExt cx="838200" cy="990600"/>
          </a:xfrm>
        </p:grpSpPr>
        <p:sp>
          <p:nvSpPr>
            <p:cNvPr id="11" name="Oval 10"/>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52400" y="1905000"/>
              <a:ext cx="838200" cy="738664"/>
            </a:xfrm>
            <a:prstGeom prst="rect">
              <a:avLst/>
            </a:prstGeom>
            <a:noFill/>
          </p:spPr>
          <p:txBody>
            <a:bodyPr wrap="square" rtlCol="0">
              <a:spAutoFit/>
            </a:bodyPr>
            <a:lstStyle/>
            <a:p>
              <a:pPr algn="ctr"/>
              <a:r>
                <a:rPr lang="en-US" sz="1400" dirty="0">
                  <a:solidFill>
                    <a:schemeClr val="accent1">
                      <a:lumMod val="50000"/>
                    </a:schemeClr>
                  </a:solidFill>
                </a:rPr>
                <a:t>Cereals and bakery</a:t>
              </a:r>
            </a:p>
          </p:txBody>
        </p:sp>
      </p:grpSp>
      <p:grpSp>
        <p:nvGrpSpPr>
          <p:cNvPr id="5" name="Group 22"/>
          <p:cNvGrpSpPr/>
          <p:nvPr/>
        </p:nvGrpSpPr>
        <p:grpSpPr>
          <a:xfrm>
            <a:off x="3048000" y="1828800"/>
            <a:ext cx="838200" cy="990600"/>
            <a:chOff x="152400" y="1828800"/>
            <a:chExt cx="838200" cy="990600"/>
          </a:xfrm>
        </p:grpSpPr>
        <p:sp>
          <p:nvSpPr>
            <p:cNvPr id="24" name="Oval 23"/>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52400" y="2057400"/>
              <a:ext cx="838200" cy="523220"/>
            </a:xfrm>
            <a:prstGeom prst="rect">
              <a:avLst/>
            </a:prstGeom>
            <a:noFill/>
          </p:spPr>
          <p:txBody>
            <a:bodyPr wrap="square" rtlCol="0">
              <a:spAutoFit/>
            </a:bodyPr>
            <a:lstStyle/>
            <a:p>
              <a:pPr algn="ctr"/>
              <a:r>
                <a:rPr lang="en-US" sz="1400" dirty="0">
                  <a:solidFill>
                    <a:schemeClr val="accent1">
                      <a:lumMod val="50000"/>
                    </a:schemeClr>
                  </a:solidFill>
                </a:rPr>
                <a:t>Meats and eggs</a:t>
              </a:r>
            </a:p>
          </p:txBody>
        </p:sp>
      </p:grpSp>
      <p:grpSp>
        <p:nvGrpSpPr>
          <p:cNvPr id="6" name="Group 31"/>
          <p:cNvGrpSpPr/>
          <p:nvPr/>
        </p:nvGrpSpPr>
        <p:grpSpPr>
          <a:xfrm>
            <a:off x="4114800" y="1828800"/>
            <a:ext cx="838200" cy="990600"/>
            <a:chOff x="152400" y="1828800"/>
            <a:chExt cx="838200" cy="990600"/>
          </a:xfrm>
        </p:grpSpPr>
        <p:sp>
          <p:nvSpPr>
            <p:cNvPr id="33" name="Oval 32"/>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Dairy</a:t>
              </a:r>
            </a:p>
          </p:txBody>
        </p:sp>
      </p:grpSp>
      <p:grpSp>
        <p:nvGrpSpPr>
          <p:cNvPr id="7" name="Group 34"/>
          <p:cNvGrpSpPr/>
          <p:nvPr/>
        </p:nvGrpSpPr>
        <p:grpSpPr>
          <a:xfrm>
            <a:off x="5181600" y="1828800"/>
            <a:ext cx="838200" cy="990600"/>
            <a:chOff x="152400" y="1828800"/>
            <a:chExt cx="838200" cy="990600"/>
          </a:xfrm>
        </p:grpSpPr>
        <p:sp>
          <p:nvSpPr>
            <p:cNvPr id="36" name="Oval 35"/>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F&amp;V</a:t>
              </a:r>
            </a:p>
          </p:txBody>
        </p:sp>
      </p:grpSp>
      <p:grpSp>
        <p:nvGrpSpPr>
          <p:cNvPr id="8" name="Group 37"/>
          <p:cNvGrpSpPr/>
          <p:nvPr/>
        </p:nvGrpSpPr>
        <p:grpSpPr>
          <a:xfrm>
            <a:off x="6248400" y="1828800"/>
            <a:ext cx="838200" cy="990600"/>
            <a:chOff x="152400" y="1828800"/>
            <a:chExt cx="838200" cy="990600"/>
          </a:xfrm>
        </p:grpSpPr>
        <p:sp>
          <p:nvSpPr>
            <p:cNvPr id="39" name="Oval 38"/>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52400" y="2057400"/>
              <a:ext cx="838200" cy="523220"/>
            </a:xfrm>
            <a:prstGeom prst="rect">
              <a:avLst/>
            </a:prstGeom>
            <a:noFill/>
          </p:spPr>
          <p:txBody>
            <a:bodyPr wrap="square" rtlCol="0">
              <a:spAutoFit/>
            </a:bodyPr>
            <a:lstStyle/>
            <a:p>
              <a:pPr algn="ctr"/>
              <a:r>
                <a:rPr lang="en-US" sz="1400" dirty="0">
                  <a:solidFill>
                    <a:schemeClr val="accent1">
                      <a:lumMod val="50000"/>
                    </a:schemeClr>
                  </a:solidFill>
                </a:rPr>
                <a:t>Other food</a:t>
              </a:r>
            </a:p>
          </p:txBody>
        </p:sp>
      </p:grpSp>
      <p:grpSp>
        <p:nvGrpSpPr>
          <p:cNvPr id="9" name="Group 40"/>
          <p:cNvGrpSpPr/>
          <p:nvPr/>
        </p:nvGrpSpPr>
        <p:grpSpPr>
          <a:xfrm>
            <a:off x="7287494" y="1828801"/>
            <a:ext cx="942107" cy="1039091"/>
            <a:chOff x="124691" y="1828800"/>
            <a:chExt cx="872835" cy="990600"/>
          </a:xfrm>
        </p:grpSpPr>
        <p:sp>
          <p:nvSpPr>
            <p:cNvPr id="42" name="Oval 41"/>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24691" y="1904998"/>
              <a:ext cx="872835" cy="704193"/>
            </a:xfrm>
            <a:prstGeom prst="rect">
              <a:avLst/>
            </a:prstGeom>
            <a:noFill/>
          </p:spPr>
          <p:txBody>
            <a:bodyPr wrap="square" rtlCol="0">
              <a:spAutoFit/>
            </a:bodyPr>
            <a:lstStyle/>
            <a:p>
              <a:pPr algn="ctr"/>
              <a:r>
                <a:rPr lang="en-US" sz="1400" dirty="0">
                  <a:solidFill>
                    <a:schemeClr val="accent1">
                      <a:lumMod val="50000"/>
                    </a:schemeClr>
                  </a:solidFill>
                </a:rPr>
                <a:t>Non-alcoholic drinks</a:t>
              </a:r>
            </a:p>
          </p:txBody>
        </p:sp>
      </p:grpSp>
      <p:grpSp>
        <p:nvGrpSpPr>
          <p:cNvPr id="10" name="Group 43"/>
          <p:cNvGrpSpPr/>
          <p:nvPr/>
        </p:nvGrpSpPr>
        <p:grpSpPr>
          <a:xfrm>
            <a:off x="8382000" y="1828800"/>
            <a:ext cx="838200" cy="990600"/>
            <a:chOff x="152400" y="1828800"/>
            <a:chExt cx="838200" cy="990600"/>
          </a:xfrm>
        </p:grpSpPr>
        <p:sp>
          <p:nvSpPr>
            <p:cNvPr id="45" name="Oval 44"/>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FAFH</a:t>
              </a:r>
            </a:p>
          </p:txBody>
        </p:sp>
      </p:grpSp>
      <p:grpSp>
        <p:nvGrpSpPr>
          <p:cNvPr id="12" name="Group 46"/>
          <p:cNvGrpSpPr/>
          <p:nvPr/>
        </p:nvGrpSpPr>
        <p:grpSpPr>
          <a:xfrm>
            <a:off x="9448800" y="1828800"/>
            <a:ext cx="838200" cy="990600"/>
            <a:chOff x="152400" y="1828800"/>
            <a:chExt cx="838200" cy="990600"/>
          </a:xfrm>
        </p:grpSpPr>
        <p:sp>
          <p:nvSpPr>
            <p:cNvPr id="48" name="Oval 47"/>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Alcohol</a:t>
              </a:r>
            </a:p>
          </p:txBody>
        </p:sp>
      </p:grpSp>
      <p:grpSp>
        <p:nvGrpSpPr>
          <p:cNvPr id="13" name="Group 21"/>
          <p:cNvGrpSpPr/>
          <p:nvPr/>
        </p:nvGrpSpPr>
        <p:grpSpPr>
          <a:xfrm>
            <a:off x="2438400" y="5257800"/>
            <a:ext cx="838200" cy="990600"/>
            <a:chOff x="152400" y="1828800"/>
            <a:chExt cx="838200" cy="990600"/>
          </a:xfrm>
        </p:grpSpPr>
        <p:sp>
          <p:nvSpPr>
            <p:cNvPr id="81" name="Oval 10"/>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Grains</a:t>
              </a:r>
            </a:p>
          </p:txBody>
        </p:sp>
      </p:grpSp>
      <p:grpSp>
        <p:nvGrpSpPr>
          <p:cNvPr id="14" name="Group 25"/>
          <p:cNvGrpSpPr/>
          <p:nvPr/>
        </p:nvGrpSpPr>
        <p:grpSpPr>
          <a:xfrm>
            <a:off x="3505200" y="5257800"/>
            <a:ext cx="838200" cy="990600"/>
            <a:chOff x="152400" y="1828800"/>
            <a:chExt cx="838200" cy="990600"/>
          </a:xfrm>
        </p:grpSpPr>
        <p:sp>
          <p:nvSpPr>
            <p:cNvPr id="77" name="Oval 76"/>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152400" y="2057400"/>
              <a:ext cx="838200" cy="523220"/>
            </a:xfrm>
            <a:prstGeom prst="rect">
              <a:avLst/>
            </a:prstGeom>
            <a:noFill/>
          </p:spPr>
          <p:txBody>
            <a:bodyPr wrap="square" rtlCol="0">
              <a:spAutoFit/>
            </a:bodyPr>
            <a:lstStyle/>
            <a:p>
              <a:pPr algn="ctr"/>
              <a:r>
                <a:rPr lang="en-US" sz="1400" dirty="0">
                  <a:solidFill>
                    <a:schemeClr val="accent1">
                      <a:lumMod val="50000"/>
                    </a:schemeClr>
                  </a:solidFill>
                </a:rPr>
                <a:t>Meat animals</a:t>
              </a:r>
            </a:p>
          </p:txBody>
        </p:sp>
      </p:grpSp>
      <p:grpSp>
        <p:nvGrpSpPr>
          <p:cNvPr id="15" name="Group 28"/>
          <p:cNvGrpSpPr/>
          <p:nvPr/>
        </p:nvGrpSpPr>
        <p:grpSpPr>
          <a:xfrm>
            <a:off x="4572000" y="5257800"/>
            <a:ext cx="838200" cy="990600"/>
            <a:chOff x="152400" y="1828800"/>
            <a:chExt cx="838200" cy="990600"/>
          </a:xfrm>
        </p:grpSpPr>
        <p:sp>
          <p:nvSpPr>
            <p:cNvPr id="75" name="Oval 74"/>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Milk</a:t>
              </a:r>
            </a:p>
          </p:txBody>
        </p:sp>
      </p:grpSp>
      <p:grpSp>
        <p:nvGrpSpPr>
          <p:cNvPr id="16" name="Group 31"/>
          <p:cNvGrpSpPr/>
          <p:nvPr/>
        </p:nvGrpSpPr>
        <p:grpSpPr>
          <a:xfrm>
            <a:off x="5638800" y="5257800"/>
            <a:ext cx="838200" cy="990600"/>
            <a:chOff x="152400" y="1828800"/>
            <a:chExt cx="838200" cy="990600"/>
          </a:xfrm>
        </p:grpSpPr>
        <p:sp>
          <p:nvSpPr>
            <p:cNvPr id="73" name="Oval 72"/>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F&amp;V</a:t>
              </a:r>
            </a:p>
          </p:txBody>
        </p:sp>
      </p:grpSp>
      <p:grpSp>
        <p:nvGrpSpPr>
          <p:cNvPr id="17" name="Group 34"/>
          <p:cNvGrpSpPr/>
          <p:nvPr/>
        </p:nvGrpSpPr>
        <p:grpSpPr>
          <a:xfrm>
            <a:off x="6705600" y="5257800"/>
            <a:ext cx="838200" cy="990600"/>
            <a:chOff x="152400" y="1828800"/>
            <a:chExt cx="838200" cy="990600"/>
          </a:xfrm>
        </p:grpSpPr>
        <p:sp>
          <p:nvSpPr>
            <p:cNvPr id="71" name="Oval 70"/>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152400" y="2133600"/>
              <a:ext cx="838200" cy="276999"/>
            </a:xfrm>
            <a:prstGeom prst="rect">
              <a:avLst/>
            </a:prstGeom>
            <a:noFill/>
          </p:spPr>
          <p:txBody>
            <a:bodyPr wrap="square" rtlCol="0">
              <a:spAutoFit/>
            </a:bodyPr>
            <a:lstStyle/>
            <a:p>
              <a:pPr algn="ctr"/>
              <a:r>
                <a:rPr lang="en-US" sz="1200" dirty="0">
                  <a:solidFill>
                    <a:schemeClr val="accent1">
                      <a:lumMod val="50000"/>
                    </a:schemeClr>
                  </a:solidFill>
                </a:rPr>
                <a:t>Oilseeds</a:t>
              </a:r>
            </a:p>
          </p:txBody>
        </p:sp>
      </p:grpSp>
      <p:grpSp>
        <p:nvGrpSpPr>
          <p:cNvPr id="18" name="Group 37"/>
          <p:cNvGrpSpPr/>
          <p:nvPr/>
        </p:nvGrpSpPr>
        <p:grpSpPr>
          <a:xfrm>
            <a:off x="7772400" y="5257800"/>
            <a:ext cx="838200" cy="990600"/>
            <a:chOff x="152400" y="1828800"/>
            <a:chExt cx="838200" cy="990600"/>
          </a:xfrm>
        </p:grpSpPr>
        <p:sp>
          <p:nvSpPr>
            <p:cNvPr id="69" name="Oval 68"/>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Sugar</a:t>
              </a:r>
            </a:p>
          </p:txBody>
        </p:sp>
      </p:grpSp>
      <p:grpSp>
        <p:nvGrpSpPr>
          <p:cNvPr id="19" name="Group 46"/>
          <p:cNvGrpSpPr/>
          <p:nvPr/>
        </p:nvGrpSpPr>
        <p:grpSpPr>
          <a:xfrm>
            <a:off x="8839200" y="5257800"/>
            <a:ext cx="838200" cy="990600"/>
            <a:chOff x="152400" y="1828800"/>
            <a:chExt cx="838200" cy="990600"/>
          </a:xfrm>
        </p:grpSpPr>
        <p:sp>
          <p:nvSpPr>
            <p:cNvPr id="63" name="Oval 62"/>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52400" y="1905000"/>
              <a:ext cx="838200" cy="738664"/>
            </a:xfrm>
            <a:prstGeom prst="rect">
              <a:avLst/>
            </a:prstGeom>
            <a:noFill/>
          </p:spPr>
          <p:txBody>
            <a:bodyPr wrap="square" rtlCol="0">
              <a:spAutoFit/>
            </a:bodyPr>
            <a:lstStyle/>
            <a:p>
              <a:pPr algn="ctr"/>
              <a:r>
                <a:rPr lang="en-US" sz="1400" dirty="0">
                  <a:solidFill>
                    <a:schemeClr val="accent1">
                      <a:lumMod val="50000"/>
                    </a:schemeClr>
                  </a:solidFill>
                </a:rPr>
                <a:t>Other food crops</a:t>
              </a:r>
            </a:p>
          </p:txBody>
        </p:sp>
      </p:grpSp>
      <p:grpSp>
        <p:nvGrpSpPr>
          <p:cNvPr id="20" name="Group 46"/>
          <p:cNvGrpSpPr/>
          <p:nvPr/>
        </p:nvGrpSpPr>
        <p:grpSpPr>
          <a:xfrm>
            <a:off x="5029200" y="3505200"/>
            <a:ext cx="1828800" cy="990600"/>
            <a:chOff x="152400" y="1828800"/>
            <a:chExt cx="838200" cy="990600"/>
          </a:xfrm>
        </p:grpSpPr>
        <p:sp>
          <p:nvSpPr>
            <p:cNvPr id="84" name="Oval 83"/>
            <p:cNvSpPr/>
            <p:nvPr/>
          </p:nvSpPr>
          <p:spPr>
            <a:xfrm>
              <a:off x="152400" y="1828800"/>
              <a:ext cx="838200" cy="99060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Marketing inputs</a:t>
              </a:r>
            </a:p>
          </p:txBody>
        </p:sp>
      </p:grpSp>
      <p:cxnSp>
        <p:nvCxnSpPr>
          <p:cNvPr id="99" name="Straight Arrow Connector 98"/>
          <p:cNvCxnSpPr>
            <a:stCxn id="77" idx="0"/>
          </p:cNvCxnSpPr>
          <p:nvPr/>
        </p:nvCxnSpPr>
        <p:spPr>
          <a:xfrm rot="5400000" flipH="1" flipV="1">
            <a:off x="4095750" y="4095750"/>
            <a:ext cx="990600" cy="13335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81" idx="0"/>
            <a:endCxn id="84" idx="2"/>
          </p:cNvCxnSpPr>
          <p:nvPr/>
        </p:nvCxnSpPr>
        <p:spPr>
          <a:xfrm rot="5400000" flipH="1" flipV="1">
            <a:off x="3314700" y="3543300"/>
            <a:ext cx="1257300" cy="21717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75" idx="0"/>
          </p:cNvCxnSpPr>
          <p:nvPr/>
        </p:nvCxnSpPr>
        <p:spPr>
          <a:xfrm rot="5400000" flipH="1" flipV="1">
            <a:off x="4857750" y="4552950"/>
            <a:ext cx="838200" cy="5715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rot="5400000" flipH="1" flipV="1">
            <a:off x="5639594" y="4876006"/>
            <a:ext cx="762000" cy="158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71" idx="0"/>
          </p:cNvCxnSpPr>
          <p:nvPr/>
        </p:nvCxnSpPr>
        <p:spPr>
          <a:xfrm rot="16200000" flipV="1">
            <a:off x="6305550" y="4438650"/>
            <a:ext cx="838200" cy="8001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69" idx="0"/>
          </p:cNvCxnSpPr>
          <p:nvPr/>
        </p:nvCxnSpPr>
        <p:spPr>
          <a:xfrm rot="16200000" flipV="1">
            <a:off x="6953250" y="4019550"/>
            <a:ext cx="990600" cy="14859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63" idx="0"/>
            <a:endCxn id="84" idx="6"/>
          </p:cNvCxnSpPr>
          <p:nvPr/>
        </p:nvCxnSpPr>
        <p:spPr>
          <a:xfrm rot="16200000" flipV="1">
            <a:off x="7429500" y="3429000"/>
            <a:ext cx="1257300" cy="24003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84" idx="0"/>
          </p:cNvCxnSpPr>
          <p:nvPr/>
        </p:nvCxnSpPr>
        <p:spPr>
          <a:xfrm rot="5400000" flipH="1" flipV="1">
            <a:off x="5905500" y="2857500"/>
            <a:ext cx="685800" cy="609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21" idx="3"/>
          </p:cNvCxnSpPr>
          <p:nvPr/>
        </p:nvCxnSpPr>
        <p:spPr>
          <a:xfrm>
            <a:off x="2819400" y="2274332"/>
            <a:ext cx="228600" cy="1166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3886200" y="2286000"/>
            <a:ext cx="228600" cy="1166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4953000" y="2286000"/>
            <a:ext cx="228600" cy="1166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6019800" y="2286000"/>
            <a:ext cx="228600" cy="1166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7086600" y="2286000"/>
            <a:ext cx="228600" cy="1166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8153400" y="2286000"/>
            <a:ext cx="228600" cy="1166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a:off x="9220200" y="2286000"/>
            <a:ext cx="228600" cy="1166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a:off x="3276600" y="5791200"/>
            <a:ext cx="228600" cy="1166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a:off x="4343400" y="5791200"/>
            <a:ext cx="228600" cy="1166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5410200" y="5791200"/>
            <a:ext cx="228600" cy="1166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6477000" y="5791200"/>
            <a:ext cx="228600" cy="1166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7543800" y="5791200"/>
            <a:ext cx="228600" cy="1166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8610600" y="5791200"/>
            <a:ext cx="228600" cy="1166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6677892" y="2798618"/>
            <a:ext cx="1745673" cy="886692"/>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390BFD9B-E906-EA83-1BCA-14E95F6FAC20}"/>
              </a:ext>
            </a:extLst>
          </p:cNvPr>
          <p:cNvSpPr>
            <a:spLocks noGrp="1"/>
          </p:cNvSpPr>
          <p:nvPr>
            <p:ph type="title"/>
          </p:nvPr>
        </p:nvSpPr>
        <p:spPr/>
        <p:txBody>
          <a:bodyPr>
            <a:normAutofit/>
          </a:bodyPr>
          <a:lstStyle/>
          <a:p>
            <a:r>
              <a:rPr lang="en-US" dirty="0"/>
              <a:t>Linkages between farm and retail</a:t>
            </a:r>
          </a:p>
        </p:txBody>
      </p:sp>
      <p:grpSp>
        <p:nvGrpSpPr>
          <p:cNvPr id="27" name="Group 46">
            <a:extLst>
              <a:ext uri="{FF2B5EF4-FFF2-40B4-BE49-F238E27FC236}">
                <a16:creationId xmlns:a16="http://schemas.microsoft.com/office/drawing/2014/main" id="{93A3D3EF-966F-D31E-57BA-24D7A26C792B}"/>
              </a:ext>
            </a:extLst>
          </p:cNvPr>
          <p:cNvGrpSpPr/>
          <p:nvPr/>
        </p:nvGrpSpPr>
        <p:grpSpPr>
          <a:xfrm>
            <a:off x="10535195" y="1828800"/>
            <a:ext cx="908252" cy="990600"/>
            <a:chOff x="152400" y="1828800"/>
            <a:chExt cx="838200" cy="990600"/>
          </a:xfrm>
        </p:grpSpPr>
        <p:sp>
          <p:nvSpPr>
            <p:cNvPr id="28" name="Oval 27">
              <a:extLst>
                <a:ext uri="{FF2B5EF4-FFF2-40B4-BE49-F238E27FC236}">
                  <a16:creationId xmlns:a16="http://schemas.microsoft.com/office/drawing/2014/main" id="{B6D54532-C609-D7BE-C277-7ECB22A4FCA9}"/>
                </a:ext>
              </a:extLst>
            </p:cNvPr>
            <p:cNvSpPr/>
            <p:nvPr/>
          </p:nvSpPr>
          <p:spPr>
            <a:xfrm>
              <a:off x="152400" y="1828800"/>
              <a:ext cx="838200" cy="9906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ACBA9DD-249C-1113-EE7A-9E5CBABFC24E}"/>
                </a:ext>
              </a:extLst>
            </p:cNvPr>
            <p:cNvSpPr txBox="1"/>
            <p:nvPr/>
          </p:nvSpPr>
          <p:spPr>
            <a:xfrm>
              <a:off x="152400" y="2133600"/>
              <a:ext cx="838200" cy="307777"/>
            </a:xfrm>
            <a:prstGeom prst="rect">
              <a:avLst/>
            </a:prstGeom>
            <a:noFill/>
          </p:spPr>
          <p:txBody>
            <a:bodyPr wrap="square" rtlCol="0">
              <a:spAutoFit/>
            </a:bodyPr>
            <a:lstStyle/>
            <a:p>
              <a:pPr algn="ctr"/>
              <a:r>
                <a:rPr lang="en-US" sz="1400" dirty="0">
                  <a:solidFill>
                    <a:schemeClr val="accent1">
                      <a:lumMod val="50000"/>
                    </a:schemeClr>
                  </a:solidFill>
                </a:rPr>
                <a:t>Nonfood</a:t>
              </a:r>
            </a:p>
          </p:txBody>
        </p:sp>
      </p:grpSp>
      <p:cxnSp>
        <p:nvCxnSpPr>
          <p:cNvPr id="30" name="Straight Arrow Connector 29">
            <a:extLst>
              <a:ext uri="{FF2B5EF4-FFF2-40B4-BE49-F238E27FC236}">
                <a16:creationId xmlns:a16="http://schemas.microsoft.com/office/drawing/2014/main" id="{922AE0F2-F260-1E7D-C569-C2D12FE0DED5}"/>
              </a:ext>
            </a:extLst>
          </p:cNvPr>
          <p:cNvCxnSpPr/>
          <p:nvPr/>
        </p:nvCxnSpPr>
        <p:spPr>
          <a:xfrm>
            <a:off x="10296797" y="2297668"/>
            <a:ext cx="228600" cy="1166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ppt_x"/>
                                          </p:val>
                                        </p:tav>
                                        <p:tav tm="100000">
                                          <p:val>
                                            <p:strVal val="#ppt_x"/>
                                          </p:val>
                                        </p:tav>
                                      </p:tavLst>
                                    </p:anim>
                                    <p:anim calcmode="lin" valueType="num">
                                      <p:cBhvr additive="base">
                                        <p:cTn id="8" dur="500" fill="hold"/>
                                        <p:tgtEl>
                                          <p:spTgt spid="1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ppt_x"/>
                                          </p:val>
                                        </p:tav>
                                        <p:tav tm="100000">
                                          <p:val>
                                            <p:strVal val="#ppt_x"/>
                                          </p:val>
                                        </p:tav>
                                      </p:tavLst>
                                    </p:anim>
                                    <p:anim calcmode="lin" valueType="num">
                                      <p:cBhvr additive="base">
                                        <p:cTn id="12" dur="500" fill="hold"/>
                                        <p:tgtEl>
                                          <p:spTgt spid="6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anim calcmode="lin" valueType="num">
                                      <p:cBhvr additive="base">
                                        <p:cTn id="15" dur="500" fill="hold"/>
                                        <p:tgtEl>
                                          <p:spTgt spid="99"/>
                                        </p:tgtEl>
                                        <p:attrNameLst>
                                          <p:attrName>ppt_x</p:attrName>
                                        </p:attrNameLst>
                                      </p:cBhvr>
                                      <p:tavLst>
                                        <p:tav tm="0">
                                          <p:val>
                                            <p:strVal val="#ppt_x"/>
                                          </p:val>
                                        </p:tav>
                                        <p:tav tm="100000">
                                          <p:val>
                                            <p:strVal val="#ppt_x"/>
                                          </p:val>
                                        </p:tav>
                                      </p:tavLst>
                                    </p:anim>
                                    <p:anim calcmode="lin" valueType="num">
                                      <p:cBhvr additive="base">
                                        <p:cTn id="16" dur="500" fill="hold"/>
                                        <p:tgtEl>
                                          <p:spTgt spid="9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500" fill="hold"/>
                                        <p:tgtEl>
                                          <p:spTgt spid="66"/>
                                        </p:tgtEl>
                                        <p:attrNameLst>
                                          <p:attrName>ppt_x</p:attrName>
                                        </p:attrNameLst>
                                      </p:cBhvr>
                                      <p:tavLst>
                                        <p:tav tm="0">
                                          <p:val>
                                            <p:strVal val="#ppt_x"/>
                                          </p:val>
                                        </p:tav>
                                        <p:tav tm="100000">
                                          <p:val>
                                            <p:strVal val="#ppt_x"/>
                                          </p:val>
                                        </p:tav>
                                      </p:tavLst>
                                    </p:anim>
                                    <p:anim calcmode="lin" valueType="num">
                                      <p:cBhvr additive="base">
                                        <p:cTn id="20" dur="500" fill="hold"/>
                                        <p:tgtEl>
                                          <p:spTgt spid="6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500" fill="hold"/>
                                        <p:tgtEl>
                                          <p:spTgt spid="86"/>
                                        </p:tgtEl>
                                        <p:attrNameLst>
                                          <p:attrName>ppt_x</p:attrName>
                                        </p:attrNameLst>
                                      </p:cBhvr>
                                      <p:tavLst>
                                        <p:tav tm="0">
                                          <p:val>
                                            <p:strVal val="#ppt_x"/>
                                          </p:val>
                                        </p:tav>
                                        <p:tav tm="100000">
                                          <p:val>
                                            <p:strVal val="#ppt_x"/>
                                          </p:val>
                                        </p:tav>
                                      </p:tavLst>
                                    </p:anim>
                                    <p:anim calcmode="lin" valueType="num">
                                      <p:cBhvr additive="base">
                                        <p:cTn id="24" dur="500" fill="hold"/>
                                        <p:tgtEl>
                                          <p:spTgt spid="8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8"/>
                                        </p:tgtEl>
                                        <p:attrNameLst>
                                          <p:attrName>style.visibility</p:attrName>
                                        </p:attrNameLst>
                                      </p:cBhvr>
                                      <p:to>
                                        <p:strVal val="visible"/>
                                      </p:to>
                                    </p:set>
                                    <p:anim calcmode="lin" valueType="num">
                                      <p:cBhvr additive="base">
                                        <p:cTn id="27" dur="500" fill="hold"/>
                                        <p:tgtEl>
                                          <p:spTgt spid="88"/>
                                        </p:tgtEl>
                                        <p:attrNameLst>
                                          <p:attrName>ppt_x</p:attrName>
                                        </p:attrNameLst>
                                      </p:cBhvr>
                                      <p:tavLst>
                                        <p:tav tm="0">
                                          <p:val>
                                            <p:strVal val="#ppt_x"/>
                                          </p:val>
                                        </p:tav>
                                        <p:tav tm="100000">
                                          <p:val>
                                            <p:strVal val="#ppt_x"/>
                                          </p:val>
                                        </p:tav>
                                      </p:tavLst>
                                    </p:anim>
                                    <p:anim calcmode="lin" valueType="num">
                                      <p:cBhvr additive="base">
                                        <p:cTn id="28" dur="500" fill="hold"/>
                                        <p:tgtEl>
                                          <p:spTgt spid="8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500" fill="hold"/>
                                        <p:tgtEl>
                                          <p:spTgt spid="90"/>
                                        </p:tgtEl>
                                        <p:attrNameLst>
                                          <p:attrName>ppt_x</p:attrName>
                                        </p:attrNameLst>
                                      </p:cBhvr>
                                      <p:tavLst>
                                        <p:tav tm="0">
                                          <p:val>
                                            <p:strVal val="#ppt_x"/>
                                          </p:val>
                                        </p:tav>
                                        <p:tav tm="100000">
                                          <p:val>
                                            <p:strVal val="#ppt_x"/>
                                          </p:val>
                                        </p:tav>
                                      </p:tavLst>
                                    </p:anim>
                                    <p:anim calcmode="lin" valueType="num">
                                      <p:cBhvr additive="base">
                                        <p:cTn id="32" dur="500" fill="hold"/>
                                        <p:tgtEl>
                                          <p:spTgt spid="9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anim calcmode="lin" valueType="num">
                                      <p:cBhvr additive="base">
                                        <p:cTn id="35" dur="500" fill="hold"/>
                                        <p:tgtEl>
                                          <p:spTgt spid="92"/>
                                        </p:tgtEl>
                                        <p:attrNameLst>
                                          <p:attrName>ppt_x</p:attrName>
                                        </p:attrNameLst>
                                      </p:cBhvr>
                                      <p:tavLst>
                                        <p:tav tm="0">
                                          <p:val>
                                            <p:strVal val="#ppt_x"/>
                                          </p:val>
                                        </p:tav>
                                        <p:tav tm="100000">
                                          <p:val>
                                            <p:strVal val="#ppt_x"/>
                                          </p:val>
                                        </p:tav>
                                      </p:tavLst>
                                    </p:anim>
                                    <p:anim calcmode="lin" valueType="num">
                                      <p:cBhvr additive="base">
                                        <p:cTn id="36"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3"/>
                                        </p:tgtEl>
                                        <p:attrNameLst>
                                          <p:attrName>style.visibility</p:attrName>
                                        </p:attrNameLst>
                                      </p:cBhvr>
                                      <p:to>
                                        <p:strVal val="visible"/>
                                      </p:to>
                                    </p:set>
                                    <p:anim calcmode="lin" valueType="num">
                                      <p:cBhvr additive="base">
                                        <p:cTn id="41" dur="500" fill="hold"/>
                                        <p:tgtEl>
                                          <p:spTgt spid="83"/>
                                        </p:tgtEl>
                                        <p:attrNameLst>
                                          <p:attrName>ppt_x</p:attrName>
                                        </p:attrNameLst>
                                      </p:cBhvr>
                                      <p:tavLst>
                                        <p:tav tm="0">
                                          <p:val>
                                            <p:strVal val="#ppt_x"/>
                                          </p:val>
                                        </p:tav>
                                        <p:tav tm="100000">
                                          <p:val>
                                            <p:strVal val="#ppt_x"/>
                                          </p:val>
                                        </p:tav>
                                      </p:tavLst>
                                    </p:anim>
                                    <p:anim calcmode="lin" valueType="num">
                                      <p:cBhvr additive="base">
                                        <p:cTn id="4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Conceptual structure</a:t>
            </a:r>
          </a:p>
        </p:txBody>
      </p:sp>
      <p:grpSp>
        <p:nvGrpSpPr>
          <p:cNvPr id="8" name="Group 37"/>
          <p:cNvGrpSpPr/>
          <p:nvPr/>
        </p:nvGrpSpPr>
        <p:grpSpPr>
          <a:xfrm>
            <a:off x="1911924" y="1560994"/>
            <a:ext cx="8756076" cy="1390025"/>
            <a:chOff x="130225" y="1854038"/>
            <a:chExt cx="860375" cy="990600"/>
          </a:xfrm>
        </p:grpSpPr>
        <p:sp>
          <p:nvSpPr>
            <p:cNvPr id="39" name="Oval 38"/>
            <p:cNvSpPr/>
            <p:nvPr/>
          </p:nvSpPr>
          <p:spPr>
            <a:xfrm>
              <a:off x="130225" y="1854038"/>
              <a:ext cx="838200" cy="9906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0" name="TextBox 39"/>
            <p:cNvSpPr txBox="1"/>
            <p:nvPr/>
          </p:nvSpPr>
          <p:spPr>
            <a:xfrm>
              <a:off x="152400" y="1950138"/>
              <a:ext cx="838200" cy="460607"/>
            </a:xfrm>
            <a:prstGeom prst="rect">
              <a:avLst/>
            </a:prstGeom>
            <a:noFill/>
            <a:ln>
              <a:noFill/>
            </a:ln>
          </p:spPr>
          <p:txBody>
            <a:bodyPr wrap="square" rtlCol="0">
              <a:spAutoFit/>
            </a:bodyPr>
            <a:lstStyle/>
            <a:p>
              <a:pPr algn="ctr"/>
              <a:r>
                <a:rPr lang="en-US" b="1" dirty="0">
                  <a:solidFill>
                    <a:schemeClr val="bg1">
                      <a:lumMod val="95000"/>
                    </a:schemeClr>
                  </a:solidFill>
                </a:rPr>
                <a:t>Modified Trade Expenditure Function Model</a:t>
              </a:r>
            </a:p>
            <a:p>
              <a:pPr algn="ctr"/>
              <a:endParaRPr lang="en-US" b="1" dirty="0">
                <a:solidFill>
                  <a:schemeClr val="bg1">
                    <a:lumMod val="95000"/>
                  </a:schemeClr>
                </a:solidFill>
              </a:endParaRPr>
            </a:p>
          </p:txBody>
        </p:sp>
      </p:grpSp>
      <p:sp>
        <p:nvSpPr>
          <p:cNvPr id="85" name="TextBox 84"/>
          <p:cNvSpPr txBox="1"/>
          <p:nvPr/>
        </p:nvSpPr>
        <p:spPr>
          <a:xfrm rot="10800000" flipV="1">
            <a:off x="7329055" y="5956765"/>
            <a:ext cx="3519054" cy="338554"/>
          </a:xfrm>
          <a:prstGeom prst="rect">
            <a:avLst/>
          </a:prstGeom>
          <a:noFill/>
        </p:spPr>
        <p:txBody>
          <a:bodyPr wrap="square" rtlCol="0">
            <a:spAutoFit/>
          </a:bodyPr>
          <a:lstStyle/>
          <a:p>
            <a:pPr algn="ctr"/>
            <a:r>
              <a:rPr lang="en-US" sz="1600" b="1" dirty="0">
                <a:solidFill>
                  <a:schemeClr val="accent1">
                    <a:lumMod val="50000"/>
                  </a:schemeClr>
                </a:solidFill>
              </a:rPr>
              <a:t>Multimarket Welfare Measures</a:t>
            </a:r>
          </a:p>
        </p:txBody>
      </p:sp>
      <p:graphicFrame>
        <p:nvGraphicFramePr>
          <p:cNvPr id="84994" name="Object 2"/>
          <p:cNvGraphicFramePr>
            <a:graphicFrameLocks noChangeAspect="1"/>
          </p:cNvGraphicFramePr>
          <p:nvPr/>
        </p:nvGraphicFramePr>
        <p:xfrm>
          <a:off x="3365500" y="2076450"/>
          <a:ext cx="5867400" cy="515938"/>
        </p:xfrm>
        <a:graphic>
          <a:graphicData uri="http://schemas.openxmlformats.org/presentationml/2006/ole">
            <mc:AlternateContent xmlns:mc="http://schemas.openxmlformats.org/markup-compatibility/2006">
              <mc:Choice xmlns:v="urn:schemas-microsoft-com:vml" Requires="v">
                <p:oleObj name="Equation" r:id="rId3" imgW="3073320" imgH="253800" progId="Equation.DSMT4">
                  <p:embed/>
                </p:oleObj>
              </mc:Choice>
              <mc:Fallback>
                <p:oleObj name="Equation" r:id="rId3" imgW="3073320" imgH="253800" progId="Equation.DSMT4">
                  <p:embed/>
                  <p:pic>
                    <p:nvPicPr>
                      <p:cNvPr id="8499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500" y="2076450"/>
                        <a:ext cx="5867400"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89" name="Group 21"/>
          <p:cNvGrpSpPr/>
          <p:nvPr/>
        </p:nvGrpSpPr>
        <p:grpSpPr>
          <a:xfrm>
            <a:off x="1585779" y="3199363"/>
            <a:ext cx="1437085" cy="976710"/>
            <a:chOff x="152400" y="1828800"/>
            <a:chExt cx="838200" cy="990600"/>
          </a:xfrm>
        </p:grpSpPr>
        <p:sp>
          <p:nvSpPr>
            <p:cNvPr id="91" name="Oval 10"/>
            <p:cNvSpPr/>
            <p:nvPr/>
          </p:nvSpPr>
          <p:spPr>
            <a:xfrm>
              <a:off x="152400" y="1828800"/>
              <a:ext cx="8382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204340" y="1997167"/>
              <a:ext cx="750227" cy="749169"/>
            </a:xfrm>
            <a:prstGeom prst="rect">
              <a:avLst/>
            </a:prstGeom>
            <a:noFill/>
          </p:spPr>
          <p:txBody>
            <a:bodyPr wrap="square" rtlCol="0">
              <a:spAutoFit/>
            </a:bodyPr>
            <a:lstStyle/>
            <a:p>
              <a:pPr algn="ctr"/>
              <a:r>
                <a:rPr lang="en-US" sz="1400" dirty="0">
                  <a:solidFill>
                    <a:schemeClr val="tx2">
                      <a:lumMod val="50000"/>
                    </a:schemeClr>
                  </a:solidFill>
                </a:rPr>
                <a:t>Commodity Supply Equations</a:t>
              </a:r>
            </a:p>
          </p:txBody>
        </p:sp>
      </p:grpSp>
      <p:grpSp>
        <p:nvGrpSpPr>
          <p:cNvPr id="102" name="Group 21"/>
          <p:cNvGrpSpPr/>
          <p:nvPr/>
        </p:nvGrpSpPr>
        <p:grpSpPr>
          <a:xfrm>
            <a:off x="5522535" y="3677239"/>
            <a:ext cx="1534998" cy="783211"/>
            <a:chOff x="152400" y="1828800"/>
            <a:chExt cx="838200" cy="990600"/>
          </a:xfrm>
        </p:grpSpPr>
        <p:sp>
          <p:nvSpPr>
            <p:cNvPr id="103" name="Oval 10"/>
            <p:cNvSpPr/>
            <p:nvPr/>
          </p:nvSpPr>
          <p:spPr>
            <a:xfrm>
              <a:off x="152400" y="1828800"/>
              <a:ext cx="8382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152400" y="1984793"/>
              <a:ext cx="838200" cy="661765"/>
            </a:xfrm>
            <a:prstGeom prst="rect">
              <a:avLst/>
            </a:prstGeom>
            <a:noFill/>
          </p:spPr>
          <p:txBody>
            <a:bodyPr wrap="square" rtlCol="0">
              <a:spAutoFit/>
            </a:bodyPr>
            <a:lstStyle/>
            <a:p>
              <a:pPr algn="ctr"/>
              <a:r>
                <a:rPr lang="en-US" sz="1400" dirty="0">
                  <a:solidFill>
                    <a:schemeClr val="tx2">
                      <a:lumMod val="50000"/>
                    </a:schemeClr>
                  </a:solidFill>
                </a:rPr>
                <a:t>Food  Demand Equations</a:t>
              </a:r>
            </a:p>
          </p:txBody>
        </p:sp>
      </p:grpSp>
      <p:grpSp>
        <p:nvGrpSpPr>
          <p:cNvPr id="106" name="Group 21"/>
          <p:cNvGrpSpPr/>
          <p:nvPr/>
        </p:nvGrpSpPr>
        <p:grpSpPr>
          <a:xfrm>
            <a:off x="3352801" y="3280529"/>
            <a:ext cx="1527140" cy="895255"/>
            <a:chOff x="116367" y="1709570"/>
            <a:chExt cx="868869" cy="990600"/>
          </a:xfrm>
        </p:grpSpPr>
        <p:sp>
          <p:nvSpPr>
            <p:cNvPr id="107" name="Oval 10"/>
            <p:cNvSpPr/>
            <p:nvPr/>
          </p:nvSpPr>
          <p:spPr>
            <a:xfrm>
              <a:off x="116367" y="1709570"/>
              <a:ext cx="8382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147036" y="1807957"/>
              <a:ext cx="838200" cy="817332"/>
            </a:xfrm>
            <a:prstGeom prst="rect">
              <a:avLst/>
            </a:prstGeom>
            <a:noFill/>
          </p:spPr>
          <p:txBody>
            <a:bodyPr wrap="square" rtlCol="0">
              <a:spAutoFit/>
            </a:bodyPr>
            <a:lstStyle/>
            <a:p>
              <a:pPr algn="ctr"/>
              <a:r>
                <a:rPr lang="en-US" sz="1400" dirty="0">
                  <a:solidFill>
                    <a:schemeClr val="tx2">
                      <a:lumMod val="50000"/>
                    </a:schemeClr>
                  </a:solidFill>
                </a:rPr>
                <a:t>Commodity Demand Equations</a:t>
              </a:r>
            </a:p>
          </p:txBody>
        </p:sp>
      </p:grpSp>
      <p:grpSp>
        <p:nvGrpSpPr>
          <p:cNvPr id="130" name="Group 21"/>
          <p:cNvGrpSpPr/>
          <p:nvPr/>
        </p:nvGrpSpPr>
        <p:grpSpPr>
          <a:xfrm>
            <a:off x="1717962" y="5095755"/>
            <a:ext cx="5029198" cy="1371320"/>
            <a:chOff x="153322" y="1318826"/>
            <a:chExt cx="855028" cy="1394543"/>
          </a:xfrm>
        </p:grpSpPr>
        <p:sp>
          <p:nvSpPr>
            <p:cNvPr id="134" name="Oval 10"/>
            <p:cNvSpPr/>
            <p:nvPr/>
          </p:nvSpPr>
          <p:spPr>
            <a:xfrm>
              <a:off x="153322" y="1722768"/>
              <a:ext cx="855028" cy="99060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Changes in prices as a function of elasticities and changes in tax rates</a:t>
              </a:r>
            </a:p>
          </p:txBody>
        </p:sp>
        <p:sp>
          <p:nvSpPr>
            <p:cNvPr id="135" name="TextBox 134"/>
            <p:cNvSpPr txBox="1"/>
            <p:nvPr/>
          </p:nvSpPr>
          <p:spPr>
            <a:xfrm>
              <a:off x="153322" y="1318826"/>
              <a:ext cx="838200" cy="344287"/>
            </a:xfrm>
            <a:prstGeom prst="rect">
              <a:avLst/>
            </a:prstGeom>
            <a:noFill/>
            <a:ln>
              <a:noFill/>
            </a:ln>
          </p:spPr>
          <p:txBody>
            <a:bodyPr wrap="square" rtlCol="0">
              <a:spAutoFit/>
            </a:bodyPr>
            <a:lstStyle/>
            <a:p>
              <a:pPr algn="ctr"/>
              <a:r>
                <a:rPr lang="en-US" sz="1600" b="1" dirty="0">
                  <a:solidFill>
                    <a:schemeClr val="accent1">
                      <a:lumMod val="50000"/>
                    </a:schemeClr>
                  </a:solidFill>
                </a:rPr>
                <a:t>Equilibrium  Displacement Model</a:t>
              </a:r>
            </a:p>
          </p:txBody>
        </p:sp>
      </p:grpSp>
      <p:grpSp>
        <p:nvGrpSpPr>
          <p:cNvPr id="142" name="Group 21"/>
          <p:cNvGrpSpPr/>
          <p:nvPr/>
        </p:nvGrpSpPr>
        <p:grpSpPr>
          <a:xfrm>
            <a:off x="7787682" y="3463564"/>
            <a:ext cx="2648932" cy="2396909"/>
            <a:chOff x="-111843" y="1828800"/>
            <a:chExt cx="1611197" cy="1940464"/>
          </a:xfrm>
        </p:grpSpPr>
        <p:sp>
          <p:nvSpPr>
            <p:cNvPr id="143" name="Oval 10"/>
            <p:cNvSpPr/>
            <p:nvPr/>
          </p:nvSpPr>
          <p:spPr>
            <a:xfrm>
              <a:off x="-111843" y="1828800"/>
              <a:ext cx="1611197" cy="1940464"/>
            </a:xfrm>
            <a:prstGeom prst="ellipse">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p:cNvSpPr txBox="1"/>
            <p:nvPr/>
          </p:nvSpPr>
          <p:spPr>
            <a:xfrm>
              <a:off x="-18822" y="2259475"/>
              <a:ext cx="1413983" cy="1071416"/>
            </a:xfrm>
            <a:prstGeom prst="rect">
              <a:avLst/>
            </a:prstGeom>
            <a:noFill/>
            <a:ln>
              <a:noFill/>
            </a:ln>
          </p:spPr>
          <p:txBody>
            <a:bodyPr wrap="square" rtlCol="0">
              <a:spAutoFit/>
            </a:bodyPr>
            <a:lstStyle/>
            <a:p>
              <a:pPr algn="ctr"/>
              <a:r>
                <a:rPr lang="en-US" sz="1600" b="1" dirty="0">
                  <a:solidFill>
                    <a:schemeClr val="bg1"/>
                  </a:solidFill>
                </a:rPr>
                <a:t>Changes in welfare  as a function of elasticities, exogenous changes in tax rates, and endogenous changes in prices</a:t>
              </a:r>
            </a:p>
          </p:txBody>
        </p:sp>
      </p:grpSp>
      <p:sp>
        <p:nvSpPr>
          <p:cNvPr id="34" name="Down Arrow 33"/>
          <p:cNvSpPr/>
          <p:nvPr/>
        </p:nvSpPr>
        <p:spPr bwMode="auto">
          <a:xfrm rot="3497628" flipH="1">
            <a:off x="4764504" y="2444816"/>
            <a:ext cx="252300" cy="1067824"/>
          </a:xfrm>
          <a:prstGeom prst="downArrow">
            <a:avLst/>
          </a:prstGeom>
          <a:solidFill>
            <a:schemeClr val="accent2">
              <a:alpha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US">
              <a:latin typeface="Arial" charset="0"/>
            </a:endParaRPr>
          </a:p>
        </p:txBody>
      </p:sp>
      <p:sp>
        <p:nvSpPr>
          <p:cNvPr id="35" name="Down Arrow 34"/>
          <p:cNvSpPr/>
          <p:nvPr/>
        </p:nvSpPr>
        <p:spPr bwMode="auto">
          <a:xfrm rot="4277293">
            <a:off x="3575954" y="2068409"/>
            <a:ext cx="299697" cy="1773097"/>
          </a:xfrm>
          <a:prstGeom prst="downArrow">
            <a:avLst/>
          </a:prstGeom>
          <a:solidFill>
            <a:schemeClr val="accent2">
              <a:alpha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US">
              <a:latin typeface="Arial" charset="0"/>
            </a:endParaRPr>
          </a:p>
        </p:txBody>
      </p:sp>
      <p:sp>
        <p:nvSpPr>
          <p:cNvPr id="37" name="Down Arrow 36"/>
          <p:cNvSpPr/>
          <p:nvPr/>
        </p:nvSpPr>
        <p:spPr bwMode="auto">
          <a:xfrm rot="19441523">
            <a:off x="7329053" y="3117270"/>
            <a:ext cx="484632" cy="978408"/>
          </a:xfrm>
          <a:prstGeom prst="downArrow">
            <a:avLst/>
          </a:prstGeom>
          <a:solidFill>
            <a:schemeClr val="accent1">
              <a:alpha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US">
              <a:latin typeface="Arial" charset="0"/>
            </a:endParaRPr>
          </a:p>
        </p:txBody>
      </p:sp>
      <p:sp>
        <p:nvSpPr>
          <p:cNvPr id="38" name="Down Arrow 37"/>
          <p:cNvSpPr/>
          <p:nvPr/>
        </p:nvSpPr>
        <p:spPr bwMode="auto">
          <a:xfrm>
            <a:off x="3879274" y="4253347"/>
            <a:ext cx="277090" cy="756735"/>
          </a:xfrm>
          <a:prstGeom prst="downArrow">
            <a:avLst/>
          </a:prstGeom>
          <a:solidFill>
            <a:schemeClr val="accent2">
              <a:alpha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US">
              <a:latin typeface="Arial" charset="0"/>
            </a:endParaRPr>
          </a:p>
        </p:txBody>
      </p:sp>
      <p:sp>
        <p:nvSpPr>
          <p:cNvPr id="41" name="Down Arrow 40"/>
          <p:cNvSpPr/>
          <p:nvPr/>
        </p:nvSpPr>
        <p:spPr bwMode="auto">
          <a:xfrm rot="19919131">
            <a:off x="2613211" y="4224673"/>
            <a:ext cx="258314" cy="874886"/>
          </a:xfrm>
          <a:prstGeom prst="downArrow">
            <a:avLst/>
          </a:prstGeom>
          <a:solidFill>
            <a:schemeClr val="accent2">
              <a:alpha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US">
              <a:latin typeface="Arial" charset="0"/>
            </a:endParaRPr>
          </a:p>
        </p:txBody>
      </p:sp>
      <p:sp>
        <p:nvSpPr>
          <p:cNvPr id="42" name="Down Arrow 41"/>
          <p:cNvSpPr/>
          <p:nvPr/>
        </p:nvSpPr>
        <p:spPr bwMode="auto">
          <a:xfrm rot="2050353">
            <a:off x="5377198" y="4353102"/>
            <a:ext cx="248076" cy="765728"/>
          </a:xfrm>
          <a:prstGeom prst="downArrow">
            <a:avLst/>
          </a:prstGeom>
          <a:solidFill>
            <a:schemeClr val="accent2">
              <a:alpha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US">
              <a:latin typeface="Arial" charset="0"/>
            </a:endParaRPr>
          </a:p>
        </p:txBody>
      </p:sp>
      <p:sp>
        <p:nvSpPr>
          <p:cNvPr id="43" name="Down Arrow 42"/>
          <p:cNvSpPr/>
          <p:nvPr/>
        </p:nvSpPr>
        <p:spPr bwMode="auto">
          <a:xfrm rot="15018635">
            <a:off x="6886916" y="4584721"/>
            <a:ext cx="401185" cy="1403436"/>
          </a:xfrm>
          <a:prstGeom prst="downArrow">
            <a:avLst/>
          </a:prstGeom>
          <a:solidFill>
            <a:schemeClr val="accent1">
              <a:alpha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US">
              <a:latin typeface="Arial" charset="0"/>
            </a:endParaRPr>
          </a:p>
        </p:txBody>
      </p:sp>
      <p:sp>
        <p:nvSpPr>
          <p:cNvPr id="36" name="Down Arrow 35"/>
          <p:cNvSpPr/>
          <p:nvPr/>
        </p:nvSpPr>
        <p:spPr bwMode="auto">
          <a:xfrm rot="769635">
            <a:off x="6293428" y="2760073"/>
            <a:ext cx="252181" cy="845591"/>
          </a:xfrm>
          <a:prstGeom prst="downArrow">
            <a:avLst/>
          </a:prstGeom>
          <a:solidFill>
            <a:schemeClr val="accent2">
              <a:alpha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US">
              <a:latin typeface="Arial" charset="0"/>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p:txBody>
      </p:sp>
      <p:graphicFrame>
        <p:nvGraphicFramePr>
          <p:cNvPr id="5" name="Object 4"/>
          <p:cNvGraphicFramePr>
            <a:graphicFrameLocks noChangeAspect="1"/>
          </p:cNvGraphicFramePr>
          <p:nvPr/>
        </p:nvGraphicFramePr>
        <p:xfrm>
          <a:off x="2009776" y="1490133"/>
          <a:ext cx="10898909" cy="2997200"/>
        </p:xfrm>
        <a:graphic>
          <a:graphicData uri="http://schemas.openxmlformats.org/presentationml/2006/ole">
            <mc:AlternateContent xmlns:mc="http://schemas.openxmlformats.org/markup-compatibility/2006">
              <mc:Choice xmlns:v="urn:schemas-microsoft-com:vml" Requires="v">
                <p:oleObj name="Document" r:id="rId2" imgW="6096000" imgH="1676400" progId="Word.Document.12">
                  <p:embed/>
                </p:oleObj>
              </mc:Choice>
              <mc:Fallback>
                <p:oleObj name="Document" r:id="rId2" imgW="6096000" imgH="1676400" progId="Word.Document.12">
                  <p:embed/>
                  <p:pic>
                    <p:nvPicPr>
                      <p:cNvPr id="5" name="Object 4"/>
                      <p:cNvPicPr/>
                      <p:nvPr/>
                    </p:nvPicPr>
                    <p:blipFill>
                      <a:blip r:embed="rId3"/>
                      <a:stretch>
                        <a:fillRect/>
                      </a:stretch>
                    </p:blipFill>
                    <p:spPr>
                      <a:xfrm>
                        <a:off x="2009776" y="1490133"/>
                        <a:ext cx="10898909" cy="299720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2009776" y="4167199"/>
          <a:ext cx="10837327" cy="1625599"/>
        </p:xfrm>
        <a:graphic>
          <a:graphicData uri="http://schemas.openxmlformats.org/presentationml/2006/ole">
            <mc:AlternateContent xmlns:mc="http://schemas.openxmlformats.org/markup-compatibility/2006">
              <mc:Choice xmlns:v="urn:schemas-microsoft-com:vml" Requires="v">
                <p:oleObj name="Document" r:id="rId4" imgW="6096000" imgH="914400" progId="Word.Document.12">
                  <p:embed/>
                </p:oleObj>
              </mc:Choice>
              <mc:Fallback>
                <p:oleObj name="Document" r:id="rId4" imgW="6096000" imgH="914400" progId="Word.Document.12">
                  <p:embed/>
                  <p:pic>
                    <p:nvPicPr>
                      <p:cNvPr id="6" name="Object 5"/>
                      <p:cNvPicPr/>
                      <p:nvPr/>
                    </p:nvPicPr>
                    <p:blipFill>
                      <a:blip r:embed="rId5"/>
                      <a:stretch>
                        <a:fillRect/>
                      </a:stretch>
                    </p:blipFill>
                    <p:spPr>
                      <a:xfrm>
                        <a:off x="2009776" y="4167199"/>
                        <a:ext cx="10837327" cy="1625599"/>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2091271" y="5291667"/>
          <a:ext cx="10895719" cy="1316566"/>
        </p:xfrm>
        <a:graphic>
          <a:graphicData uri="http://schemas.openxmlformats.org/presentationml/2006/ole">
            <mc:AlternateContent xmlns:mc="http://schemas.openxmlformats.org/markup-compatibility/2006">
              <mc:Choice xmlns:v="urn:schemas-microsoft-com:vml" Requires="v">
                <p:oleObj name="Document" r:id="rId6" imgW="6096000" imgH="736600" progId="Word.Document.12">
                  <p:embed/>
                </p:oleObj>
              </mc:Choice>
              <mc:Fallback>
                <p:oleObj name="Document" r:id="rId6" imgW="6096000" imgH="736600" progId="Word.Document.12">
                  <p:embed/>
                  <p:pic>
                    <p:nvPicPr>
                      <p:cNvPr id="7" name="Object 6"/>
                      <p:cNvPicPr/>
                      <p:nvPr/>
                    </p:nvPicPr>
                    <p:blipFill>
                      <a:blip r:embed="rId7"/>
                      <a:stretch>
                        <a:fillRect/>
                      </a:stretch>
                    </p:blipFill>
                    <p:spPr>
                      <a:xfrm>
                        <a:off x="2091271" y="5291667"/>
                        <a:ext cx="10895719" cy="1316566"/>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8CC3344C-C307-6022-2244-8A0EB4B8C776}"/>
              </a:ext>
            </a:extLst>
          </p:cNvPr>
          <p:cNvSpPr>
            <a:spLocks noGrp="1"/>
          </p:cNvSpPr>
          <p:nvPr>
            <p:ph type="title"/>
          </p:nvPr>
        </p:nvSpPr>
        <p:spPr/>
        <p:txBody>
          <a:bodyPr/>
          <a:lstStyle/>
          <a:p>
            <a:r>
              <a:rPr lang="en-US" dirty="0"/>
              <a:t>Welfare measure</a:t>
            </a:r>
          </a:p>
        </p:txBody>
      </p:sp>
    </p:spTree>
    <p:extLst>
      <p:ext uri="{BB962C8B-B14F-4D97-AF65-F5344CB8AC3E}">
        <p14:creationId xmlns:p14="http://schemas.microsoft.com/office/powerpoint/2010/main" val="151273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F5E0-FC97-9906-B26F-6CD97E02D111}"/>
              </a:ext>
            </a:extLst>
          </p:cNvPr>
          <p:cNvSpPr>
            <a:spLocks noGrp="1"/>
          </p:cNvSpPr>
          <p:nvPr>
            <p:ph type="title"/>
          </p:nvPr>
        </p:nvSpPr>
        <p:spPr/>
        <p:txBody>
          <a:bodyPr/>
          <a:lstStyle/>
          <a:p>
            <a:r>
              <a:rPr lang="en-US" dirty="0"/>
              <a:t>Project team</a:t>
            </a:r>
          </a:p>
        </p:txBody>
      </p:sp>
      <p:sp>
        <p:nvSpPr>
          <p:cNvPr id="3" name="Content Placeholder 2">
            <a:extLst>
              <a:ext uri="{FF2B5EF4-FFF2-40B4-BE49-F238E27FC236}">
                <a16:creationId xmlns:a16="http://schemas.microsoft.com/office/drawing/2014/main" id="{2B8B31C5-82A9-EFB3-8CE5-C71FEEE8C7A3}"/>
              </a:ext>
            </a:extLst>
          </p:cNvPr>
          <p:cNvSpPr>
            <a:spLocks noGrp="1"/>
          </p:cNvSpPr>
          <p:nvPr>
            <p:ph idx="1"/>
          </p:nvPr>
        </p:nvSpPr>
        <p:spPr>
          <a:xfrm>
            <a:off x="1007723" y="1479844"/>
            <a:ext cx="11105508" cy="4890134"/>
          </a:xfrm>
        </p:spPr>
        <p:txBody>
          <a:bodyPr>
            <a:normAutofit fontScale="92500" lnSpcReduction="20000"/>
          </a:bodyPr>
          <a:lstStyle/>
          <a:p>
            <a:pPr>
              <a:lnSpc>
                <a:spcPct val="100000"/>
              </a:lnSpc>
              <a:spcBef>
                <a:spcPts val="0"/>
              </a:spcBef>
              <a:spcAft>
                <a:spcPts val="1200"/>
              </a:spcAft>
            </a:pPr>
            <a:r>
              <a:rPr lang="en-US" sz="2600" dirty="0"/>
              <a:t>Joint work with Abby Okrent, Wenjie Zhan, and Tim Beatty</a:t>
            </a:r>
          </a:p>
          <a:p>
            <a:pPr>
              <a:lnSpc>
                <a:spcPct val="100000"/>
              </a:lnSpc>
              <a:spcBef>
                <a:spcPts val="0"/>
              </a:spcBef>
              <a:spcAft>
                <a:spcPts val="1200"/>
              </a:spcAft>
            </a:pPr>
            <a:endParaRPr lang="en-US" sz="3100" dirty="0"/>
          </a:p>
          <a:p>
            <a:pPr>
              <a:lnSpc>
                <a:spcPct val="100000"/>
              </a:lnSpc>
              <a:spcBef>
                <a:spcPts val="0"/>
              </a:spcBef>
              <a:spcAft>
                <a:spcPts val="1200"/>
              </a:spcAft>
            </a:pPr>
            <a:endParaRPr lang="en-US" sz="3100" dirty="0"/>
          </a:p>
          <a:p>
            <a:pPr>
              <a:lnSpc>
                <a:spcPct val="100000"/>
              </a:lnSpc>
              <a:spcBef>
                <a:spcPts val="0"/>
              </a:spcBef>
              <a:spcAft>
                <a:spcPts val="1200"/>
              </a:spcAft>
            </a:pPr>
            <a:endParaRPr lang="en-US" sz="3100" dirty="0"/>
          </a:p>
          <a:p>
            <a:pPr>
              <a:lnSpc>
                <a:spcPct val="100000"/>
              </a:lnSpc>
              <a:spcBef>
                <a:spcPts val="0"/>
              </a:spcBef>
              <a:spcAft>
                <a:spcPts val="1200"/>
              </a:spcAft>
            </a:pPr>
            <a:endParaRPr lang="en-US" sz="3100" dirty="0"/>
          </a:p>
          <a:p>
            <a:pPr>
              <a:lnSpc>
                <a:spcPct val="100000"/>
              </a:lnSpc>
              <a:spcBef>
                <a:spcPts val="0"/>
              </a:spcBef>
              <a:spcAft>
                <a:spcPts val="1200"/>
              </a:spcAft>
            </a:pPr>
            <a:endParaRPr lang="en-US" sz="3100" dirty="0"/>
          </a:p>
          <a:p>
            <a:pPr>
              <a:lnSpc>
                <a:spcPct val="100000"/>
              </a:lnSpc>
              <a:spcBef>
                <a:spcPts val="0"/>
              </a:spcBef>
              <a:spcAft>
                <a:spcPts val="1200"/>
              </a:spcAft>
            </a:pPr>
            <a:endParaRPr lang="en-US" sz="3100" dirty="0"/>
          </a:p>
          <a:p>
            <a:pPr>
              <a:lnSpc>
                <a:spcPct val="100000"/>
              </a:lnSpc>
              <a:spcBef>
                <a:spcPts val="0"/>
              </a:spcBef>
              <a:spcAft>
                <a:spcPts val="1200"/>
              </a:spcAft>
            </a:pPr>
            <a:endParaRPr lang="en-US" sz="3100" dirty="0"/>
          </a:p>
          <a:p>
            <a:pPr>
              <a:lnSpc>
                <a:spcPct val="100000"/>
              </a:lnSpc>
              <a:spcBef>
                <a:spcPts val="0"/>
              </a:spcBef>
              <a:spcAft>
                <a:spcPts val="1200"/>
              </a:spcAft>
            </a:pPr>
            <a:r>
              <a:rPr lang="en-US" sz="2600" dirty="0">
                <a:solidFill>
                  <a:schemeClr val="bg1"/>
                </a:solidFill>
              </a:rPr>
              <a:t>Supported by USDA ERS and Giannini Foundation</a:t>
            </a:r>
          </a:p>
          <a:p>
            <a:endParaRPr lang="en-US" dirty="0"/>
          </a:p>
        </p:txBody>
      </p:sp>
      <p:pic>
        <p:nvPicPr>
          <p:cNvPr id="6" name="Picture 5">
            <a:extLst>
              <a:ext uri="{FF2B5EF4-FFF2-40B4-BE49-F238E27FC236}">
                <a16:creationId xmlns:a16="http://schemas.microsoft.com/office/drawing/2014/main" id="{AC2A0321-E4AB-BE96-1E23-2A64868BE49E}"/>
              </a:ext>
            </a:extLst>
          </p:cNvPr>
          <p:cNvPicPr>
            <a:picLocks noChangeAspect="1"/>
          </p:cNvPicPr>
          <p:nvPr/>
        </p:nvPicPr>
        <p:blipFill>
          <a:blip r:embed="rId2"/>
          <a:stretch>
            <a:fillRect/>
          </a:stretch>
        </p:blipFill>
        <p:spPr>
          <a:xfrm>
            <a:off x="1105858" y="2037331"/>
            <a:ext cx="1626314" cy="2168419"/>
          </a:xfrm>
          <a:prstGeom prst="rect">
            <a:avLst/>
          </a:prstGeom>
        </p:spPr>
      </p:pic>
      <p:pic>
        <p:nvPicPr>
          <p:cNvPr id="8" name="Picture 7">
            <a:extLst>
              <a:ext uri="{FF2B5EF4-FFF2-40B4-BE49-F238E27FC236}">
                <a16:creationId xmlns:a16="http://schemas.microsoft.com/office/drawing/2014/main" id="{1BED46AA-3149-5034-C1B6-1DFCDFFDD584}"/>
              </a:ext>
            </a:extLst>
          </p:cNvPr>
          <p:cNvPicPr>
            <a:picLocks noChangeAspect="1"/>
          </p:cNvPicPr>
          <p:nvPr/>
        </p:nvPicPr>
        <p:blipFill>
          <a:blip r:embed="rId3"/>
          <a:stretch>
            <a:fillRect/>
          </a:stretch>
        </p:blipFill>
        <p:spPr>
          <a:xfrm>
            <a:off x="5148701" y="2136099"/>
            <a:ext cx="1724710" cy="2069651"/>
          </a:xfrm>
          <a:prstGeom prst="rect">
            <a:avLst/>
          </a:prstGeom>
        </p:spPr>
      </p:pic>
      <p:sp>
        <p:nvSpPr>
          <p:cNvPr id="9" name="TextBox 8">
            <a:extLst>
              <a:ext uri="{FF2B5EF4-FFF2-40B4-BE49-F238E27FC236}">
                <a16:creationId xmlns:a16="http://schemas.microsoft.com/office/drawing/2014/main" id="{1B2BCB0F-C7BD-491D-B300-BC3A04E6EA4C}"/>
              </a:ext>
            </a:extLst>
          </p:cNvPr>
          <p:cNvSpPr txBox="1"/>
          <p:nvPr/>
        </p:nvSpPr>
        <p:spPr>
          <a:xfrm>
            <a:off x="641108" y="4263366"/>
            <a:ext cx="2675786" cy="892552"/>
          </a:xfrm>
          <a:prstGeom prst="rect">
            <a:avLst/>
          </a:prstGeom>
          <a:noFill/>
          <a:ln w="28575">
            <a:solidFill>
              <a:srgbClr val="002060"/>
            </a:solidFill>
          </a:ln>
        </p:spPr>
        <p:txBody>
          <a:bodyPr wrap="square">
            <a:spAutoFit/>
          </a:bodyPr>
          <a:lstStyle/>
          <a:p>
            <a:pPr algn="ctr"/>
            <a:r>
              <a:rPr lang="en-US" sz="1400" b="1" dirty="0">
                <a:solidFill>
                  <a:srgbClr val="000000"/>
                </a:solidFill>
                <a:effectLst/>
                <a:highlight>
                  <a:srgbClr val="FFFFFF"/>
                </a:highlight>
                <a:ea typeface="Calibri" panose="020F0502020204030204" pitchFamily="34" charset="0"/>
              </a:rPr>
              <a:t>Abigail Okrent</a:t>
            </a:r>
          </a:p>
          <a:p>
            <a:pPr algn="ctr"/>
            <a:r>
              <a:rPr lang="en-US" sz="1200" dirty="0">
                <a:solidFill>
                  <a:srgbClr val="000000"/>
                </a:solidFill>
                <a:effectLst/>
                <a:highlight>
                  <a:srgbClr val="FFFFFF"/>
                </a:highlight>
                <a:ea typeface="Calibri" panose="020F0502020204030204" pitchFamily="34" charset="0"/>
              </a:rPr>
              <a:t>Senior Economist, Diet, Safety, and Health Economics Branch of the Food Economics Division </a:t>
            </a:r>
            <a:r>
              <a:rPr lang="en-US" sz="1200" dirty="0">
                <a:solidFill>
                  <a:srgbClr val="000000"/>
                </a:solidFill>
                <a:highlight>
                  <a:srgbClr val="FFFFFF"/>
                </a:highlight>
                <a:ea typeface="Calibri" panose="020F0502020204030204" pitchFamily="34" charset="0"/>
              </a:rPr>
              <a:t>USDA-</a:t>
            </a:r>
            <a:r>
              <a:rPr lang="en-US" sz="1200" dirty="0">
                <a:solidFill>
                  <a:srgbClr val="000000"/>
                </a:solidFill>
                <a:effectLst/>
                <a:highlight>
                  <a:srgbClr val="FFFFFF"/>
                </a:highlight>
                <a:ea typeface="Calibri" panose="020F0502020204030204" pitchFamily="34" charset="0"/>
              </a:rPr>
              <a:t>ERS</a:t>
            </a:r>
            <a:r>
              <a:rPr lang="en-US" sz="1200" dirty="0">
                <a:effectLst/>
              </a:rPr>
              <a:t> </a:t>
            </a:r>
            <a:endParaRPr lang="en-US" sz="1200" dirty="0"/>
          </a:p>
        </p:txBody>
      </p:sp>
      <p:sp>
        <p:nvSpPr>
          <p:cNvPr id="10" name="TextBox 9">
            <a:extLst>
              <a:ext uri="{FF2B5EF4-FFF2-40B4-BE49-F238E27FC236}">
                <a16:creationId xmlns:a16="http://schemas.microsoft.com/office/drawing/2014/main" id="{19C3DB7D-D1F9-228D-21BB-0A0552F0CA5D}"/>
              </a:ext>
            </a:extLst>
          </p:cNvPr>
          <p:cNvSpPr txBox="1"/>
          <p:nvPr/>
        </p:nvSpPr>
        <p:spPr>
          <a:xfrm>
            <a:off x="4673163" y="4263366"/>
            <a:ext cx="2675786" cy="892552"/>
          </a:xfrm>
          <a:prstGeom prst="rect">
            <a:avLst/>
          </a:prstGeom>
          <a:noFill/>
          <a:ln w="28575">
            <a:solidFill>
              <a:srgbClr val="002060"/>
            </a:solidFill>
          </a:ln>
        </p:spPr>
        <p:txBody>
          <a:bodyPr wrap="square">
            <a:spAutoFit/>
          </a:bodyPr>
          <a:lstStyle/>
          <a:p>
            <a:pPr algn="ctr"/>
            <a:r>
              <a:rPr lang="en-US" sz="1600" b="1" dirty="0">
                <a:solidFill>
                  <a:srgbClr val="000000"/>
                </a:solidFill>
                <a:effectLst/>
                <a:highlight>
                  <a:srgbClr val="FFFFFF"/>
                </a:highlight>
                <a:ea typeface="Calibri" panose="020F0502020204030204" pitchFamily="34" charset="0"/>
              </a:rPr>
              <a:t>Wenjie Zhan</a:t>
            </a:r>
            <a:r>
              <a:rPr lang="en-US" sz="1200" dirty="0">
                <a:solidFill>
                  <a:srgbClr val="000000"/>
                </a:solidFill>
                <a:effectLst/>
                <a:highlight>
                  <a:srgbClr val="FFFFFF"/>
                </a:highlight>
                <a:ea typeface="Calibri" panose="020F0502020204030204" pitchFamily="34" charset="0"/>
              </a:rPr>
              <a:t>,</a:t>
            </a:r>
          </a:p>
          <a:p>
            <a:pPr algn="ctr"/>
            <a:r>
              <a:rPr lang="en-US" sz="1200" dirty="0">
                <a:solidFill>
                  <a:srgbClr val="000000"/>
                </a:solidFill>
                <a:effectLst/>
                <a:highlight>
                  <a:srgbClr val="FFFFFF"/>
                </a:highlight>
                <a:ea typeface="Calibri" panose="020F0502020204030204" pitchFamily="34" charset="0"/>
              </a:rPr>
              <a:t>Graduate Student Researcher, Department of Agricultural and Resource Economics, UC Davis</a:t>
            </a:r>
            <a:endParaRPr lang="en-US" sz="1200" dirty="0"/>
          </a:p>
        </p:txBody>
      </p:sp>
      <p:sp>
        <p:nvSpPr>
          <p:cNvPr id="11" name="TextBox 10">
            <a:extLst>
              <a:ext uri="{FF2B5EF4-FFF2-40B4-BE49-F238E27FC236}">
                <a16:creationId xmlns:a16="http://schemas.microsoft.com/office/drawing/2014/main" id="{59A9EC2E-7F50-4267-90E9-36874CAED410}"/>
              </a:ext>
            </a:extLst>
          </p:cNvPr>
          <p:cNvSpPr txBox="1"/>
          <p:nvPr/>
        </p:nvSpPr>
        <p:spPr>
          <a:xfrm>
            <a:off x="8311752" y="4288878"/>
            <a:ext cx="2845311" cy="892552"/>
          </a:xfrm>
          <a:prstGeom prst="rect">
            <a:avLst/>
          </a:prstGeom>
          <a:noFill/>
          <a:ln w="28575">
            <a:solidFill>
              <a:srgbClr val="002060"/>
            </a:solidFill>
          </a:ln>
        </p:spPr>
        <p:txBody>
          <a:bodyPr wrap="square">
            <a:spAutoFit/>
          </a:bodyPr>
          <a:lstStyle/>
          <a:p>
            <a:pPr algn="ctr"/>
            <a:r>
              <a:rPr lang="en-US" sz="1400" b="1" dirty="0">
                <a:solidFill>
                  <a:srgbClr val="000000"/>
                </a:solidFill>
                <a:effectLst/>
                <a:highlight>
                  <a:srgbClr val="FFFFFF"/>
                </a:highlight>
                <a:ea typeface="Calibri" panose="020F0502020204030204" pitchFamily="34" charset="0"/>
              </a:rPr>
              <a:t>Timothy Beatty</a:t>
            </a:r>
            <a:endParaRPr lang="en-US" sz="1200" b="1" dirty="0">
              <a:solidFill>
                <a:srgbClr val="000000"/>
              </a:solidFill>
              <a:highlight>
                <a:srgbClr val="FFFFFF"/>
              </a:highlight>
              <a:ea typeface="Calibri" panose="020F0502020204030204" pitchFamily="34" charset="0"/>
            </a:endParaRPr>
          </a:p>
          <a:p>
            <a:pPr algn="ctr"/>
            <a:r>
              <a:rPr lang="en-US" sz="1200" dirty="0">
                <a:solidFill>
                  <a:srgbClr val="000000"/>
                </a:solidFill>
                <a:effectLst/>
                <a:highlight>
                  <a:srgbClr val="FFFFFF"/>
                </a:highlight>
                <a:ea typeface="Calibri" panose="020F0502020204030204" pitchFamily="34" charset="0"/>
              </a:rPr>
              <a:t>Professor and Department Chair, Department of Agricultural and Resource Economics, UC Davis</a:t>
            </a:r>
            <a:endParaRPr lang="en-US" sz="1200" dirty="0"/>
          </a:p>
        </p:txBody>
      </p:sp>
      <p:pic>
        <p:nvPicPr>
          <p:cNvPr id="12" name="Picture 11">
            <a:extLst>
              <a:ext uri="{FF2B5EF4-FFF2-40B4-BE49-F238E27FC236}">
                <a16:creationId xmlns:a16="http://schemas.microsoft.com/office/drawing/2014/main" id="{9CECFD59-C6D4-90FB-A98C-12D6897E9A0B}"/>
              </a:ext>
            </a:extLst>
          </p:cNvPr>
          <p:cNvPicPr>
            <a:picLocks noChangeAspect="1"/>
          </p:cNvPicPr>
          <p:nvPr/>
        </p:nvPicPr>
        <p:blipFill>
          <a:blip r:embed="rId4"/>
          <a:stretch>
            <a:fillRect/>
          </a:stretch>
        </p:blipFill>
        <p:spPr>
          <a:xfrm>
            <a:off x="8820008" y="2209621"/>
            <a:ext cx="1828800" cy="2006600"/>
          </a:xfrm>
          <a:prstGeom prst="rect">
            <a:avLst/>
          </a:prstGeom>
        </p:spPr>
      </p:pic>
    </p:spTree>
    <p:extLst>
      <p:ext uri="{BB962C8B-B14F-4D97-AF65-F5344CB8AC3E}">
        <p14:creationId xmlns:p14="http://schemas.microsoft.com/office/powerpoint/2010/main" val="3948840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Simulation procedure</a:t>
            </a:r>
          </a:p>
        </p:txBody>
      </p:sp>
      <p:graphicFrame>
        <p:nvGraphicFramePr>
          <p:cNvPr id="13" name="Content Placeholder 3"/>
          <p:cNvGraphicFramePr>
            <a:graphicFrameLocks/>
          </p:cNvGraphicFramePr>
          <p:nvPr>
            <p:extLst>
              <p:ext uri="{D42A27DB-BD31-4B8C-83A1-F6EECF244321}">
                <p14:modId xmlns:p14="http://schemas.microsoft.com/office/powerpoint/2010/main" val="2577044782"/>
              </p:ext>
            </p:extLst>
          </p:nvPr>
        </p:nvGraphicFramePr>
        <p:xfrm>
          <a:off x="1015251" y="1476941"/>
          <a:ext cx="9970995" cy="4767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9251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7D4E-2BBB-9783-CA16-6FE0162ED6DF}"/>
              </a:ext>
            </a:extLst>
          </p:cNvPr>
          <p:cNvSpPr>
            <a:spLocks noGrp="1"/>
          </p:cNvSpPr>
          <p:nvPr>
            <p:ph type="title"/>
          </p:nvPr>
        </p:nvSpPr>
        <p:spPr/>
        <p:txBody>
          <a:bodyPr/>
          <a:lstStyle/>
          <a:p>
            <a:r>
              <a:rPr lang="en-US" dirty="0"/>
              <a:t>“New” elasticities of demand</a:t>
            </a:r>
          </a:p>
        </p:txBody>
      </p:sp>
      <p:sp>
        <p:nvSpPr>
          <p:cNvPr id="3" name="Content Placeholder 2">
            <a:extLst>
              <a:ext uri="{FF2B5EF4-FFF2-40B4-BE49-F238E27FC236}">
                <a16:creationId xmlns:a16="http://schemas.microsoft.com/office/drawing/2014/main" id="{A5740CE5-E983-058E-7D06-90060E7A4173}"/>
              </a:ext>
            </a:extLst>
          </p:cNvPr>
          <p:cNvSpPr>
            <a:spLocks noGrp="1"/>
          </p:cNvSpPr>
          <p:nvPr>
            <p:ph idx="1"/>
          </p:nvPr>
        </p:nvSpPr>
        <p:spPr/>
        <p:txBody>
          <a:bodyPr>
            <a:normAutofit/>
          </a:bodyPr>
          <a:lstStyle/>
          <a:p>
            <a:pPr>
              <a:lnSpc>
                <a:spcPct val="150000"/>
              </a:lnSpc>
            </a:pPr>
            <a:r>
              <a:rPr lang="en-US" dirty="0"/>
              <a:t>Estimated using EASI demand system </a:t>
            </a:r>
            <a:r>
              <a:rPr lang="en-US" sz="2400" dirty="0"/>
              <a:t>(</a:t>
            </a:r>
            <a:r>
              <a:rPr lang="en-US" sz="2400" dirty="0" err="1"/>
              <a:t>Lewbel</a:t>
            </a:r>
            <a:r>
              <a:rPr lang="en-US" sz="2400" dirty="0"/>
              <a:t> and </a:t>
            </a:r>
            <a:r>
              <a:rPr lang="en-US" sz="2400" dirty="0" err="1"/>
              <a:t>Pendakur</a:t>
            </a:r>
            <a:r>
              <a:rPr lang="en-US" sz="2400" dirty="0"/>
              <a:t>)</a:t>
            </a:r>
          </a:p>
          <a:p>
            <a:pPr>
              <a:lnSpc>
                <a:spcPct val="150000"/>
              </a:lnSpc>
            </a:pPr>
            <a:r>
              <a:rPr lang="en-US" dirty="0"/>
              <a:t>U.S. Consumer Expenditure Diary Survey, 2010–2019: </a:t>
            </a:r>
          </a:p>
          <a:p>
            <a:pPr lvl="1">
              <a:lnSpc>
                <a:spcPct val="135000"/>
              </a:lnSpc>
            </a:pPr>
            <a:r>
              <a:rPr lang="en-US" dirty="0"/>
              <a:t>urban household heads 18–65 years of age</a:t>
            </a:r>
          </a:p>
          <a:p>
            <a:pPr lvl="1">
              <a:lnSpc>
                <a:spcPct val="135000"/>
              </a:lnSpc>
            </a:pPr>
            <a:r>
              <a:rPr lang="en-US" dirty="0"/>
              <a:t>62,018 households </a:t>
            </a:r>
            <a:r>
              <a:rPr lang="en-US" sz="2000" dirty="0"/>
              <a:t>(after we drop top and bottom 1% total expenditure)</a:t>
            </a:r>
          </a:p>
          <a:p>
            <a:pPr lvl="1">
              <a:lnSpc>
                <a:spcPct val="135000"/>
              </a:lnSpc>
            </a:pPr>
            <a:r>
              <a:rPr lang="en-US" dirty="0"/>
              <a:t>Stone-</a:t>
            </a:r>
            <a:r>
              <a:rPr lang="en-US" dirty="0" err="1"/>
              <a:t>Lewbel</a:t>
            </a:r>
            <a:r>
              <a:rPr lang="en-US" dirty="0"/>
              <a:t> food price indexes constructed from monthly CPIs</a:t>
            </a:r>
          </a:p>
          <a:p>
            <a:pPr lvl="1">
              <a:lnSpc>
                <a:spcPct val="135000"/>
              </a:lnSpc>
            </a:pPr>
            <a:r>
              <a:rPr lang="en-US" dirty="0"/>
              <a:t>nonfood price constructed as by Zhen et al. (2024)</a:t>
            </a:r>
          </a:p>
          <a:p>
            <a:pPr lvl="1">
              <a:lnSpc>
                <a:spcPct val="135000"/>
              </a:lnSpc>
            </a:pPr>
            <a:r>
              <a:rPr lang="en-US" dirty="0"/>
              <a:t>nominal expenditure median-normalized</a:t>
            </a:r>
          </a:p>
        </p:txBody>
      </p:sp>
    </p:spTree>
    <p:extLst>
      <p:ext uri="{BB962C8B-B14F-4D97-AF65-F5344CB8AC3E}">
        <p14:creationId xmlns:p14="http://schemas.microsoft.com/office/powerpoint/2010/main" val="4057684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1E2D9EB-5871-B89F-C889-1B42ECBBAD81}"/>
              </a:ext>
            </a:extLst>
          </p:cNvPr>
          <p:cNvGraphicFramePr>
            <a:graphicFrameLocks noGrp="1"/>
          </p:cNvGraphicFramePr>
          <p:nvPr>
            <p:ph idx="1"/>
            <p:extLst>
              <p:ext uri="{D42A27DB-BD31-4B8C-83A1-F6EECF244321}">
                <p14:modId xmlns:p14="http://schemas.microsoft.com/office/powerpoint/2010/main" val="3306498949"/>
              </p:ext>
            </p:extLst>
          </p:nvPr>
        </p:nvGraphicFramePr>
        <p:xfrm>
          <a:off x="482432" y="1369548"/>
          <a:ext cx="11507509" cy="5380571"/>
        </p:xfrm>
        <a:graphic>
          <a:graphicData uri="http://schemas.openxmlformats.org/drawingml/2006/table">
            <a:tbl>
              <a:tblPr firstRow="1" firstCol="1" bandRow="1">
                <a:tableStyleId>{5C22544A-7EE6-4342-B048-85BDC9FD1C3A}</a:tableStyleId>
              </a:tblPr>
              <a:tblGrid>
                <a:gridCol w="2008616">
                  <a:extLst>
                    <a:ext uri="{9D8B030D-6E8A-4147-A177-3AD203B41FA5}">
                      <a16:colId xmlns:a16="http://schemas.microsoft.com/office/drawing/2014/main" val="3695783942"/>
                    </a:ext>
                  </a:extLst>
                </a:gridCol>
                <a:gridCol w="779600">
                  <a:extLst>
                    <a:ext uri="{9D8B030D-6E8A-4147-A177-3AD203B41FA5}">
                      <a16:colId xmlns:a16="http://schemas.microsoft.com/office/drawing/2014/main" val="3982303"/>
                    </a:ext>
                  </a:extLst>
                </a:gridCol>
                <a:gridCol w="1018065">
                  <a:extLst>
                    <a:ext uri="{9D8B030D-6E8A-4147-A177-3AD203B41FA5}">
                      <a16:colId xmlns:a16="http://schemas.microsoft.com/office/drawing/2014/main" val="3125128924"/>
                    </a:ext>
                  </a:extLst>
                </a:gridCol>
                <a:gridCol w="1054752">
                  <a:extLst>
                    <a:ext uri="{9D8B030D-6E8A-4147-A177-3AD203B41FA5}">
                      <a16:colId xmlns:a16="http://schemas.microsoft.com/office/drawing/2014/main" val="2588006348"/>
                    </a:ext>
                  </a:extLst>
                </a:gridCol>
                <a:gridCol w="220122">
                  <a:extLst>
                    <a:ext uri="{9D8B030D-6E8A-4147-A177-3AD203B41FA5}">
                      <a16:colId xmlns:a16="http://schemas.microsoft.com/office/drawing/2014/main" val="1121379255"/>
                    </a:ext>
                  </a:extLst>
                </a:gridCol>
                <a:gridCol w="753897">
                  <a:extLst>
                    <a:ext uri="{9D8B030D-6E8A-4147-A177-3AD203B41FA5}">
                      <a16:colId xmlns:a16="http://schemas.microsoft.com/office/drawing/2014/main" val="1348777861"/>
                    </a:ext>
                  </a:extLst>
                </a:gridCol>
                <a:gridCol w="1126314">
                  <a:extLst>
                    <a:ext uri="{9D8B030D-6E8A-4147-A177-3AD203B41FA5}">
                      <a16:colId xmlns:a16="http://schemas.microsoft.com/office/drawing/2014/main" val="1745228758"/>
                    </a:ext>
                  </a:extLst>
                </a:gridCol>
                <a:gridCol w="1173986">
                  <a:extLst>
                    <a:ext uri="{9D8B030D-6E8A-4147-A177-3AD203B41FA5}">
                      <a16:colId xmlns:a16="http://schemas.microsoft.com/office/drawing/2014/main" val="3453848870"/>
                    </a:ext>
                  </a:extLst>
                </a:gridCol>
                <a:gridCol w="162843">
                  <a:extLst>
                    <a:ext uri="{9D8B030D-6E8A-4147-A177-3AD203B41FA5}">
                      <a16:colId xmlns:a16="http://schemas.microsoft.com/office/drawing/2014/main" val="2121127000"/>
                    </a:ext>
                  </a:extLst>
                </a:gridCol>
                <a:gridCol w="759411">
                  <a:extLst>
                    <a:ext uri="{9D8B030D-6E8A-4147-A177-3AD203B41FA5}">
                      <a16:colId xmlns:a16="http://schemas.microsoft.com/office/drawing/2014/main" val="3431685650"/>
                    </a:ext>
                  </a:extLst>
                </a:gridCol>
                <a:gridCol w="1082268">
                  <a:extLst>
                    <a:ext uri="{9D8B030D-6E8A-4147-A177-3AD203B41FA5}">
                      <a16:colId xmlns:a16="http://schemas.microsoft.com/office/drawing/2014/main" val="1680651712"/>
                    </a:ext>
                  </a:extLst>
                </a:gridCol>
                <a:gridCol w="1367635">
                  <a:extLst>
                    <a:ext uri="{9D8B030D-6E8A-4147-A177-3AD203B41FA5}">
                      <a16:colId xmlns:a16="http://schemas.microsoft.com/office/drawing/2014/main" val="197992539"/>
                    </a:ext>
                  </a:extLst>
                </a:gridCol>
              </a:tblGrid>
              <a:tr h="725734">
                <a:tc>
                  <a:txBody>
                    <a:bodyPr/>
                    <a:lstStyle/>
                    <a:p>
                      <a:pPr>
                        <a:lnSpc>
                          <a:spcPct val="100000"/>
                        </a:lnSpc>
                      </a:pPr>
                      <a:endParaRPr lang="en-US" sz="1100" dirty="0">
                        <a:effectLst/>
                        <a:latin typeface="+mn-lt"/>
                      </a:endParaRPr>
                    </a:p>
                  </a:txBody>
                  <a:tcPr marL="66738" marR="66738" marT="0" marB="0" anchor="b"/>
                </a:tc>
                <a:tc gridSpan="3">
                  <a:txBody>
                    <a:bodyPr/>
                    <a:lstStyle/>
                    <a:p>
                      <a:pPr marL="0" marR="0" algn="ctr">
                        <a:lnSpc>
                          <a:spcPct val="100000"/>
                        </a:lnSpc>
                        <a:spcBef>
                          <a:spcPts val="0"/>
                        </a:spcBef>
                        <a:spcAft>
                          <a:spcPts val="0"/>
                        </a:spcAft>
                      </a:pPr>
                      <a:r>
                        <a:rPr lang="en-US" sz="1400" dirty="0">
                          <a:effectLst/>
                          <a:latin typeface="+mn-lt"/>
                        </a:rPr>
                        <a:t>Lower Income</a:t>
                      </a:r>
                      <a:endParaRPr lang="en-US" sz="1600" dirty="0">
                        <a:effectLst/>
                        <a:latin typeface="+mn-lt"/>
                      </a:endParaRPr>
                    </a:p>
                    <a:p>
                      <a:pPr marL="0" marR="0" algn="ctr">
                        <a:lnSpc>
                          <a:spcPct val="100000"/>
                        </a:lnSpc>
                        <a:spcBef>
                          <a:spcPts val="0"/>
                        </a:spcBef>
                        <a:spcAft>
                          <a:spcPts val="0"/>
                        </a:spcAft>
                      </a:pPr>
                      <a:r>
                        <a:rPr lang="en-US" sz="1400" dirty="0">
                          <a:effectLst/>
                          <a:latin typeface="+mn-lt"/>
                        </a:rPr>
                        <a:t> Households (&lt;$9,999)</a:t>
                      </a:r>
                      <a:endParaRPr lang="en-US" sz="1600" dirty="0">
                        <a:effectLst/>
                        <a:latin typeface="+mn-lt"/>
                        <a:ea typeface="SimSun" panose="02010600030101010101" pitchFamily="2" charset="-122"/>
                        <a:cs typeface="Arial" panose="020B0604020202020204" pitchFamily="34" charset="0"/>
                      </a:endParaRPr>
                    </a:p>
                  </a:txBody>
                  <a:tcPr marL="66738" marR="66738" marT="0" marB="0" anchor="ctr"/>
                </a:tc>
                <a:tc hMerge="1">
                  <a:txBody>
                    <a:bodyPr/>
                    <a:lstStyle/>
                    <a:p>
                      <a:endParaRPr lang="en-US"/>
                    </a:p>
                  </a:txBody>
                  <a:tcPr/>
                </a:tc>
                <a:tc hMerge="1">
                  <a:txBody>
                    <a:bodyPr/>
                    <a:lstStyle/>
                    <a:p>
                      <a:endParaRPr lang="en-US"/>
                    </a:p>
                  </a:txBody>
                  <a:tcPr/>
                </a:tc>
                <a:tc>
                  <a:txBody>
                    <a:bodyPr/>
                    <a:lstStyle/>
                    <a:p>
                      <a:pPr>
                        <a:lnSpc>
                          <a:spcPct val="100000"/>
                        </a:lnSpc>
                      </a:pPr>
                      <a:endParaRPr lang="en-US" sz="1100" dirty="0">
                        <a:effectLst/>
                        <a:latin typeface="+mn-lt"/>
                      </a:endParaRPr>
                    </a:p>
                  </a:txBody>
                  <a:tcPr marL="66738" marR="66738" marT="0" marB="0" anchor="ctr"/>
                </a:tc>
                <a:tc gridSpan="3">
                  <a:txBody>
                    <a:bodyPr/>
                    <a:lstStyle/>
                    <a:p>
                      <a:pPr marL="0" marR="0" algn="ctr">
                        <a:lnSpc>
                          <a:spcPct val="100000"/>
                        </a:lnSpc>
                        <a:spcBef>
                          <a:spcPts val="0"/>
                        </a:spcBef>
                        <a:spcAft>
                          <a:spcPts val="0"/>
                        </a:spcAft>
                      </a:pPr>
                      <a:r>
                        <a:rPr lang="en-US" sz="1400" dirty="0">
                          <a:effectLst/>
                          <a:latin typeface="+mn-lt"/>
                        </a:rPr>
                        <a:t>Higher Income </a:t>
                      </a:r>
                      <a:endParaRPr lang="en-US" sz="1600" dirty="0">
                        <a:effectLst/>
                        <a:latin typeface="+mn-lt"/>
                      </a:endParaRPr>
                    </a:p>
                    <a:p>
                      <a:pPr marL="0" marR="0" algn="ctr">
                        <a:lnSpc>
                          <a:spcPct val="100000"/>
                        </a:lnSpc>
                        <a:spcBef>
                          <a:spcPts val="0"/>
                        </a:spcBef>
                        <a:spcAft>
                          <a:spcPts val="0"/>
                        </a:spcAft>
                      </a:pPr>
                      <a:r>
                        <a:rPr lang="en-US" sz="1400" dirty="0">
                          <a:effectLst/>
                          <a:latin typeface="+mn-lt"/>
                        </a:rPr>
                        <a:t>Households ( ≥ $10,000)</a:t>
                      </a:r>
                      <a:endParaRPr lang="en-US" sz="1600" dirty="0">
                        <a:effectLst/>
                        <a:latin typeface="+mn-lt"/>
                        <a:ea typeface="SimSun" panose="02010600030101010101" pitchFamily="2" charset="-122"/>
                        <a:cs typeface="Arial" panose="020B0604020202020204" pitchFamily="34" charset="0"/>
                      </a:endParaRPr>
                    </a:p>
                  </a:txBody>
                  <a:tcPr marL="66738" marR="66738" marT="0" marB="0" anchor="ctr"/>
                </a:tc>
                <a:tc hMerge="1">
                  <a:txBody>
                    <a:bodyPr/>
                    <a:lstStyle/>
                    <a:p>
                      <a:endParaRPr lang="en-US"/>
                    </a:p>
                  </a:txBody>
                  <a:tcPr/>
                </a:tc>
                <a:tc hMerge="1">
                  <a:txBody>
                    <a:bodyPr/>
                    <a:lstStyle/>
                    <a:p>
                      <a:endParaRPr lang="en-US"/>
                    </a:p>
                  </a:txBody>
                  <a:tcPr/>
                </a:tc>
                <a:tc>
                  <a:txBody>
                    <a:bodyPr/>
                    <a:lstStyle/>
                    <a:p>
                      <a:pPr>
                        <a:lnSpc>
                          <a:spcPct val="100000"/>
                        </a:lnSpc>
                      </a:pPr>
                      <a:endParaRPr lang="en-US" sz="1100" dirty="0">
                        <a:effectLst/>
                        <a:latin typeface="+mn-lt"/>
                      </a:endParaRPr>
                    </a:p>
                  </a:txBody>
                  <a:tcPr marL="66738" marR="66738" marT="0" marB="0" anchor="ctr"/>
                </a:tc>
                <a:tc gridSpan="3">
                  <a:txBody>
                    <a:bodyPr/>
                    <a:lstStyle/>
                    <a:p>
                      <a:pPr marL="0" marR="0" algn="ctr">
                        <a:lnSpc>
                          <a:spcPct val="100000"/>
                        </a:lnSpc>
                        <a:spcBef>
                          <a:spcPts val="0"/>
                        </a:spcBef>
                        <a:spcAft>
                          <a:spcPts val="0"/>
                        </a:spcAft>
                      </a:pPr>
                      <a:r>
                        <a:rPr lang="en-US" sz="1400" dirty="0">
                          <a:effectLst/>
                          <a:latin typeface="+mn-lt"/>
                        </a:rPr>
                        <a:t>All Households</a:t>
                      </a:r>
                    </a:p>
                  </a:txBody>
                  <a:tcPr marL="66738" marR="66738" marT="0" marB="0" anchor="ctr"/>
                </a:tc>
                <a:tc hMerge="1">
                  <a:txBody>
                    <a:bodyPr/>
                    <a:lstStyle/>
                    <a:p>
                      <a:endParaRPr lang="en-US"/>
                    </a:p>
                  </a:txBody>
                  <a:tcPr/>
                </a:tc>
                <a:tc hMerge="1">
                  <a:txBody>
                    <a:bodyPr/>
                    <a:lstStyle/>
                    <a:p>
                      <a:endParaRPr dirty="0"/>
                    </a:p>
                  </a:txBody>
                  <a:tcPr marL="0" marR="0" marT="0" marB="0" anchor="ctr"/>
                </a:tc>
                <a:extLst>
                  <a:ext uri="{0D108BD9-81ED-4DB2-BD59-A6C34878D82A}">
                    <a16:rowId xmlns:a16="http://schemas.microsoft.com/office/drawing/2014/main" val="455230355"/>
                  </a:ext>
                </a:extLst>
              </a:tr>
              <a:tr h="778007">
                <a:tc>
                  <a:txBody>
                    <a:bodyPr/>
                    <a:lstStyle/>
                    <a:p>
                      <a:pPr>
                        <a:lnSpc>
                          <a:spcPct val="100000"/>
                        </a:lnSpc>
                      </a:pPr>
                      <a:endParaRPr lang="en-US" sz="1100" dirty="0">
                        <a:effectLst/>
                        <a:latin typeface="+mn-lt"/>
                      </a:endParaRPr>
                    </a:p>
                  </a:txBody>
                  <a:tcPr marL="66738" marR="66738" marT="0" marB="0" anchor="b"/>
                </a:tc>
                <a:tc>
                  <a:txBody>
                    <a:bodyPr/>
                    <a:lstStyle/>
                    <a:p>
                      <a:pPr marL="0" marR="0" algn="ctr">
                        <a:lnSpc>
                          <a:spcPct val="100000"/>
                        </a:lnSpc>
                        <a:spcBef>
                          <a:spcPts val="0"/>
                        </a:spcBef>
                        <a:spcAft>
                          <a:spcPts val="0"/>
                        </a:spcAft>
                      </a:pPr>
                      <a:r>
                        <a:rPr lang="en-US" sz="1400" dirty="0">
                          <a:effectLst/>
                          <a:latin typeface="+mn-lt"/>
                        </a:rPr>
                        <a:t>Budget share</a:t>
                      </a:r>
                      <a:endParaRPr lang="en-US" sz="1600" dirty="0">
                        <a:effectLst/>
                        <a:latin typeface="+mn-lt"/>
                        <a:ea typeface="SimSun" panose="02010600030101010101" pitchFamily="2" charset="-122"/>
                        <a:cs typeface="Arial" panose="020B0604020202020204" pitchFamily="34" charset="0"/>
                      </a:endParaRPr>
                    </a:p>
                  </a:txBody>
                  <a:tcPr marL="66738" marR="66738" marT="0" marB="0" anchor="ctr"/>
                </a:tc>
                <a:tc>
                  <a:txBody>
                    <a:bodyPr/>
                    <a:lstStyle/>
                    <a:p>
                      <a:pPr marL="0" marR="0" algn="ctr">
                        <a:lnSpc>
                          <a:spcPct val="100000"/>
                        </a:lnSpc>
                        <a:spcBef>
                          <a:spcPts val="0"/>
                        </a:spcBef>
                        <a:spcAft>
                          <a:spcPts val="0"/>
                        </a:spcAft>
                      </a:pPr>
                      <a:r>
                        <a:rPr lang="en-US" sz="1400" dirty="0">
                          <a:effectLst/>
                          <a:latin typeface="+mn-lt"/>
                        </a:rPr>
                        <a:t>Marshallian own-price elasticity </a:t>
                      </a:r>
                      <a:endParaRPr lang="en-US" sz="1600" dirty="0">
                        <a:effectLst/>
                        <a:latin typeface="+mn-lt"/>
                        <a:ea typeface="SimSun" panose="02010600030101010101" pitchFamily="2" charset="-122"/>
                        <a:cs typeface="Arial" panose="020B0604020202020204" pitchFamily="34" charset="0"/>
                      </a:endParaRPr>
                    </a:p>
                  </a:txBody>
                  <a:tcPr marL="66738" marR="66738" marT="0" marB="0" anchor="ctr"/>
                </a:tc>
                <a:tc>
                  <a:txBody>
                    <a:bodyPr/>
                    <a:lstStyle/>
                    <a:p>
                      <a:pPr marL="0" marR="0" algn="ctr">
                        <a:lnSpc>
                          <a:spcPct val="100000"/>
                        </a:lnSpc>
                        <a:spcBef>
                          <a:spcPts val="0"/>
                        </a:spcBef>
                        <a:spcAft>
                          <a:spcPts val="0"/>
                        </a:spcAft>
                      </a:pPr>
                      <a:r>
                        <a:rPr lang="en-US" sz="1400" dirty="0">
                          <a:effectLst/>
                          <a:latin typeface="+mn-lt"/>
                        </a:rPr>
                        <a:t>Expenditure elasticity</a:t>
                      </a:r>
                      <a:endParaRPr lang="en-US" sz="1600" dirty="0">
                        <a:effectLst/>
                        <a:latin typeface="+mn-lt"/>
                        <a:ea typeface="SimSun" panose="02010600030101010101" pitchFamily="2" charset="-122"/>
                        <a:cs typeface="Arial" panose="020B0604020202020204" pitchFamily="34" charset="0"/>
                      </a:endParaRPr>
                    </a:p>
                  </a:txBody>
                  <a:tcPr marL="66738" marR="66738" marT="0" marB="0" anchor="ctr"/>
                </a:tc>
                <a:tc>
                  <a:txBody>
                    <a:bodyPr/>
                    <a:lstStyle/>
                    <a:p>
                      <a:pPr algn="ctr">
                        <a:lnSpc>
                          <a:spcPct val="100000"/>
                        </a:lnSpc>
                      </a:pPr>
                      <a:endParaRPr lang="en-US" sz="1100" dirty="0">
                        <a:effectLst/>
                        <a:latin typeface="+mn-lt"/>
                      </a:endParaRPr>
                    </a:p>
                  </a:txBody>
                  <a:tcPr marL="66738" marR="66738" marT="0" marB="0" anchor="ctr"/>
                </a:tc>
                <a:tc>
                  <a:txBody>
                    <a:bodyPr/>
                    <a:lstStyle/>
                    <a:p>
                      <a:pPr marL="0" marR="0" algn="ctr">
                        <a:lnSpc>
                          <a:spcPct val="100000"/>
                        </a:lnSpc>
                        <a:spcBef>
                          <a:spcPts val="0"/>
                        </a:spcBef>
                        <a:spcAft>
                          <a:spcPts val="0"/>
                        </a:spcAft>
                      </a:pPr>
                      <a:r>
                        <a:rPr lang="en-US" sz="1400" dirty="0">
                          <a:effectLst/>
                          <a:latin typeface="+mn-lt"/>
                        </a:rPr>
                        <a:t>Budget share</a:t>
                      </a:r>
                      <a:endParaRPr lang="en-US" sz="1600" dirty="0">
                        <a:effectLst/>
                        <a:latin typeface="+mn-lt"/>
                        <a:ea typeface="SimSun" panose="02010600030101010101" pitchFamily="2" charset="-122"/>
                        <a:cs typeface="Arial" panose="020B0604020202020204" pitchFamily="34" charset="0"/>
                      </a:endParaRPr>
                    </a:p>
                  </a:txBody>
                  <a:tcPr marL="66738" marR="66738" marT="0" marB="0" anchor="ctr"/>
                </a:tc>
                <a:tc>
                  <a:txBody>
                    <a:bodyPr/>
                    <a:lstStyle/>
                    <a:p>
                      <a:pPr marL="0" marR="0" algn="ctr">
                        <a:lnSpc>
                          <a:spcPct val="100000"/>
                        </a:lnSpc>
                        <a:spcBef>
                          <a:spcPts val="0"/>
                        </a:spcBef>
                        <a:spcAft>
                          <a:spcPts val="0"/>
                        </a:spcAft>
                      </a:pPr>
                      <a:r>
                        <a:rPr lang="en-US" sz="1400" dirty="0">
                          <a:effectLst/>
                          <a:latin typeface="+mn-lt"/>
                        </a:rPr>
                        <a:t>Marshallian own-price elasticity </a:t>
                      </a:r>
                      <a:endParaRPr lang="en-US" sz="1600" dirty="0">
                        <a:effectLst/>
                        <a:latin typeface="+mn-lt"/>
                        <a:ea typeface="SimSun" panose="02010600030101010101" pitchFamily="2" charset="-122"/>
                        <a:cs typeface="Arial" panose="020B0604020202020204" pitchFamily="34" charset="0"/>
                      </a:endParaRPr>
                    </a:p>
                  </a:txBody>
                  <a:tcPr marL="66738" marR="66738" marT="0" marB="0" anchor="ctr"/>
                </a:tc>
                <a:tc>
                  <a:txBody>
                    <a:bodyPr/>
                    <a:lstStyle/>
                    <a:p>
                      <a:pPr marL="0" marR="0" algn="ctr">
                        <a:lnSpc>
                          <a:spcPct val="100000"/>
                        </a:lnSpc>
                        <a:spcBef>
                          <a:spcPts val="0"/>
                        </a:spcBef>
                        <a:spcAft>
                          <a:spcPts val="0"/>
                        </a:spcAft>
                      </a:pPr>
                      <a:r>
                        <a:rPr lang="en-US" sz="1400" dirty="0">
                          <a:effectLst/>
                          <a:latin typeface="+mn-lt"/>
                        </a:rPr>
                        <a:t>Expenditure elasticity</a:t>
                      </a:r>
                      <a:endParaRPr lang="en-US" sz="1600" dirty="0">
                        <a:effectLst/>
                        <a:latin typeface="+mn-lt"/>
                        <a:ea typeface="SimSun" panose="02010600030101010101" pitchFamily="2" charset="-122"/>
                        <a:cs typeface="Arial" panose="020B0604020202020204" pitchFamily="34" charset="0"/>
                      </a:endParaRPr>
                    </a:p>
                  </a:txBody>
                  <a:tcPr marL="66738" marR="66738" marT="0" marB="0" anchor="ctr"/>
                </a:tc>
                <a:tc>
                  <a:txBody>
                    <a:bodyPr/>
                    <a:lstStyle/>
                    <a:p>
                      <a:pPr algn="ctr">
                        <a:lnSpc>
                          <a:spcPct val="100000"/>
                        </a:lnSpc>
                      </a:pPr>
                      <a:endParaRPr lang="en-US" sz="1100" dirty="0">
                        <a:effectLst/>
                        <a:latin typeface="+mn-lt"/>
                      </a:endParaRPr>
                    </a:p>
                  </a:txBody>
                  <a:tcPr marL="66738" marR="66738" marT="0" marB="0" anchor="ctr"/>
                </a:tc>
                <a:tc>
                  <a:txBody>
                    <a:bodyPr/>
                    <a:lstStyle/>
                    <a:p>
                      <a:pPr marL="0" marR="0" algn="ctr">
                        <a:lnSpc>
                          <a:spcPct val="100000"/>
                        </a:lnSpc>
                        <a:spcBef>
                          <a:spcPts val="0"/>
                        </a:spcBef>
                        <a:spcAft>
                          <a:spcPts val="0"/>
                        </a:spcAft>
                      </a:pPr>
                      <a:r>
                        <a:rPr lang="en-US" sz="1400" dirty="0">
                          <a:effectLst/>
                          <a:latin typeface="+mn-lt"/>
                        </a:rPr>
                        <a:t>Budget share</a:t>
                      </a:r>
                      <a:endParaRPr lang="en-US" sz="1600" dirty="0">
                        <a:effectLst/>
                        <a:latin typeface="+mn-lt"/>
                        <a:ea typeface="SimSun" panose="02010600030101010101" pitchFamily="2" charset="-122"/>
                        <a:cs typeface="Arial" panose="020B0604020202020204" pitchFamily="34" charset="0"/>
                      </a:endParaRPr>
                    </a:p>
                  </a:txBody>
                  <a:tcPr marL="66738" marR="66738" marT="0" marB="0" anchor="ctr"/>
                </a:tc>
                <a:tc>
                  <a:txBody>
                    <a:bodyPr/>
                    <a:lstStyle/>
                    <a:p>
                      <a:pPr marL="0" marR="0" algn="ctr">
                        <a:lnSpc>
                          <a:spcPct val="100000"/>
                        </a:lnSpc>
                        <a:spcBef>
                          <a:spcPts val="0"/>
                        </a:spcBef>
                        <a:spcAft>
                          <a:spcPts val="0"/>
                        </a:spcAft>
                      </a:pPr>
                      <a:r>
                        <a:rPr lang="en-US" sz="1400" dirty="0">
                          <a:effectLst/>
                          <a:latin typeface="+mn-lt"/>
                        </a:rPr>
                        <a:t>Marshallian own-price elasticity </a:t>
                      </a:r>
                      <a:endParaRPr lang="en-US" sz="1600" dirty="0">
                        <a:effectLst/>
                        <a:latin typeface="+mn-lt"/>
                        <a:ea typeface="SimSun" panose="02010600030101010101" pitchFamily="2" charset="-122"/>
                        <a:cs typeface="Arial" panose="020B0604020202020204" pitchFamily="34" charset="0"/>
                      </a:endParaRPr>
                    </a:p>
                  </a:txBody>
                  <a:tcPr marL="66738" marR="66738" marT="0" marB="0" anchor="ctr"/>
                </a:tc>
                <a:tc>
                  <a:txBody>
                    <a:bodyPr/>
                    <a:lstStyle/>
                    <a:p>
                      <a:pPr algn="ctr">
                        <a:lnSpc>
                          <a:spcPct val="100000"/>
                        </a:lnSpc>
                      </a:pPr>
                      <a:r>
                        <a:rPr lang="en-US" sz="1400" dirty="0">
                          <a:effectLst/>
                          <a:latin typeface="+mn-lt"/>
                        </a:rPr>
                        <a:t>Expenditure elasticity</a:t>
                      </a:r>
                      <a:endParaRPr lang="en-US" sz="2400" dirty="0">
                        <a:latin typeface="+mn-lt"/>
                      </a:endParaRPr>
                    </a:p>
                  </a:txBody>
                  <a:tcPr marL="66738" marR="66738" marT="0" marB="0" anchor="ctr"/>
                </a:tc>
                <a:extLst>
                  <a:ext uri="{0D108BD9-81ED-4DB2-BD59-A6C34878D82A}">
                    <a16:rowId xmlns:a16="http://schemas.microsoft.com/office/drawing/2014/main" val="2088235338"/>
                  </a:ext>
                </a:extLst>
              </a:tr>
              <a:tr h="387683">
                <a:tc>
                  <a:txBody>
                    <a:bodyPr/>
                    <a:lstStyle/>
                    <a:p>
                      <a:pPr marL="0" marR="0">
                        <a:lnSpc>
                          <a:spcPct val="100000"/>
                        </a:lnSpc>
                        <a:spcBef>
                          <a:spcPts val="0"/>
                        </a:spcBef>
                        <a:spcAft>
                          <a:spcPts val="0"/>
                        </a:spcAft>
                      </a:pPr>
                      <a:r>
                        <a:rPr lang="en-US" sz="1400" dirty="0">
                          <a:effectLst/>
                          <a:latin typeface="+mn-lt"/>
                        </a:rPr>
                        <a:t>Cereals &amp; bakery</a:t>
                      </a:r>
                      <a:endParaRPr lang="en-US" sz="1600" dirty="0">
                        <a:effectLst/>
                        <a:latin typeface="+mn-lt"/>
                        <a:ea typeface="SimSun" panose="02010600030101010101" pitchFamily="2" charset="-122"/>
                        <a:cs typeface="Arial" panose="020B0604020202020204" pitchFamily="34" charset="0"/>
                      </a:endParaRPr>
                    </a:p>
                  </a:txBody>
                  <a:tcPr marL="66738" marR="66738" marT="0" marB="0" anchor="b"/>
                </a:tc>
                <a:tc>
                  <a:txBody>
                    <a:bodyPr/>
                    <a:lstStyle/>
                    <a:p>
                      <a:pPr algn="ctr" fontAlgn="b"/>
                      <a:r>
                        <a:rPr lang="en-US" sz="1600" b="1" i="0" u="none" strike="noStrike" dirty="0">
                          <a:solidFill>
                            <a:srgbClr val="000000"/>
                          </a:solidFill>
                          <a:effectLst/>
                          <a:latin typeface="+mn-lt"/>
                        </a:rPr>
                        <a:t>0.021</a:t>
                      </a:r>
                    </a:p>
                  </a:txBody>
                  <a:tcPr marL="9525" marR="9525" marT="9525" marB="0" anchor="ctr"/>
                </a:tc>
                <a:tc>
                  <a:txBody>
                    <a:bodyPr/>
                    <a:lstStyle/>
                    <a:p>
                      <a:pPr algn="ctr" fontAlgn="b"/>
                      <a:r>
                        <a:rPr lang="en-US" sz="1600" b="1" i="0" u="none" strike="noStrike">
                          <a:solidFill>
                            <a:srgbClr val="000000"/>
                          </a:solidFill>
                          <a:effectLst/>
                          <a:latin typeface="+mn-lt"/>
                        </a:rPr>
                        <a:t>-0.93</a:t>
                      </a:r>
                    </a:p>
                  </a:txBody>
                  <a:tcPr marL="9525" marR="9525" marT="9525" marB="0" anchor="ctr"/>
                </a:tc>
                <a:tc>
                  <a:txBody>
                    <a:bodyPr/>
                    <a:lstStyle/>
                    <a:p>
                      <a:pPr algn="ctr" fontAlgn="b"/>
                      <a:r>
                        <a:rPr lang="en-US" sz="1600" b="1" i="0" u="none" strike="noStrike">
                          <a:solidFill>
                            <a:srgbClr val="000000"/>
                          </a:solidFill>
                          <a:effectLst/>
                          <a:latin typeface="+mn-lt"/>
                        </a:rPr>
                        <a:t>0.83</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0.005</a:t>
                      </a:r>
                    </a:p>
                  </a:txBody>
                  <a:tcPr marL="9525" marR="9525" marT="9525" marB="0" anchor="ctr"/>
                </a:tc>
                <a:tc>
                  <a:txBody>
                    <a:bodyPr/>
                    <a:lstStyle/>
                    <a:p>
                      <a:pPr algn="ctr" fontAlgn="b"/>
                      <a:r>
                        <a:rPr lang="en-US" sz="1600" b="1" i="0" u="none" strike="noStrike" dirty="0">
                          <a:solidFill>
                            <a:srgbClr val="000000"/>
                          </a:solidFill>
                          <a:effectLst/>
                          <a:latin typeface="+mn-lt"/>
                        </a:rPr>
                        <a:t>-0.70</a:t>
                      </a:r>
                    </a:p>
                  </a:txBody>
                  <a:tcPr marL="9525" marR="9525" marT="9525" marB="0" anchor="ctr"/>
                </a:tc>
                <a:tc>
                  <a:txBody>
                    <a:bodyPr/>
                    <a:lstStyle/>
                    <a:p>
                      <a:pPr algn="ctr" fontAlgn="b"/>
                      <a:r>
                        <a:rPr lang="en-US" sz="1600" b="1" i="0" u="none" strike="noStrike">
                          <a:solidFill>
                            <a:srgbClr val="000000"/>
                          </a:solidFill>
                          <a:effectLst/>
                          <a:latin typeface="+mn-lt"/>
                        </a:rPr>
                        <a:t>0.31</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0.009</a:t>
                      </a:r>
                    </a:p>
                  </a:txBody>
                  <a:tcPr marL="9525" marR="9525" marT="9525" marB="0" anchor="ctr"/>
                </a:tc>
                <a:tc>
                  <a:txBody>
                    <a:bodyPr/>
                    <a:lstStyle/>
                    <a:p>
                      <a:pPr algn="ctr" fontAlgn="b"/>
                      <a:r>
                        <a:rPr lang="en-US" sz="1600" b="1" i="0" u="none" strike="noStrike">
                          <a:solidFill>
                            <a:srgbClr val="000000"/>
                          </a:solidFill>
                          <a:effectLst/>
                          <a:latin typeface="+mn-lt"/>
                        </a:rPr>
                        <a:t>-0.49</a:t>
                      </a:r>
                    </a:p>
                  </a:txBody>
                  <a:tcPr marL="9525" marR="9525" marT="9525" marB="0" anchor="ctr"/>
                </a:tc>
                <a:tc>
                  <a:txBody>
                    <a:bodyPr/>
                    <a:lstStyle/>
                    <a:p>
                      <a:pPr algn="ctr" fontAlgn="b"/>
                      <a:r>
                        <a:rPr lang="en-US" sz="1600" b="1" i="0" u="none" strike="noStrike">
                          <a:solidFill>
                            <a:srgbClr val="000000"/>
                          </a:solidFill>
                          <a:effectLst/>
                          <a:latin typeface="+mn-lt"/>
                        </a:rPr>
                        <a:t>0.65</a:t>
                      </a:r>
                    </a:p>
                  </a:txBody>
                  <a:tcPr marL="9525" marR="9525" marT="9525" marB="0" anchor="ctr"/>
                </a:tc>
                <a:extLst>
                  <a:ext uri="{0D108BD9-81ED-4DB2-BD59-A6C34878D82A}">
                    <a16:rowId xmlns:a16="http://schemas.microsoft.com/office/drawing/2014/main" val="2452899649"/>
                  </a:ext>
                </a:extLst>
              </a:tr>
              <a:tr h="387683">
                <a:tc>
                  <a:txBody>
                    <a:bodyPr/>
                    <a:lstStyle/>
                    <a:p>
                      <a:pPr marL="0" marR="0">
                        <a:lnSpc>
                          <a:spcPct val="100000"/>
                        </a:lnSpc>
                        <a:spcBef>
                          <a:spcPts val="0"/>
                        </a:spcBef>
                        <a:spcAft>
                          <a:spcPts val="0"/>
                        </a:spcAft>
                      </a:pPr>
                      <a:r>
                        <a:rPr lang="en-US" sz="1400" dirty="0">
                          <a:effectLst/>
                          <a:latin typeface="+mn-lt"/>
                        </a:rPr>
                        <a:t>Meats</a:t>
                      </a:r>
                      <a:endParaRPr lang="en-US" sz="1600" dirty="0">
                        <a:effectLst/>
                        <a:latin typeface="+mn-lt"/>
                        <a:ea typeface="SimSun" panose="02010600030101010101" pitchFamily="2" charset="-122"/>
                        <a:cs typeface="Arial" panose="020B0604020202020204" pitchFamily="34" charset="0"/>
                      </a:endParaRPr>
                    </a:p>
                  </a:txBody>
                  <a:tcPr marL="66738" marR="66738" marT="0" marB="0" anchor="b"/>
                </a:tc>
                <a:tc>
                  <a:txBody>
                    <a:bodyPr/>
                    <a:lstStyle/>
                    <a:p>
                      <a:pPr algn="ctr" fontAlgn="b"/>
                      <a:r>
                        <a:rPr lang="en-US" sz="1600" b="1" i="0" u="none" strike="noStrike" dirty="0">
                          <a:solidFill>
                            <a:srgbClr val="000000"/>
                          </a:solidFill>
                          <a:effectLst/>
                          <a:latin typeface="+mn-lt"/>
                        </a:rPr>
                        <a:t>0.038</a:t>
                      </a:r>
                    </a:p>
                  </a:txBody>
                  <a:tcPr marL="9525" marR="9525" marT="9525" marB="0" anchor="ctr"/>
                </a:tc>
                <a:tc>
                  <a:txBody>
                    <a:bodyPr/>
                    <a:lstStyle/>
                    <a:p>
                      <a:pPr algn="ctr" fontAlgn="b"/>
                      <a:r>
                        <a:rPr lang="en-US" sz="1600" b="1" i="0" u="none" strike="noStrike">
                          <a:solidFill>
                            <a:srgbClr val="000000"/>
                          </a:solidFill>
                          <a:effectLst/>
                          <a:latin typeface="+mn-lt"/>
                        </a:rPr>
                        <a:t>-0.89</a:t>
                      </a:r>
                    </a:p>
                  </a:txBody>
                  <a:tcPr marL="9525" marR="9525" marT="9525" marB="0" anchor="ctr"/>
                </a:tc>
                <a:tc>
                  <a:txBody>
                    <a:bodyPr/>
                    <a:lstStyle/>
                    <a:p>
                      <a:pPr algn="ctr" fontAlgn="b"/>
                      <a:r>
                        <a:rPr lang="en-US" sz="1600" b="1" i="0" u="none" strike="noStrike">
                          <a:solidFill>
                            <a:srgbClr val="000000"/>
                          </a:solidFill>
                          <a:effectLst/>
                          <a:latin typeface="+mn-lt"/>
                        </a:rPr>
                        <a:t>0.82</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0.009</a:t>
                      </a:r>
                    </a:p>
                  </a:txBody>
                  <a:tcPr marL="9525" marR="9525" marT="9525" marB="0" anchor="ctr"/>
                </a:tc>
                <a:tc>
                  <a:txBody>
                    <a:bodyPr/>
                    <a:lstStyle/>
                    <a:p>
                      <a:pPr algn="ctr" fontAlgn="b"/>
                      <a:r>
                        <a:rPr lang="en-US" sz="1600" b="1" i="0" u="none" strike="noStrike" dirty="0">
                          <a:solidFill>
                            <a:srgbClr val="000000"/>
                          </a:solidFill>
                          <a:effectLst/>
                          <a:latin typeface="+mn-lt"/>
                        </a:rPr>
                        <a:t>-0.55</a:t>
                      </a:r>
                    </a:p>
                  </a:txBody>
                  <a:tcPr marL="9525" marR="9525" marT="9525" marB="0" anchor="ctr"/>
                </a:tc>
                <a:tc>
                  <a:txBody>
                    <a:bodyPr/>
                    <a:lstStyle/>
                    <a:p>
                      <a:pPr algn="ctr" fontAlgn="b"/>
                      <a:r>
                        <a:rPr lang="en-US" sz="1600" b="1" i="0" u="none" strike="noStrike">
                          <a:solidFill>
                            <a:srgbClr val="000000"/>
                          </a:solidFill>
                          <a:effectLst/>
                          <a:latin typeface="+mn-lt"/>
                        </a:rPr>
                        <a:t>0.39</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0.015</a:t>
                      </a:r>
                    </a:p>
                  </a:txBody>
                  <a:tcPr marL="9525" marR="9525" marT="9525" marB="0" anchor="ctr"/>
                </a:tc>
                <a:tc>
                  <a:txBody>
                    <a:bodyPr/>
                    <a:lstStyle/>
                    <a:p>
                      <a:pPr algn="ctr" fontAlgn="b"/>
                      <a:r>
                        <a:rPr lang="en-US" sz="1600" b="1" i="0" u="none" strike="noStrike">
                          <a:solidFill>
                            <a:srgbClr val="000000"/>
                          </a:solidFill>
                          <a:effectLst/>
                          <a:latin typeface="+mn-lt"/>
                        </a:rPr>
                        <a:t>-0.68</a:t>
                      </a:r>
                    </a:p>
                  </a:txBody>
                  <a:tcPr marL="9525" marR="9525" marT="9525" marB="0" anchor="ctr"/>
                </a:tc>
                <a:tc>
                  <a:txBody>
                    <a:bodyPr/>
                    <a:lstStyle/>
                    <a:p>
                      <a:pPr algn="ctr" fontAlgn="b"/>
                      <a:r>
                        <a:rPr lang="en-US" sz="1600" b="1" i="0" u="none" strike="noStrike">
                          <a:solidFill>
                            <a:srgbClr val="000000"/>
                          </a:solidFill>
                          <a:effectLst/>
                          <a:latin typeface="+mn-lt"/>
                        </a:rPr>
                        <a:t>0.67</a:t>
                      </a:r>
                    </a:p>
                  </a:txBody>
                  <a:tcPr marL="9525" marR="9525" marT="9525" marB="0" anchor="ctr"/>
                </a:tc>
                <a:extLst>
                  <a:ext uri="{0D108BD9-81ED-4DB2-BD59-A6C34878D82A}">
                    <a16:rowId xmlns:a16="http://schemas.microsoft.com/office/drawing/2014/main" val="2363311982"/>
                  </a:ext>
                </a:extLst>
              </a:tr>
              <a:tr h="387683">
                <a:tc>
                  <a:txBody>
                    <a:bodyPr/>
                    <a:lstStyle/>
                    <a:p>
                      <a:pPr marL="0" marR="0">
                        <a:lnSpc>
                          <a:spcPct val="100000"/>
                        </a:lnSpc>
                        <a:spcBef>
                          <a:spcPts val="0"/>
                        </a:spcBef>
                        <a:spcAft>
                          <a:spcPts val="0"/>
                        </a:spcAft>
                      </a:pPr>
                      <a:r>
                        <a:rPr lang="en-US" sz="1400" dirty="0">
                          <a:effectLst/>
                          <a:latin typeface="+mn-lt"/>
                        </a:rPr>
                        <a:t>Eggs</a:t>
                      </a:r>
                      <a:endParaRPr lang="en-US" sz="1600" dirty="0">
                        <a:effectLst/>
                        <a:latin typeface="+mn-lt"/>
                        <a:ea typeface="SimSun" panose="02010600030101010101" pitchFamily="2" charset="-122"/>
                        <a:cs typeface="Arial" panose="020B0604020202020204" pitchFamily="34" charset="0"/>
                      </a:endParaRPr>
                    </a:p>
                  </a:txBody>
                  <a:tcPr marL="66738" marR="66738" marT="0" marB="0" anchor="b"/>
                </a:tc>
                <a:tc>
                  <a:txBody>
                    <a:bodyPr/>
                    <a:lstStyle/>
                    <a:p>
                      <a:pPr algn="ctr" fontAlgn="b"/>
                      <a:r>
                        <a:rPr lang="en-US" sz="1600" b="1" i="0" u="none" strike="noStrike" dirty="0">
                          <a:solidFill>
                            <a:srgbClr val="000000"/>
                          </a:solidFill>
                          <a:effectLst/>
                          <a:latin typeface="+mn-lt"/>
                        </a:rPr>
                        <a:t>0.006</a:t>
                      </a:r>
                    </a:p>
                  </a:txBody>
                  <a:tcPr marL="9525" marR="9525" marT="9525" marB="0" anchor="ctr"/>
                </a:tc>
                <a:tc>
                  <a:txBody>
                    <a:bodyPr/>
                    <a:lstStyle/>
                    <a:p>
                      <a:pPr algn="ctr" fontAlgn="b"/>
                      <a:r>
                        <a:rPr lang="en-US" sz="1600" b="1" i="0" u="none" strike="noStrike">
                          <a:solidFill>
                            <a:srgbClr val="000000"/>
                          </a:solidFill>
                          <a:effectLst/>
                          <a:latin typeface="+mn-lt"/>
                        </a:rPr>
                        <a:t>-0.91</a:t>
                      </a:r>
                    </a:p>
                  </a:txBody>
                  <a:tcPr marL="9525" marR="9525" marT="9525" marB="0" anchor="ctr"/>
                </a:tc>
                <a:tc>
                  <a:txBody>
                    <a:bodyPr/>
                    <a:lstStyle/>
                    <a:p>
                      <a:pPr algn="ctr" fontAlgn="b"/>
                      <a:r>
                        <a:rPr lang="en-US" sz="1600" b="1" i="0" u="none" strike="noStrike">
                          <a:solidFill>
                            <a:srgbClr val="000000"/>
                          </a:solidFill>
                          <a:effectLst/>
                          <a:latin typeface="+mn-lt"/>
                        </a:rPr>
                        <a:t>0.92</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0.001</a:t>
                      </a:r>
                    </a:p>
                  </a:txBody>
                  <a:tcPr marL="9525" marR="9525" marT="9525" marB="0" anchor="ctr"/>
                </a:tc>
                <a:tc>
                  <a:txBody>
                    <a:bodyPr/>
                    <a:lstStyle/>
                    <a:p>
                      <a:pPr algn="ctr" fontAlgn="b"/>
                      <a:r>
                        <a:rPr lang="en-US" sz="1600" b="1" i="0" u="none" strike="noStrike" dirty="0">
                          <a:solidFill>
                            <a:srgbClr val="000000"/>
                          </a:solidFill>
                          <a:effectLst/>
                          <a:latin typeface="+mn-lt"/>
                        </a:rPr>
                        <a:t>-0.60</a:t>
                      </a:r>
                    </a:p>
                  </a:txBody>
                  <a:tcPr marL="9525" marR="9525" marT="9525" marB="0" anchor="ctr"/>
                </a:tc>
                <a:tc>
                  <a:txBody>
                    <a:bodyPr/>
                    <a:lstStyle/>
                    <a:p>
                      <a:pPr algn="ctr" fontAlgn="b"/>
                      <a:r>
                        <a:rPr lang="en-US" sz="1600" b="1" i="0" u="none" strike="noStrike">
                          <a:solidFill>
                            <a:srgbClr val="000000"/>
                          </a:solidFill>
                          <a:effectLst/>
                          <a:latin typeface="+mn-lt"/>
                        </a:rPr>
                        <a:t>0.61</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0.002</a:t>
                      </a:r>
                    </a:p>
                  </a:txBody>
                  <a:tcPr marL="9525" marR="9525" marT="9525" marB="0" anchor="ctr"/>
                </a:tc>
                <a:tc>
                  <a:txBody>
                    <a:bodyPr/>
                    <a:lstStyle/>
                    <a:p>
                      <a:pPr algn="ctr" fontAlgn="b"/>
                      <a:r>
                        <a:rPr lang="en-US" sz="1600" b="1" i="0" u="none" strike="noStrike">
                          <a:solidFill>
                            <a:srgbClr val="000000"/>
                          </a:solidFill>
                          <a:effectLst/>
                          <a:latin typeface="+mn-lt"/>
                        </a:rPr>
                        <a:t>-0.84</a:t>
                      </a:r>
                    </a:p>
                  </a:txBody>
                  <a:tcPr marL="9525" marR="9525" marT="9525" marB="0" anchor="ctr"/>
                </a:tc>
                <a:tc>
                  <a:txBody>
                    <a:bodyPr/>
                    <a:lstStyle/>
                    <a:p>
                      <a:pPr algn="ctr" fontAlgn="b"/>
                      <a:r>
                        <a:rPr lang="en-US" sz="1600" b="1" i="0" u="none" strike="noStrike">
                          <a:solidFill>
                            <a:srgbClr val="000000"/>
                          </a:solidFill>
                          <a:effectLst/>
                          <a:latin typeface="+mn-lt"/>
                        </a:rPr>
                        <a:t>0.84</a:t>
                      </a:r>
                    </a:p>
                  </a:txBody>
                  <a:tcPr marL="9525" marR="9525" marT="9525" marB="0" anchor="ctr"/>
                </a:tc>
                <a:extLst>
                  <a:ext uri="{0D108BD9-81ED-4DB2-BD59-A6C34878D82A}">
                    <a16:rowId xmlns:a16="http://schemas.microsoft.com/office/drawing/2014/main" val="76895249"/>
                  </a:ext>
                </a:extLst>
              </a:tr>
              <a:tr h="387683">
                <a:tc>
                  <a:txBody>
                    <a:bodyPr/>
                    <a:lstStyle/>
                    <a:p>
                      <a:pPr marL="0" marR="0">
                        <a:lnSpc>
                          <a:spcPct val="100000"/>
                        </a:lnSpc>
                        <a:spcBef>
                          <a:spcPts val="0"/>
                        </a:spcBef>
                        <a:spcAft>
                          <a:spcPts val="0"/>
                        </a:spcAft>
                      </a:pPr>
                      <a:r>
                        <a:rPr lang="en-US" sz="1400" dirty="0">
                          <a:effectLst/>
                          <a:latin typeface="+mn-lt"/>
                        </a:rPr>
                        <a:t>Dairy</a:t>
                      </a:r>
                      <a:endParaRPr lang="en-US" sz="1600" dirty="0">
                        <a:effectLst/>
                        <a:latin typeface="+mn-lt"/>
                        <a:ea typeface="SimSun" panose="02010600030101010101" pitchFamily="2" charset="-122"/>
                        <a:cs typeface="Arial" panose="020B0604020202020204" pitchFamily="34" charset="0"/>
                      </a:endParaRPr>
                    </a:p>
                  </a:txBody>
                  <a:tcPr marL="66738" marR="66738" marT="0" marB="0" anchor="b"/>
                </a:tc>
                <a:tc>
                  <a:txBody>
                    <a:bodyPr/>
                    <a:lstStyle/>
                    <a:p>
                      <a:pPr algn="ctr" fontAlgn="b"/>
                      <a:r>
                        <a:rPr lang="en-US" sz="1600" b="1" i="0" u="none" strike="noStrike" dirty="0">
                          <a:solidFill>
                            <a:srgbClr val="000000"/>
                          </a:solidFill>
                          <a:effectLst/>
                          <a:latin typeface="+mn-lt"/>
                        </a:rPr>
                        <a:t>0.017</a:t>
                      </a:r>
                    </a:p>
                  </a:txBody>
                  <a:tcPr marL="9525" marR="9525" marT="9525" marB="0" anchor="ctr"/>
                </a:tc>
                <a:tc>
                  <a:txBody>
                    <a:bodyPr/>
                    <a:lstStyle/>
                    <a:p>
                      <a:pPr algn="ctr" fontAlgn="b"/>
                      <a:r>
                        <a:rPr lang="en-US" sz="1600" b="1" i="0" u="none" strike="noStrike">
                          <a:solidFill>
                            <a:srgbClr val="000000"/>
                          </a:solidFill>
                          <a:effectLst/>
                          <a:latin typeface="+mn-lt"/>
                        </a:rPr>
                        <a:t>-0.98</a:t>
                      </a:r>
                    </a:p>
                  </a:txBody>
                  <a:tcPr marL="9525" marR="9525" marT="9525" marB="0" anchor="ctr"/>
                </a:tc>
                <a:tc>
                  <a:txBody>
                    <a:bodyPr/>
                    <a:lstStyle/>
                    <a:p>
                      <a:pPr algn="ctr" fontAlgn="b"/>
                      <a:r>
                        <a:rPr lang="en-US" sz="1600" b="1" i="0" u="none" strike="noStrike">
                          <a:solidFill>
                            <a:srgbClr val="000000"/>
                          </a:solidFill>
                          <a:effectLst/>
                          <a:latin typeface="+mn-lt"/>
                        </a:rPr>
                        <a:t>0.86</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0.004</a:t>
                      </a:r>
                    </a:p>
                  </a:txBody>
                  <a:tcPr marL="9525" marR="9525" marT="9525" marB="0" anchor="ctr"/>
                </a:tc>
                <a:tc>
                  <a:txBody>
                    <a:bodyPr/>
                    <a:lstStyle/>
                    <a:p>
                      <a:pPr algn="ctr" fontAlgn="b"/>
                      <a:r>
                        <a:rPr lang="en-US" sz="1600" b="1" i="0" u="none" strike="noStrike" dirty="0">
                          <a:solidFill>
                            <a:srgbClr val="000000"/>
                          </a:solidFill>
                          <a:effectLst/>
                          <a:latin typeface="+mn-lt"/>
                        </a:rPr>
                        <a:t>-0.94</a:t>
                      </a:r>
                    </a:p>
                  </a:txBody>
                  <a:tcPr marL="9525" marR="9525" marT="9525" marB="0" anchor="ctr"/>
                </a:tc>
                <a:tc>
                  <a:txBody>
                    <a:bodyPr/>
                    <a:lstStyle/>
                    <a:p>
                      <a:pPr algn="ctr" fontAlgn="b"/>
                      <a:r>
                        <a:rPr lang="en-US" sz="1600" b="1" i="0" u="none" strike="noStrike">
                          <a:solidFill>
                            <a:srgbClr val="000000"/>
                          </a:solidFill>
                          <a:effectLst/>
                          <a:latin typeface="+mn-lt"/>
                        </a:rPr>
                        <a:t>0.37</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0.007</a:t>
                      </a:r>
                    </a:p>
                  </a:txBody>
                  <a:tcPr marL="9525" marR="9525" marT="9525" marB="0" anchor="ctr"/>
                </a:tc>
                <a:tc>
                  <a:txBody>
                    <a:bodyPr/>
                    <a:lstStyle/>
                    <a:p>
                      <a:pPr algn="ctr" fontAlgn="b"/>
                      <a:r>
                        <a:rPr lang="en-US" sz="1600" b="1" i="0" u="none" strike="noStrike">
                          <a:solidFill>
                            <a:srgbClr val="000000"/>
                          </a:solidFill>
                          <a:effectLst/>
                          <a:latin typeface="+mn-lt"/>
                        </a:rPr>
                        <a:t>-0.89</a:t>
                      </a:r>
                    </a:p>
                  </a:txBody>
                  <a:tcPr marL="9525" marR="9525" marT="9525" marB="0" anchor="ctr"/>
                </a:tc>
                <a:tc>
                  <a:txBody>
                    <a:bodyPr/>
                    <a:lstStyle/>
                    <a:p>
                      <a:pPr algn="ctr" fontAlgn="b"/>
                      <a:r>
                        <a:rPr lang="en-US" sz="1600" b="1" i="0" u="none" strike="noStrike">
                          <a:solidFill>
                            <a:srgbClr val="000000"/>
                          </a:solidFill>
                          <a:effectLst/>
                          <a:latin typeface="+mn-lt"/>
                        </a:rPr>
                        <a:t>0.69</a:t>
                      </a:r>
                    </a:p>
                  </a:txBody>
                  <a:tcPr marL="9525" marR="9525" marT="9525" marB="0" anchor="ctr"/>
                </a:tc>
                <a:extLst>
                  <a:ext uri="{0D108BD9-81ED-4DB2-BD59-A6C34878D82A}">
                    <a16:rowId xmlns:a16="http://schemas.microsoft.com/office/drawing/2014/main" val="2610534654"/>
                  </a:ext>
                </a:extLst>
              </a:tr>
              <a:tr h="387683">
                <a:tc>
                  <a:txBody>
                    <a:bodyPr/>
                    <a:lstStyle/>
                    <a:p>
                      <a:pPr marL="0" marR="0">
                        <a:lnSpc>
                          <a:spcPct val="100000"/>
                        </a:lnSpc>
                        <a:spcBef>
                          <a:spcPts val="0"/>
                        </a:spcBef>
                        <a:spcAft>
                          <a:spcPts val="0"/>
                        </a:spcAft>
                      </a:pPr>
                      <a:r>
                        <a:rPr lang="en-US" sz="1400" dirty="0">
                          <a:effectLst/>
                          <a:latin typeface="+mn-lt"/>
                        </a:rPr>
                        <a:t>Fruits &amp; vegetables</a:t>
                      </a:r>
                      <a:endParaRPr lang="en-US" sz="1600" dirty="0">
                        <a:effectLst/>
                        <a:latin typeface="+mn-lt"/>
                        <a:ea typeface="SimSun" panose="02010600030101010101" pitchFamily="2" charset="-122"/>
                        <a:cs typeface="Arial" panose="020B0604020202020204" pitchFamily="34" charset="0"/>
                      </a:endParaRPr>
                    </a:p>
                  </a:txBody>
                  <a:tcPr marL="66738" marR="66738" marT="0" marB="0" anchor="b"/>
                </a:tc>
                <a:tc>
                  <a:txBody>
                    <a:bodyPr/>
                    <a:lstStyle/>
                    <a:p>
                      <a:pPr algn="ctr" fontAlgn="b"/>
                      <a:r>
                        <a:rPr lang="en-US" sz="1600" b="1" i="0" u="none" strike="noStrike" dirty="0">
                          <a:solidFill>
                            <a:srgbClr val="000000"/>
                          </a:solidFill>
                          <a:effectLst/>
                          <a:latin typeface="+mn-lt"/>
                        </a:rPr>
                        <a:t>0.029</a:t>
                      </a:r>
                    </a:p>
                  </a:txBody>
                  <a:tcPr marL="9525" marR="9525" marT="9525" marB="0" anchor="ctr"/>
                </a:tc>
                <a:tc>
                  <a:txBody>
                    <a:bodyPr/>
                    <a:lstStyle/>
                    <a:p>
                      <a:pPr algn="ctr" fontAlgn="b"/>
                      <a:r>
                        <a:rPr lang="en-US" sz="1600" b="1" i="0" u="none" strike="noStrike">
                          <a:solidFill>
                            <a:srgbClr val="000000"/>
                          </a:solidFill>
                          <a:effectLst/>
                          <a:latin typeface="+mn-lt"/>
                        </a:rPr>
                        <a:t>-0.97</a:t>
                      </a:r>
                    </a:p>
                  </a:txBody>
                  <a:tcPr marL="9525" marR="9525" marT="9525" marB="0" anchor="ctr"/>
                </a:tc>
                <a:tc>
                  <a:txBody>
                    <a:bodyPr/>
                    <a:lstStyle/>
                    <a:p>
                      <a:pPr algn="ctr" fontAlgn="b"/>
                      <a:r>
                        <a:rPr lang="en-US" sz="1600" b="1" i="0" u="none" strike="noStrike">
                          <a:solidFill>
                            <a:srgbClr val="000000"/>
                          </a:solidFill>
                          <a:effectLst/>
                          <a:latin typeface="+mn-lt"/>
                        </a:rPr>
                        <a:t>0.85</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0.007</a:t>
                      </a:r>
                    </a:p>
                  </a:txBody>
                  <a:tcPr marL="9525" marR="9525" marT="9525" marB="0" anchor="ctr"/>
                </a:tc>
                <a:tc>
                  <a:txBody>
                    <a:bodyPr/>
                    <a:lstStyle/>
                    <a:p>
                      <a:pPr algn="ctr" fontAlgn="b"/>
                      <a:r>
                        <a:rPr lang="en-US" sz="1600" b="1" i="0" u="none" strike="noStrike" dirty="0">
                          <a:solidFill>
                            <a:srgbClr val="000000"/>
                          </a:solidFill>
                          <a:effectLst/>
                          <a:latin typeface="+mn-lt"/>
                        </a:rPr>
                        <a:t>-0.90</a:t>
                      </a:r>
                    </a:p>
                  </a:txBody>
                  <a:tcPr marL="9525" marR="9525" marT="9525" marB="0" anchor="ctr"/>
                </a:tc>
                <a:tc>
                  <a:txBody>
                    <a:bodyPr/>
                    <a:lstStyle/>
                    <a:p>
                      <a:pPr algn="ctr" fontAlgn="b"/>
                      <a:r>
                        <a:rPr lang="en-US" sz="1600" b="1" i="0" u="none" strike="noStrike">
                          <a:solidFill>
                            <a:srgbClr val="000000"/>
                          </a:solidFill>
                          <a:effectLst/>
                          <a:latin typeface="+mn-lt"/>
                        </a:rPr>
                        <a:t>0.30</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0.012</a:t>
                      </a:r>
                    </a:p>
                  </a:txBody>
                  <a:tcPr marL="9525" marR="9525" marT="9525" marB="0" anchor="ctr"/>
                </a:tc>
                <a:tc>
                  <a:txBody>
                    <a:bodyPr/>
                    <a:lstStyle/>
                    <a:p>
                      <a:pPr algn="ctr" fontAlgn="b"/>
                      <a:r>
                        <a:rPr lang="en-US" sz="1600" b="1" i="0" u="none" strike="noStrike">
                          <a:solidFill>
                            <a:srgbClr val="000000"/>
                          </a:solidFill>
                          <a:effectLst/>
                          <a:latin typeface="+mn-lt"/>
                        </a:rPr>
                        <a:t>-0.91</a:t>
                      </a:r>
                    </a:p>
                  </a:txBody>
                  <a:tcPr marL="9525" marR="9525" marT="9525" marB="0" anchor="ctr"/>
                </a:tc>
                <a:tc>
                  <a:txBody>
                    <a:bodyPr/>
                    <a:lstStyle/>
                    <a:p>
                      <a:pPr algn="ctr" fontAlgn="b"/>
                      <a:r>
                        <a:rPr lang="en-US" sz="1600" b="1" i="0" u="none" strike="noStrike">
                          <a:solidFill>
                            <a:srgbClr val="000000"/>
                          </a:solidFill>
                          <a:effectLst/>
                          <a:latin typeface="+mn-lt"/>
                        </a:rPr>
                        <a:t>0.67</a:t>
                      </a:r>
                    </a:p>
                  </a:txBody>
                  <a:tcPr marL="9525" marR="9525" marT="9525" marB="0" anchor="ctr"/>
                </a:tc>
                <a:extLst>
                  <a:ext uri="{0D108BD9-81ED-4DB2-BD59-A6C34878D82A}">
                    <a16:rowId xmlns:a16="http://schemas.microsoft.com/office/drawing/2014/main" val="1126812834"/>
                  </a:ext>
                </a:extLst>
              </a:tr>
              <a:tr h="387683">
                <a:tc>
                  <a:txBody>
                    <a:bodyPr/>
                    <a:lstStyle/>
                    <a:p>
                      <a:pPr marL="0" marR="0">
                        <a:lnSpc>
                          <a:spcPct val="100000"/>
                        </a:lnSpc>
                        <a:spcBef>
                          <a:spcPts val="0"/>
                        </a:spcBef>
                        <a:spcAft>
                          <a:spcPts val="0"/>
                        </a:spcAft>
                      </a:pPr>
                      <a:r>
                        <a:rPr lang="en-US" sz="1400" dirty="0">
                          <a:effectLst/>
                          <a:latin typeface="+mn-lt"/>
                        </a:rPr>
                        <a:t>Other foods</a:t>
                      </a:r>
                      <a:endParaRPr lang="en-US" sz="1600" dirty="0">
                        <a:effectLst/>
                        <a:latin typeface="+mn-lt"/>
                        <a:ea typeface="SimSun" panose="02010600030101010101" pitchFamily="2" charset="-122"/>
                        <a:cs typeface="Arial" panose="020B0604020202020204" pitchFamily="34" charset="0"/>
                      </a:endParaRPr>
                    </a:p>
                  </a:txBody>
                  <a:tcPr marL="66738" marR="66738" marT="0" marB="0" anchor="b"/>
                </a:tc>
                <a:tc>
                  <a:txBody>
                    <a:bodyPr/>
                    <a:lstStyle/>
                    <a:p>
                      <a:pPr algn="ctr" fontAlgn="b"/>
                      <a:r>
                        <a:rPr lang="en-US" sz="1600" b="1" i="0" u="none" strike="noStrike" dirty="0">
                          <a:solidFill>
                            <a:srgbClr val="000000"/>
                          </a:solidFill>
                          <a:effectLst/>
                          <a:latin typeface="+mn-lt"/>
                        </a:rPr>
                        <a:t>0.036</a:t>
                      </a:r>
                    </a:p>
                  </a:txBody>
                  <a:tcPr marL="9525" marR="9525" marT="9525" marB="0" anchor="ctr"/>
                </a:tc>
                <a:tc>
                  <a:txBody>
                    <a:bodyPr/>
                    <a:lstStyle/>
                    <a:p>
                      <a:pPr algn="ctr" fontAlgn="b"/>
                      <a:r>
                        <a:rPr lang="en-US" sz="1600" b="1" i="0" u="none" strike="noStrike" dirty="0">
                          <a:solidFill>
                            <a:srgbClr val="000000"/>
                          </a:solidFill>
                          <a:effectLst/>
                          <a:latin typeface="+mn-lt"/>
                        </a:rPr>
                        <a:t>-1.04</a:t>
                      </a:r>
                    </a:p>
                  </a:txBody>
                  <a:tcPr marL="9525" marR="9525" marT="9525" marB="0" anchor="ctr"/>
                </a:tc>
                <a:tc>
                  <a:txBody>
                    <a:bodyPr/>
                    <a:lstStyle/>
                    <a:p>
                      <a:pPr algn="ctr" fontAlgn="b"/>
                      <a:r>
                        <a:rPr lang="en-US" sz="1600" b="1" i="0" u="none" strike="noStrike">
                          <a:solidFill>
                            <a:srgbClr val="000000"/>
                          </a:solidFill>
                          <a:effectLst/>
                          <a:latin typeface="+mn-lt"/>
                        </a:rPr>
                        <a:t>0.85</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0.009</a:t>
                      </a:r>
                    </a:p>
                  </a:txBody>
                  <a:tcPr marL="9525" marR="9525" marT="9525" marB="0" anchor="ctr"/>
                </a:tc>
                <a:tc>
                  <a:txBody>
                    <a:bodyPr/>
                    <a:lstStyle/>
                    <a:p>
                      <a:pPr algn="ctr" fontAlgn="b"/>
                      <a:r>
                        <a:rPr lang="en-US" sz="1600" b="1" i="0" u="none" strike="noStrike" dirty="0">
                          <a:solidFill>
                            <a:srgbClr val="000000"/>
                          </a:solidFill>
                          <a:effectLst/>
                          <a:latin typeface="+mn-lt"/>
                        </a:rPr>
                        <a:t>-1.16</a:t>
                      </a:r>
                    </a:p>
                  </a:txBody>
                  <a:tcPr marL="9525" marR="9525" marT="9525" marB="0" anchor="ctr"/>
                </a:tc>
                <a:tc>
                  <a:txBody>
                    <a:bodyPr/>
                    <a:lstStyle/>
                    <a:p>
                      <a:pPr algn="ctr" fontAlgn="b"/>
                      <a:r>
                        <a:rPr lang="en-US" sz="1600" b="1" i="0" u="none" strike="noStrike">
                          <a:solidFill>
                            <a:srgbClr val="000000"/>
                          </a:solidFill>
                          <a:effectLst/>
                          <a:latin typeface="+mn-lt"/>
                        </a:rPr>
                        <a:t>0.33</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0.015</a:t>
                      </a:r>
                    </a:p>
                  </a:txBody>
                  <a:tcPr marL="9525" marR="9525" marT="9525" marB="0" anchor="ctr"/>
                </a:tc>
                <a:tc>
                  <a:txBody>
                    <a:bodyPr/>
                    <a:lstStyle/>
                    <a:p>
                      <a:pPr algn="ctr" fontAlgn="b"/>
                      <a:r>
                        <a:rPr lang="en-US" sz="1600" b="1" i="0" u="none" strike="noStrike">
                          <a:solidFill>
                            <a:srgbClr val="000000"/>
                          </a:solidFill>
                          <a:effectLst/>
                          <a:latin typeface="+mn-lt"/>
                        </a:rPr>
                        <a:t>-0.96</a:t>
                      </a:r>
                    </a:p>
                  </a:txBody>
                  <a:tcPr marL="9525" marR="9525" marT="9525" marB="0" anchor="ctr"/>
                </a:tc>
                <a:tc>
                  <a:txBody>
                    <a:bodyPr/>
                    <a:lstStyle/>
                    <a:p>
                      <a:pPr algn="ctr" fontAlgn="b"/>
                      <a:r>
                        <a:rPr lang="en-US" sz="1600" b="1" i="0" u="none" strike="noStrike">
                          <a:solidFill>
                            <a:srgbClr val="000000"/>
                          </a:solidFill>
                          <a:effectLst/>
                          <a:latin typeface="+mn-lt"/>
                        </a:rPr>
                        <a:t>0.67</a:t>
                      </a:r>
                    </a:p>
                  </a:txBody>
                  <a:tcPr marL="9525" marR="9525" marT="9525" marB="0" anchor="ctr"/>
                </a:tc>
                <a:extLst>
                  <a:ext uri="{0D108BD9-81ED-4DB2-BD59-A6C34878D82A}">
                    <a16:rowId xmlns:a16="http://schemas.microsoft.com/office/drawing/2014/main" val="1550817408"/>
                  </a:ext>
                </a:extLst>
              </a:tr>
              <a:tr h="387683">
                <a:tc>
                  <a:txBody>
                    <a:bodyPr/>
                    <a:lstStyle/>
                    <a:p>
                      <a:pPr marL="0" marR="0">
                        <a:lnSpc>
                          <a:spcPct val="100000"/>
                        </a:lnSpc>
                        <a:spcBef>
                          <a:spcPts val="0"/>
                        </a:spcBef>
                        <a:spcAft>
                          <a:spcPts val="0"/>
                        </a:spcAft>
                      </a:pPr>
                      <a:r>
                        <a:rPr lang="en-US" sz="1400" dirty="0">
                          <a:effectLst/>
                          <a:latin typeface="+mn-lt"/>
                        </a:rPr>
                        <a:t>FAFH</a:t>
                      </a:r>
                      <a:endParaRPr lang="en-US" sz="1600" dirty="0">
                        <a:effectLst/>
                        <a:latin typeface="+mn-lt"/>
                        <a:ea typeface="SimSun" panose="02010600030101010101" pitchFamily="2" charset="-122"/>
                        <a:cs typeface="Arial" panose="020B0604020202020204" pitchFamily="34" charset="0"/>
                      </a:endParaRPr>
                    </a:p>
                  </a:txBody>
                  <a:tcPr marL="66738" marR="66738" marT="0" marB="0" anchor="b"/>
                </a:tc>
                <a:tc>
                  <a:txBody>
                    <a:bodyPr/>
                    <a:lstStyle/>
                    <a:p>
                      <a:pPr algn="ctr" fontAlgn="b"/>
                      <a:r>
                        <a:rPr lang="en-US" sz="1600" b="1" i="0" u="none" strike="noStrike">
                          <a:solidFill>
                            <a:srgbClr val="000000"/>
                          </a:solidFill>
                          <a:effectLst/>
                          <a:latin typeface="+mn-lt"/>
                        </a:rPr>
                        <a:t>0.082</a:t>
                      </a:r>
                    </a:p>
                  </a:txBody>
                  <a:tcPr marL="9525" marR="9525" marT="9525" marB="0" anchor="ctr"/>
                </a:tc>
                <a:tc>
                  <a:txBody>
                    <a:bodyPr/>
                    <a:lstStyle/>
                    <a:p>
                      <a:pPr algn="ctr" fontAlgn="b"/>
                      <a:r>
                        <a:rPr lang="en-US" sz="1600" b="1" i="0" u="none" strike="noStrike" dirty="0">
                          <a:solidFill>
                            <a:srgbClr val="000000"/>
                          </a:solidFill>
                          <a:effectLst/>
                          <a:latin typeface="+mn-lt"/>
                        </a:rPr>
                        <a:t>-0.94</a:t>
                      </a:r>
                    </a:p>
                  </a:txBody>
                  <a:tcPr marL="9525" marR="9525" marT="9525" marB="0" anchor="ctr"/>
                </a:tc>
                <a:tc>
                  <a:txBody>
                    <a:bodyPr/>
                    <a:lstStyle/>
                    <a:p>
                      <a:pPr algn="ctr" fontAlgn="b"/>
                      <a:r>
                        <a:rPr lang="en-US" sz="1600" b="1" i="0" u="none" strike="noStrike">
                          <a:solidFill>
                            <a:srgbClr val="000000"/>
                          </a:solidFill>
                          <a:effectLst/>
                          <a:latin typeface="+mn-lt"/>
                        </a:rPr>
                        <a:t>0.88</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0.025</a:t>
                      </a:r>
                    </a:p>
                  </a:txBody>
                  <a:tcPr marL="9525" marR="9525" marT="9525" marB="0" anchor="ctr"/>
                </a:tc>
                <a:tc>
                  <a:txBody>
                    <a:bodyPr/>
                    <a:lstStyle/>
                    <a:p>
                      <a:pPr algn="ctr" fontAlgn="b"/>
                      <a:r>
                        <a:rPr lang="en-US" sz="1600" b="1" i="0" u="none" strike="noStrike" dirty="0">
                          <a:solidFill>
                            <a:srgbClr val="000000"/>
                          </a:solidFill>
                          <a:effectLst/>
                          <a:latin typeface="+mn-lt"/>
                        </a:rPr>
                        <a:t>-0.83</a:t>
                      </a:r>
                    </a:p>
                  </a:txBody>
                  <a:tcPr marL="9525" marR="9525" marT="9525" marB="0" anchor="ctr"/>
                </a:tc>
                <a:tc>
                  <a:txBody>
                    <a:bodyPr/>
                    <a:lstStyle/>
                    <a:p>
                      <a:pPr algn="ctr" fontAlgn="b"/>
                      <a:r>
                        <a:rPr lang="en-US" sz="1600" b="1" i="0" u="none" strike="noStrike">
                          <a:solidFill>
                            <a:srgbClr val="000000"/>
                          </a:solidFill>
                          <a:effectLst/>
                          <a:latin typeface="+mn-lt"/>
                        </a:rPr>
                        <a:t>0.57</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0.036</a:t>
                      </a:r>
                    </a:p>
                  </a:txBody>
                  <a:tcPr marL="9525" marR="9525" marT="9525" marB="0" anchor="ctr"/>
                </a:tc>
                <a:tc>
                  <a:txBody>
                    <a:bodyPr/>
                    <a:lstStyle/>
                    <a:p>
                      <a:pPr algn="ctr" fontAlgn="b"/>
                      <a:r>
                        <a:rPr lang="en-US" sz="1600" b="1" i="0" u="none" strike="noStrike">
                          <a:solidFill>
                            <a:srgbClr val="000000"/>
                          </a:solidFill>
                          <a:effectLst/>
                          <a:latin typeface="+mn-lt"/>
                        </a:rPr>
                        <a:t>-1.05</a:t>
                      </a:r>
                    </a:p>
                  </a:txBody>
                  <a:tcPr marL="9525" marR="9525" marT="9525" marB="0" anchor="ctr"/>
                </a:tc>
                <a:tc>
                  <a:txBody>
                    <a:bodyPr/>
                    <a:lstStyle/>
                    <a:p>
                      <a:pPr algn="ctr" fontAlgn="b"/>
                      <a:r>
                        <a:rPr lang="en-US" sz="1600" b="1" i="0" u="none" strike="noStrike">
                          <a:solidFill>
                            <a:srgbClr val="000000"/>
                          </a:solidFill>
                          <a:effectLst/>
                          <a:latin typeface="+mn-lt"/>
                        </a:rPr>
                        <a:t>0.74</a:t>
                      </a:r>
                    </a:p>
                  </a:txBody>
                  <a:tcPr marL="9525" marR="9525" marT="9525" marB="0" anchor="ctr"/>
                </a:tc>
                <a:extLst>
                  <a:ext uri="{0D108BD9-81ED-4DB2-BD59-A6C34878D82A}">
                    <a16:rowId xmlns:a16="http://schemas.microsoft.com/office/drawing/2014/main" val="4089145558"/>
                  </a:ext>
                </a:extLst>
              </a:tr>
              <a:tr h="387683">
                <a:tc>
                  <a:txBody>
                    <a:bodyPr/>
                    <a:lstStyle/>
                    <a:p>
                      <a:pPr marL="0" marR="0">
                        <a:lnSpc>
                          <a:spcPct val="100000"/>
                        </a:lnSpc>
                        <a:spcBef>
                          <a:spcPts val="0"/>
                        </a:spcBef>
                        <a:spcAft>
                          <a:spcPts val="0"/>
                        </a:spcAft>
                      </a:pPr>
                      <a:r>
                        <a:rPr lang="en-US" sz="1400" dirty="0">
                          <a:effectLst/>
                          <a:latin typeface="+mn-lt"/>
                        </a:rPr>
                        <a:t>Nonalcoholic beverages</a:t>
                      </a:r>
                      <a:endParaRPr lang="en-US" sz="1600" dirty="0">
                        <a:effectLst/>
                        <a:latin typeface="+mn-lt"/>
                        <a:ea typeface="SimSun" panose="02010600030101010101" pitchFamily="2" charset="-122"/>
                        <a:cs typeface="Arial" panose="020B0604020202020204" pitchFamily="34" charset="0"/>
                      </a:endParaRPr>
                    </a:p>
                  </a:txBody>
                  <a:tcPr marL="66738" marR="66738" marT="0" marB="0" anchor="b"/>
                </a:tc>
                <a:tc>
                  <a:txBody>
                    <a:bodyPr/>
                    <a:lstStyle/>
                    <a:p>
                      <a:pPr algn="ctr" fontAlgn="b"/>
                      <a:r>
                        <a:rPr lang="en-US" sz="1600" b="1" i="0" u="none" strike="noStrike">
                          <a:solidFill>
                            <a:srgbClr val="000000"/>
                          </a:solidFill>
                          <a:effectLst/>
                          <a:latin typeface="+mn-lt"/>
                        </a:rPr>
                        <a:t>0.018</a:t>
                      </a:r>
                    </a:p>
                  </a:txBody>
                  <a:tcPr marL="9525" marR="9525" marT="9525" marB="0" anchor="ctr"/>
                </a:tc>
                <a:tc>
                  <a:txBody>
                    <a:bodyPr/>
                    <a:lstStyle/>
                    <a:p>
                      <a:pPr algn="ctr" fontAlgn="b"/>
                      <a:r>
                        <a:rPr lang="en-US" sz="1600" b="1" i="0" u="none" strike="noStrike" dirty="0">
                          <a:solidFill>
                            <a:srgbClr val="000000"/>
                          </a:solidFill>
                          <a:effectLst/>
                          <a:latin typeface="+mn-lt"/>
                        </a:rPr>
                        <a:t>-1.21</a:t>
                      </a:r>
                    </a:p>
                  </a:txBody>
                  <a:tcPr marL="9525" marR="9525" marT="9525" marB="0" anchor="ctr"/>
                </a:tc>
                <a:tc>
                  <a:txBody>
                    <a:bodyPr/>
                    <a:lstStyle/>
                    <a:p>
                      <a:pPr algn="ctr" fontAlgn="b"/>
                      <a:r>
                        <a:rPr lang="en-US" sz="1600" b="1" i="0" u="none" strike="noStrike" dirty="0">
                          <a:solidFill>
                            <a:srgbClr val="000000"/>
                          </a:solidFill>
                          <a:effectLst/>
                          <a:latin typeface="+mn-lt"/>
                        </a:rPr>
                        <a:t>0.87</a:t>
                      </a:r>
                    </a:p>
                  </a:txBody>
                  <a:tcPr marL="9525" marR="9525" marT="9525" marB="0" anchor="ctr"/>
                </a:tc>
                <a:tc>
                  <a:txBody>
                    <a:bodyPr/>
                    <a:lstStyle/>
                    <a:p>
                      <a:pPr algn="ctr">
                        <a:lnSpc>
                          <a:spcPct val="100000"/>
                        </a:lnSpc>
                      </a:pPr>
                      <a:endParaRPr lang="en-US" sz="1600" b="1" dirty="0">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0.005</a:t>
                      </a:r>
                    </a:p>
                  </a:txBody>
                  <a:tcPr marL="9525" marR="9525" marT="9525" marB="0" anchor="ctr"/>
                </a:tc>
                <a:tc>
                  <a:txBody>
                    <a:bodyPr/>
                    <a:lstStyle/>
                    <a:p>
                      <a:pPr algn="ctr" fontAlgn="b"/>
                      <a:r>
                        <a:rPr lang="en-US" sz="1600" b="1" i="0" u="none" strike="noStrike" dirty="0">
                          <a:solidFill>
                            <a:srgbClr val="000000"/>
                          </a:solidFill>
                          <a:effectLst/>
                          <a:latin typeface="+mn-lt"/>
                        </a:rPr>
                        <a:t>-1.82</a:t>
                      </a:r>
                    </a:p>
                  </a:txBody>
                  <a:tcPr marL="9525" marR="9525" marT="9525" marB="0" anchor="ctr"/>
                </a:tc>
                <a:tc>
                  <a:txBody>
                    <a:bodyPr/>
                    <a:lstStyle/>
                    <a:p>
                      <a:pPr algn="ctr" fontAlgn="b"/>
                      <a:r>
                        <a:rPr lang="en-US" sz="1600" b="1" i="0" u="none" strike="noStrike">
                          <a:solidFill>
                            <a:srgbClr val="000000"/>
                          </a:solidFill>
                          <a:effectLst/>
                          <a:latin typeface="+mn-lt"/>
                        </a:rPr>
                        <a:t>0.41</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0.008</a:t>
                      </a:r>
                    </a:p>
                  </a:txBody>
                  <a:tcPr marL="9525" marR="9525" marT="9525" marB="0" anchor="ctr"/>
                </a:tc>
                <a:tc>
                  <a:txBody>
                    <a:bodyPr/>
                    <a:lstStyle/>
                    <a:p>
                      <a:pPr algn="ctr" fontAlgn="b"/>
                      <a:r>
                        <a:rPr lang="en-US" sz="1600" b="1" i="0" u="none" strike="noStrike">
                          <a:solidFill>
                            <a:srgbClr val="000000"/>
                          </a:solidFill>
                          <a:effectLst/>
                          <a:latin typeface="+mn-lt"/>
                        </a:rPr>
                        <a:t>-1.39</a:t>
                      </a:r>
                    </a:p>
                  </a:txBody>
                  <a:tcPr marL="9525" marR="9525" marT="9525" marB="0" anchor="ctr"/>
                </a:tc>
                <a:tc>
                  <a:txBody>
                    <a:bodyPr/>
                    <a:lstStyle/>
                    <a:p>
                      <a:pPr algn="ctr" fontAlgn="b"/>
                      <a:r>
                        <a:rPr lang="en-US" sz="1600" b="1" i="0" u="none" strike="noStrike">
                          <a:solidFill>
                            <a:srgbClr val="000000"/>
                          </a:solidFill>
                          <a:effectLst/>
                          <a:latin typeface="+mn-lt"/>
                        </a:rPr>
                        <a:t>0.71</a:t>
                      </a:r>
                    </a:p>
                  </a:txBody>
                  <a:tcPr marL="9525" marR="9525" marT="9525" marB="0" anchor="ctr"/>
                </a:tc>
                <a:extLst>
                  <a:ext uri="{0D108BD9-81ED-4DB2-BD59-A6C34878D82A}">
                    <a16:rowId xmlns:a16="http://schemas.microsoft.com/office/drawing/2014/main" val="1389237750"/>
                  </a:ext>
                </a:extLst>
              </a:tr>
              <a:tr h="387683">
                <a:tc>
                  <a:txBody>
                    <a:bodyPr/>
                    <a:lstStyle/>
                    <a:p>
                      <a:pPr marL="0" marR="0">
                        <a:lnSpc>
                          <a:spcPct val="100000"/>
                        </a:lnSpc>
                        <a:spcBef>
                          <a:spcPts val="0"/>
                        </a:spcBef>
                        <a:spcAft>
                          <a:spcPts val="0"/>
                        </a:spcAft>
                      </a:pPr>
                      <a:r>
                        <a:rPr lang="en-US" sz="1400" dirty="0">
                          <a:effectLst/>
                          <a:latin typeface="+mn-lt"/>
                        </a:rPr>
                        <a:t>Alcoholic beverages</a:t>
                      </a:r>
                      <a:endParaRPr lang="en-US" sz="1600" dirty="0">
                        <a:effectLst/>
                        <a:latin typeface="+mn-lt"/>
                        <a:ea typeface="SimSun" panose="02010600030101010101" pitchFamily="2" charset="-122"/>
                        <a:cs typeface="Arial" panose="020B0604020202020204" pitchFamily="34" charset="0"/>
                      </a:endParaRPr>
                    </a:p>
                  </a:txBody>
                  <a:tcPr marL="66738" marR="66738" marT="0" marB="0" anchor="b"/>
                </a:tc>
                <a:tc>
                  <a:txBody>
                    <a:bodyPr/>
                    <a:lstStyle/>
                    <a:p>
                      <a:pPr algn="ctr" fontAlgn="b"/>
                      <a:r>
                        <a:rPr lang="en-US" sz="1600" b="1" i="0" u="none" strike="noStrike">
                          <a:solidFill>
                            <a:srgbClr val="000000"/>
                          </a:solidFill>
                          <a:effectLst/>
                          <a:latin typeface="+mn-lt"/>
                        </a:rPr>
                        <a:t>0.041</a:t>
                      </a:r>
                    </a:p>
                  </a:txBody>
                  <a:tcPr marL="9525" marR="9525" marT="9525" marB="0" anchor="ctr"/>
                </a:tc>
                <a:tc>
                  <a:txBody>
                    <a:bodyPr/>
                    <a:lstStyle/>
                    <a:p>
                      <a:pPr algn="ctr" fontAlgn="b"/>
                      <a:r>
                        <a:rPr lang="en-US" sz="1600" b="1" i="0" u="none" strike="noStrike">
                          <a:solidFill>
                            <a:srgbClr val="000000"/>
                          </a:solidFill>
                          <a:effectLst/>
                          <a:latin typeface="+mn-lt"/>
                        </a:rPr>
                        <a:t>-1.27</a:t>
                      </a:r>
                    </a:p>
                  </a:txBody>
                  <a:tcPr marL="9525" marR="9525" marT="9525" marB="0" anchor="ctr"/>
                </a:tc>
                <a:tc>
                  <a:txBody>
                    <a:bodyPr/>
                    <a:lstStyle/>
                    <a:p>
                      <a:pPr algn="ctr" fontAlgn="b"/>
                      <a:r>
                        <a:rPr lang="en-US" sz="1600" b="1" i="0" u="none" strike="noStrike" dirty="0">
                          <a:solidFill>
                            <a:srgbClr val="000000"/>
                          </a:solidFill>
                          <a:effectLst/>
                          <a:latin typeface="+mn-lt"/>
                        </a:rPr>
                        <a:t>0.99</a:t>
                      </a:r>
                    </a:p>
                  </a:txBody>
                  <a:tcPr marL="9525" marR="9525" marT="9525" marB="0" anchor="ctr"/>
                </a:tc>
                <a:tc>
                  <a:txBody>
                    <a:bodyPr/>
                    <a:lstStyle/>
                    <a:p>
                      <a:pPr algn="ctr">
                        <a:lnSpc>
                          <a:spcPct val="100000"/>
                        </a:lnSpc>
                      </a:pPr>
                      <a:endParaRPr lang="en-US" sz="1600" b="1" dirty="0">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0.011</a:t>
                      </a:r>
                    </a:p>
                  </a:txBody>
                  <a:tcPr marL="9525" marR="9525" marT="9525" marB="0" anchor="ctr"/>
                </a:tc>
                <a:tc>
                  <a:txBody>
                    <a:bodyPr/>
                    <a:lstStyle/>
                    <a:p>
                      <a:pPr algn="ctr" fontAlgn="b"/>
                      <a:r>
                        <a:rPr lang="en-US" sz="1600" b="1" i="0" u="none" strike="noStrike" dirty="0">
                          <a:solidFill>
                            <a:srgbClr val="000000"/>
                          </a:solidFill>
                          <a:effectLst/>
                          <a:latin typeface="+mn-lt"/>
                        </a:rPr>
                        <a:t>-2.28</a:t>
                      </a:r>
                    </a:p>
                  </a:txBody>
                  <a:tcPr marL="9525" marR="9525" marT="9525" marB="0" anchor="ctr"/>
                </a:tc>
                <a:tc>
                  <a:txBody>
                    <a:bodyPr/>
                    <a:lstStyle/>
                    <a:p>
                      <a:pPr algn="ctr" fontAlgn="b"/>
                      <a:r>
                        <a:rPr lang="en-US" sz="1600" b="1" i="0" u="none" strike="noStrike">
                          <a:solidFill>
                            <a:srgbClr val="000000"/>
                          </a:solidFill>
                          <a:effectLst/>
                          <a:latin typeface="+mn-lt"/>
                        </a:rPr>
                        <a:t>0.93</a:t>
                      </a:r>
                    </a:p>
                  </a:txBody>
                  <a:tcPr marL="9525" marR="9525" marT="9525" marB="0" anchor="ctr"/>
                </a:tc>
                <a:tc>
                  <a:txBody>
                    <a:bodyPr/>
                    <a:lstStyle/>
                    <a:p>
                      <a:pPr algn="ctr">
                        <a:lnSpc>
                          <a:spcPct val="100000"/>
                        </a:lnSpc>
                      </a:pPr>
                      <a:endParaRPr lang="en-US" sz="1600" b="1">
                        <a:effectLst/>
                        <a:latin typeface="+mn-lt"/>
                      </a:endParaRPr>
                    </a:p>
                  </a:txBody>
                  <a:tcPr marL="66738" marR="66738" marT="0" marB="0" anchor="ctr"/>
                </a:tc>
                <a:tc>
                  <a:txBody>
                    <a:bodyPr/>
                    <a:lstStyle/>
                    <a:p>
                      <a:pPr algn="ctr" fontAlgn="b"/>
                      <a:r>
                        <a:rPr lang="en-US" sz="1600" b="1" i="0" u="none" strike="noStrike">
                          <a:solidFill>
                            <a:srgbClr val="000000"/>
                          </a:solidFill>
                          <a:effectLst/>
                          <a:latin typeface="+mn-lt"/>
                        </a:rPr>
                        <a:t>0.015</a:t>
                      </a:r>
                    </a:p>
                  </a:txBody>
                  <a:tcPr marL="9525" marR="9525" marT="9525" marB="0" anchor="ctr"/>
                </a:tc>
                <a:tc>
                  <a:txBody>
                    <a:bodyPr/>
                    <a:lstStyle/>
                    <a:p>
                      <a:pPr algn="ctr" fontAlgn="b"/>
                      <a:r>
                        <a:rPr lang="en-US" sz="1600" b="1" i="0" u="none" strike="noStrike">
                          <a:solidFill>
                            <a:srgbClr val="000000"/>
                          </a:solidFill>
                          <a:effectLst/>
                          <a:latin typeface="+mn-lt"/>
                        </a:rPr>
                        <a:t>-1.69</a:t>
                      </a:r>
                    </a:p>
                  </a:txBody>
                  <a:tcPr marL="9525" marR="9525" marT="9525" marB="0" anchor="ctr"/>
                </a:tc>
                <a:tc>
                  <a:txBody>
                    <a:bodyPr/>
                    <a:lstStyle/>
                    <a:p>
                      <a:pPr algn="ctr" fontAlgn="b"/>
                      <a:r>
                        <a:rPr lang="en-US" sz="1600" b="1" i="0" u="none" strike="noStrike">
                          <a:solidFill>
                            <a:srgbClr val="000000"/>
                          </a:solidFill>
                          <a:effectLst/>
                          <a:latin typeface="+mn-lt"/>
                        </a:rPr>
                        <a:t>0.96</a:t>
                      </a:r>
                    </a:p>
                  </a:txBody>
                  <a:tcPr marL="9525" marR="9525" marT="9525" marB="0" anchor="ctr"/>
                </a:tc>
                <a:extLst>
                  <a:ext uri="{0D108BD9-81ED-4DB2-BD59-A6C34878D82A}">
                    <a16:rowId xmlns:a16="http://schemas.microsoft.com/office/drawing/2014/main" val="2886580404"/>
                  </a:ext>
                </a:extLst>
              </a:tr>
              <a:tr h="387683">
                <a:tc>
                  <a:txBody>
                    <a:bodyPr/>
                    <a:lstStyle/>
                    <a:p>
                      <a:pPr marL="0" marR="0">
                        <a:lnSpc>
                          <a:spcPct val="100000"/>
                        </a:lnSpc>
                        <a:spcBef>
                          <a:spcPts val="0"/>
                        </a:spcBef>
                        <a:spcAft>
                          <a:spcPts val="0"/>
                        </a:spcAft>
                      </a:pPr>
                      <a:r>
                        <a:rPr lang="en-US" sz="1400" dirty="0">
                          <a:effectLst/>
                          <a:latin typeface="+mn-lt"/>
                        </a:rPr>
                        <a:t>Nonfood</a:t>
                      </a:r>
                      <a:endParaRPr lang="en-US" sz="1600" dirty="0">
                        <a:effectLst/>
                        <a:latin typeface="+mn-lt"/>
                        <a:ea typeface="SimSun" panose="02010600030101010101" pitchFamily="2" charset="-122"/>
                        <a:cs typeface="Arial" panose="020B0604020202020204" pitchFamily="34" charset="0"/>
                      </a:endParaRPr>
                    </a:p>
                  </a:txBody>
                  <a:tcPr marL="66738" marR="66738" marT="0" marB="0" anchor="b"/>
                </a:tc>
                <a:tc>
                  <a:txBody>
                    <a:bodyPr/>
                    <a:lstStyle/>
                    <a:p>
                      <a:pPr algn="ctr" fontAlgn="b"/>
                      <a:r>
                        <a:rPr lang="en-US" sz="1600" b="1" i="0" u="none" strike="noStrike">
                          <a:solidFill>
                            <a:srgbClr val="000000"/>
                          </a:solidFill>
                          <a:effectLst/>
                          <a:latin typeface="+mn-lt"/>
                        </a:rPr>
                        <a:t>0.711</a:t>
                      </a:r>
                    </a:p>
                  </a:txBody>
                  <a:tcPr marL="9525" marR="9525" marT="9525" marB="0" anchor="ctr"/>
                </a:tc>
                <a:tc>
                  <a:txBody>
                    <a:bodyPr/>
                    <a:lstStyle/>
                    <a:p>
                      <a:pPr algn="ctr" fontAlgn="b"/>
                      <a:r>
                        <a:rPr lang="en-US" sz="1600" b="1" i="0" u="none" strike="noStrike">
                          <a:solidFill>
                            <a:srgbClr val="000000"/>
                          </a:solidFill>
                          <a:effectLst/>
                          <a:latin typeface="+mn-lt"/>
                        </a:rPr>
                        <a:t>-1.05</a:t>
                      </a:r>
                    </a:p>
                  </a:txBody>
                  <a:tcPr marL="9525" marR="9525" marT="9525" marB="0" anchor="ctr"/>
                </a:tc>
                <a:tc>
                  <a:txBody>
                    <a:bodyPr/>
                    <a:lstStyle/>
                    <a:p>
                      <a:pPr algn="ctr" fontAlgn="b"/>
                      <a:r>
                        <a:rPr lang="en-US" sz="1600" b="1" i="0" u="none" strike="noStrike" dirty="0">
                          <a:solidFill>
                            <a:srgbClr val="000000"/>
                          </a:solidFill>
                          <a:effectLst/>
                          <a:latin typeface="+mn-lt"/>
                        </a:rPr>
                        <a:t>1.06</a:t>
                      </a:r>
                    </a:p>
                  </a:txBody>
                  <a:tcPr marL="9525" marR="9525" marT="9525" marB="0" anchor="ctr"/>
                </a:tc>
                <a:tc>
                  <a:txBody>
                    <a:bodyPr/>
                    <a:lstStyle/>
                    <a:p>
                      <a:pPr algn="ctr">
                        <a:lnSpc>
                          <a:spcPct val="100000"/>
                        </a:lnSpc>
                      </a:pPr>
                      <a:endParaRPr lang="en-US" sz="1600" b="1" dirty="0">
                        <a:effectLst/>
                        <a:latin typeface="+mn-lt"/>
                      </a:endParaRPr>
                    </a:p>
                  </a:txBody>
                  <a:tcPr marL="66738" marR="66738" marT="0" marB="0" anchor="ctr"/>
                </a:tc>
                <a:tc>
                  <a:txBody>
                    <a:bodyPr/>
                    <a:lstStyle/>
                    <a:p>
                      <a:pPr algn="ctr" fontAlgn="b"/>
                      <a:r>
                        <a:rPr lang="en-US" sz="1600" b="1" i="0" u="none" strike="noStrike" dirty="0">
                          <a:solidFill>
                            <a:srgbClr val="000000"/>
                          </a:solidFill>
                          <a:effectLst/>
                          <a:latin typeface="+mn-lt"/>
                        </a:rPr>
                        <a:t>0.923</a:t>
                      </a:r>
                    </a:p>
                  </a:txBody>
                  <a:tcPr marL="9525" marR="9525" marT="9525" marB="0" anchor="ctr"/>
                </a:tc>
                <a:tc>
                  <a:txBody>
                    <a:bodyPr/>
                    <a:lstStyle/>
                    <a:p>
                      <a:pPr algn="ctr" fontAlgn="b"/>
                      <a:r>
                        <a:rPr lang="en-US" sz="1600" b="1" i="0" u="none" strike="noStrike" dirty="0">
                          <a:solidFill>
                            <a:srgbClr val="000000"/>
                          </a:solidFill>
                          <a:effectLst/>
                          <a:latin typeface="+mn-lt"/>
                        </a:rPr>
                        <a:t>-1.05</a:t>
                      </a:r>
                    </a:p>
                  </a:txBody>
                  <a:tcPr marL="9525" marR="9525" marT="9525" marB="0" anchor="ctr"/>
                </a:tc>
                <a:tc>
                  <a:txBody>
                    <a:bodyPr/>
                    <a:lstStyle/>
                    <a:p>
                      <a:pPr algn="ctr" fontAlgn="b"/>
                      <a:r>
                        <a:rPr lang="en-US" sz="1600" b="1" i="0" u="none" strike="noStrike" dirty="0">
                          <a:solidFill>
                            <a:srgbClr val="000000"/>
                          </a:solidFill>
                          <a:effectLst/>
                          <a:latin typeface="+mn-lt"/>
                        </a:rPr>
                        <a:t>1.05</a:t>
                      </a:r>
                    </a:p>
                  </a:txBody>
                  <a:tcPr marL="9525" marR="9525" marT="9525" marB="0" anchor="ctr"/>
                </a:tc>
                <a:tc>
                  <a:txBody>
                    <a:bodyPr/>
                    <a:lstStyle/>
                    <a:p>
                      <a:pPr algn="ctr">
                        <a:lnSpc>
                          <a:spcPct val="100000"/>
                        </a:lnSpc>
                      </a:pPr>
                      <a:endParaRPr lang="en-US" sz="1600" b="1" dirty="0">
                        <a:effectLst/>
                        <a:latin typeface="+mn-lt"/>
                      </a:endParaRPr>
                    </a:p>
                  </a:txBody>
                  <a:tcPr marL="66738" marR="66738" marT="0" marB="0" anchor="ctr"/>
                </a:tc>
                <a:tc>
                  <a:txBody>
                    <a:bodyPr/>
                    <a:lstStyle/>
                    <a:p>
                      <a:pPr algn="ctr" fontAlgn="b"/>
                      <a:r>
                        <a:rPr lang="en-US" sz="1600" b="1" i="0" u="none" strike="noStrike" dirty="0">
                          <a:solidFill>
                            <a:srgbClr val="000000"/>
                          </a:solidFill>
                          <a:effectLst/>
                          <a:latin typeface="+mn-lt"/>
                        </a:rPr>
                        <a:t>0.881</a:t>
                      </a:r>
                    </a:p>
                  </a:txBody>
                  <a:tcPr marL="9525" marR="9525" marT="9525" marB="0" anchor="ctr"/>
                </a:tc>
                <a:tc>
                  <a:txBody>
                    <a:bodyPr/>
                    <a:lstStyle/>
                    <a:p>
                      <a:pPr algn="ctr" fontAlgn="b"/>
                      <a:r>
                        <a:rPr lang="en-US" sz="1600" b="1" i="0" u="none" strike="noStrike" dirty="0">
                          <a:solidFill>
                            <a:srgbClr val="000000"/>
                          </a:solidFill>
                          <a:effectLst/>
                          <a:latin typeface="+mn-lt"/>
                        </a:rPr>
                        <a:t>-1.04</a:t>
                      </a:r>
                    </a:p>
                  </a:txBody>
                  <a:tcPr marL="9525" marR="9525" marT="9525" marB="0" anchor="ctr"/>
                </a:tc>
                <a:tc>
                  <a:txBody>
                    <a:bodyPr/>
                    <a:lstStyle/>
                    <a:p>
                      <a:pPr algn="ctr" fontAlgn="b"/>
                      <a:r>
                        <a:rPr lang="en-US" sz="1600" b="1" i="0" u="none" strike="noStrike" dirty="0">
                          <a:solidFill>
                            <a:srgbClr val="000000"/>
                          </a:solidFill>
                          <a:effectLst/>
                          <a:latin typeface="+mn-lt"/>
                        </a:rPr>
                        <a:t>1.05</a:t>
                      </a:r>
                    </a:p>
                  </a:txBody>
                  <a:tcPr marL="9525" marR="9525" marT="9525" marB="0" anchor="ctr"/>
                </a:tc>
                <a:extLst>
                  <a:ext uri="{0D108BD9-81ED-4DB2-BD59-A6C34878D82A}">
                    <a16:rowId xmlns:a16="http://schemas.microsoft.com/office/drawing/2014/main" val="2069888778"/>
                  </a:ext>
                </a:extLst>
              </a:tr>
            </a:tbl>
          </a:graphicData>
        </a:graphic>
      </p:graphicFrame>
      <p:sp>
        <p:nvSpPr>
          <p:cNvPr id="5" name="Title 1">
            <a:extLst>
              <a:ext uri="{FF2B5EF4-FFF2-40B4-BE49-F238E27FC236}">
                <a16:creationId xmlns:a16="http://schemas.microsoft.com/office/drawing/2014/main" id="{385660A4-467B-CB10-E24D-CB7B98CCA93F}"/>
              </a:ext>
            </a:extLst>
          </p:cNvPr>
          <p:cNvSpPr>
            <a:spLocks noGrp="1"/>
          </p:cNvSpPr>
          <p:nvPr>
            <p:ph type="title"/>
          </p:nvPr>
        </p:nvSpPr>
        <p:spPr/>
        <p:txBody>
          <a:bodyPr/>
          <a:lstStyle/>
          <a:p>
            <a:r>
              <a:rPr lang="en-US" dirty="0"/>
              <a:t>“New” elasticities of demand</a:t>
            </a:r>
          </a:p>
        </p:txBody>
      </p:sp>
    </p:spTree>
    <p:extLst>
      <p:ext uri="{BB962C8B-B14F-4D97-AF65-F5344CB8AC3E}">
        <p14:creationId xmlns:p14="http://schemas.microsoft.com/office/powerpoint/2010/main" val="3923146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7D4E-2BBB-9783-CA16-6FE0162ED6DF}"/>
              </a:ext>
            </a:extLst>
          </p:cNvPr>
          <p:cNvSpPr>
            <a:spLocks noGrp="1"/>
          </p:cNvSpPr>
          <p:nvPr>
            <p:ph type="title"/>
          </p:nvPr>
        </p:nvSpPr>
        <p:spPr/>
        <p:txBody>
          <a:bodyPr anchor="t">
            <a:normAutofit/>
          </a:bodyPr>
          <a:lstStyle/>
          <a:p>
            <a:r>
              <a:rPr lang="en-US" sz="2400" dirty="0"/>
              <a:t>Own-price and expenditure elasticities of demand for subsamples</a:t>
            </a:r>
          </a:p>
        </p:txBody>
      </p:sp>
      <p:sp>
        <p:nvSpPr>
          <p:cNvPr id="6" name="Text Placeholder 5">
            <a:extLst>
              <a:ext uri="{FF2B5EF4-FFF2-40B4-BE49-F238E27FC236}">
                <a16:creationId xmlns:a16="http://schemas.microsoft.com/office/drawing/2014/main" id="{ADE63F70-707A-3A1C-686F-27E6B3262B61}"/>
              </a:ext>
            </a:extLst>
          </p:cNvPr>
          <p:cNvSpPr>
            <a:spLocks noGrp="1"/>
          </p:cNvSpPr>
          <p:nvPr>
            <p:ph type="body" idx="1"/>
          </p:nvPr>
        </p:nvSpPr>
        <p:spPr>
          <a:xfrm>
            <a:off x="839788" y="6167635"/>
            <a:ext cx="5157787" cy="823912"/>
          </a:xfrm>
        </p:spPr>
        <p:txBody>
          <a:bodyPr anchor="t">
            <a:normAutofit/>
          </a:bodyPr>
          <a:lstStyle/>
          <a:p>
            <a:pPr algn="ctr"/>
            <a:r>
              <a:rPr lang="en-US" sz="1600" dirty="0"/>
              <a:t>Marshallian own-price elasticities</a:t>
            </a:r>
          </a:p>
        </p:txBody>
      </p:sp>
      <p:sp>
        <p:nvSpPr>
          <p:cNvPr id="8" name="Text Placeholder 7">
            <a:extLst>
              <a:ext uri="{FF2B5EF4-FFF2-40B4-BE49-F238E27FC236}">
                <a16:creationId xmlns:a16="http://schemas.microsoft.com/office/drawing/2014/main" id="{40D0E877-2F1D-5693-BBD7-D28A602DE2A1}"/>
              </a:ext>
            </a:extLst>
          </p:cNvPr>
          <p:cNvSpPr>
            <a:spLocks noGrp="1"/>
          </p:cNvSpPr>
          <p:nvPr>
            <p:ph type="body" sz="quarter" idx="3"/>
          </p:nvPr>
        </p:nvSpPr>
        <p:spPr>
          <a:xfrm>
            <a:off x="6514267" y="6150227"/>
            <a:ext cx="5183188" cy="823912"/>
          </a:xfrm>
        </p:spPr>
        <p:txBody>
          <a:bodyPr anchor="t">
            <a:normAutofit/>
          </a:bodyPr>
          <a:lstStyle/>
          <a:p>
            <a:pPr algn="ctr"/>
            <a:r>
              <a:rPr lang="en-US" sz="1600" dirty="0"/>
              <a:t>Expenditure elasticities</a:t>
            </a:r>
          </a:p>
        </p:txBody>
      </p:sp>
      <p:sp>
        <p:nvSpPr>
          <p:cNvPr id="12" name="Content Placeholder 11">
            <a:extLst>
              <a:ext uri="{FF2B5EF4-FFF2-40B4-BE49-F238E27FC236}">
                <a16:creationId xmlns:a16="http://schemas.microsoft.com/office/drawing/2014/main" id="{E8200972-E316-76A6-81B3-0444311FA6DF}"/>
              </a:ext>
            </a:extLst>
          </p:cNvPr>
          <p:cNvSpPr>
            <a:spLocks noGrp="1"/>
          </p:cNvSpPr>
          <p:nvPr>
            <p:ph sz="half" idx="2"/>
          </p:nvPr>
        </p:nvSpPr>
        <p:spPr/>
        <p:txBody>
          <a:bodyPr/>
          <a:lstStyle/>
          <a:p>
            <a:endParaRPr lang="en-US"/>
          </a:p>
        </p:txBody>
      </p:sp>
      <p:pic>
        <p:nvPicPr>
          <p:cNvPr id="2050" name="Picture 2" descr="page5image29587056">
            <a:extLst>
              <a:ext uri="{FF2B5EF4-FFF2-40B4-BE49-F238E27FC236}">
                <a16:creationId xmlns:a16="http://schemas.microsoft.com/office/drawing/2014/main" id="{FCE2B3B4-EFDC-87E8-FE8E-FCA21F24F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 y="836323"/>
            <a:ext cx="4546856" cy="536981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5image29575824">
            <a:extLst>
              <a:ext uri="{FF2B5EF4-FFF2-40B4-BE49-F238E27FC236}">
                <a16:creationId xmlns:a16="http://schemas.microsoft.com/office/drawing/2014/main" id="{8621B865-8EF9-9266-8281-7AA14C0A3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4985" y="823890"/>
            <a:ext cx="4546854" cy="536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818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7D4E-2BBB-9783-CA16-6FE0162ED6DF}"/>
              </a:ext>
            </a:extLst>
          </p:cNvPr>
          <p:cNvSpPr>
            <a:spLocks noGrp="1"/>
          </p:cNvSpPr>
          <p:nvPr>
            <p:ph type="title"/>
          </p:nvPr>
        </p:nvSpPr>
        <p:spPr>
          <a:xfrm>
            <a:off x="838200" y="365126"/>
            <a:ext cx="10648950" cy="459468"/>
          </a:xfrm>
        </p:spPr>
        <p:txBody>
          <a:bodyPr anchor="t">
            <a:normAutofit fontScale="90000"/>
          </a:bodyPr>
          <a:lstStyle/>
          <a:p>
            <a:r>
              <a:rPr lang="en-US" sz="2400" dirty="0"/>
              <a:t>Elasticities of demand at sample means, </a:t>
            </a:r>
            <a:r>
              <a:rPr lang="en-US" sz="2200" dirty="0"/>
              <a:t>difference (high inc. – low inc.)</a:t>
            </a:r>
            <a:endParaRPr lang="en-US" sz="2400" dirty="0"/>
          </a:p>
        </p:txBody>
      </p:sp>
      <p:pic>
        <p:nvPicPr>
          <p:cNvPr id="4" name="Picture 3">
            <a:extLst>
              <a:ext uri="{FF2B5EF4-FFF2-40B4-BE49-F238E27FC236}">
                <a16:creationId xmlns:a16="http://schemas.microsoft.com/office/drawing/2014/main" id="{34F03845-872F-4265-DEF3-6C58DAF2ED2D}"/>
              </a:ext>
            </a:extLst>
          </p:cNvPr>
          <p:cNvPicPr>
            <a:picLocks noChangeAspect="1"/>
          </p:cNvPicPr>
          <p:nvPr/>
        </p:nvPicPr>
        <p:blipFill>
          <a:blip r:embed="rId2"/>
          <a:stretch>
            <a:fillRect/>
          </a:stretch>
        </p:blipFill>
        <p:spPr>
          <a:xfrm>
            <a:off x="1540149" y="849559"/>
            <a:ext cx="9163230" cy="5947289"/>
          </a:xfrm>
          <a:prstGeom prst="rect">
            <a:avLst/>
          </a:prstGeom>
        </p:spPr>
      </p:pic>
    </p:spTree>
    <p:extLst>
      <p:ext uri="{BB962C8B-B14F-4D97-AF65-F5344CB8AC3E}">
        <p14:creationId xmlns:p14="http://schemas.microsoft.com/office/powerpoint/2010/main" val="1166857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887" y="274638"/>
            <a:ext cx="10952631" cy="1143000"/>
          </a:xfrm>
        </p:spPr>
        <p:txBody>
          <a:bodyPr>
            <a:noAutofit/>
          </a:bodyPr>
          <a:lstStyle/>
          <a:p>
            <a:r>
              <a:rPr lang="en-US" sz="2800" dirty="0"/>
              <a:t>Reversion to 2019 farm commodity prices – new elasticities</a:t>
            </a:r>
          </a:p>
        </p:txBody>
      </p:sp>
      <mc:AlternateContent xmlns:mc="http://schemas.openxmlformats.org/markup-compatibility/2006">
        <mc:Choice xmlns:a14="http://schemas.microsoft.com/office/drawing/2010/main" Requires="a14">
          <p:graphicFrame>
            <p:nvGraphicFramePr>
              <p:cNvPr id="9" name="Content Placeholder 7"/>
              <p:cNvGraphicFramePr>
                <a:graphicFrameLocks noGrp="1"/>
              </p:cNvGraphicFramePr>
              <p:nvPr>
                <p:ph idx="1"/>
                <p:extLst>
                  <p:ext uri="{D42A27DB-BD31-4B8C-83A1-F6EECF244321}">
                    <p14:modId xmlns:p14="http://schemas.microsoft.com/office/powerpoint/2010/main" val="4018276195"/>
                  </p:ext>
                </p:extLst>
              </p:nvPr>
            </p:nvGraphicFramePr>
            <p:xfrm>
              <a:off x="853887" y="1074647"/>
              <a:ext cx="10777820" cy="5695100"/>
            </p:xfrm>
            <a:graphic>
              <a:graphicData uri="http://schemas.openxmlformats.org/drawingml/2006/table">
                <a:tbl>
                  <a:tblPr firstRow="1" bandRow="1">
                    <a:tableStyleId>{5C22544A-7EE6-4342-B048-85BDC9FD1C3A}</a:tableStyleId>
                  </a:tblPr>
                  <a:tblGrid>
                    <a:gridCol w="1756998">
                      <a:extLst>
                        <a:ext uri="{9D8B030D-6E8A-4147-A177-3AD203B41FA5}">
                          <a16:colId xmlns:a16="http://schemas.microsoft.com/office/drawing/2014/main" val="20000"/>
                        </a:ext>
                      </a:extLst>
                    </a:gridCol>
                    <a:gridCol w="726378">
                      <a:extLst>
                        <a:ext uri="{9D8B030D-6E8A-4147-A177-3AD203B41FA5}">
                          <a16:colId xmlns:a16="http://schemas.microsoft.com/office/drawing/2014/main" val="20001"/>
                        </a:ext>
                      </a:extLst>
                    </a:gridCol>
                    <a:gridCol w="726378">
                      <a:extLst>
                        <a:ext uri="{9D8B030D-6E8A-4147-A177-3AD203B41FA5}">
                          <a16:colId xmlns:a16="http://schemas.microsoft.com/office/drawing/2014/main" val="20002"/>
                        </a:ext>
                      </a:extLst>
                    </a:gridCol>
                    <a:gridCol w="1150021">
                      <a:extLst>
                        <a:ext uri="{9D8B030D-6E8A-4147-A177-3AD203B41FA5}">
                          <a16:colId xmlns:a16="http://schemas.microsoft.com/office/drawing/2014/main" val="4206029275"/>
                        </a:ext>
                      </a:extLst>
                    </a:gridCol>
                    <a:gridCol w="1987238">
                      <a:extLst>
                        <a:ext uri="{9D8B030D-6E8A-4147-A177-3AD203B41FA5}">
                          <a16:colId xmlns:a16="http://schemas.microsoft.com/office/drawing/2014/main" val="20003"/>
                        </a:ext>
                      </a:extLst>
                    </a:gridCol>
                    <a:gridCol w="712177">
                      <a:extLst>
                        <a:ext uri="{9D8B030D-6E8A-4147-A177-3AD203B41FA5}">
                          <a16:colId xmlns:a16="http://schemas.microsoft.com/office/drawing/2014/main" val="2800319632"/>
                        </a:ext>
                      </a:extLst>
                    </a:gridCol>
                    <a:gridCol w="315859">
                      <a:extLst>
                        <a:ext uri="{9D8B030D-6E8A-4147-A177-3AD203B41FA5}">
                          <a16:colId xmlns:a16="http://schemas.microsoft.com/office/drawing/2014/main" val="348887890"/>
                        </a:ext>
                      </a:extLst>
                    </a:gridCol>
                    <a:gridCol w="1134257">
                      <a:extLst>
                        <a:ext uri="{9D8B030D-6E8A-4147-A177-3AD203B41FA5}">
                          <a16:colId xmlns:a16="http://schemas.microsoft.com/office/drawing/2014/main" val="2414328874"/>
                        </a:ext>
                      </a:extLst>
                    </a:gridCol>
                    <a:gridCol w="1134257">
                      <a:extLst>
                        <a:ext uri="{9D8B030D-6E8A-4147-A177-3AD203B41FA5}">
                          <a16:colId xmlns:a16="http://schemas.microsoft.com/office/drawing/2014/main" val="1892011918"/>
                        </a:ext>
                      </a:extLst>
                    </a:gridCol>
                    <a:gridCol w="1134257">
                      <a:extLst>
                        <a:ext uri="{9D8B030D-6E8A-4147-A177-3AD203B41FA5}">
                          <a16:colId xmlns:a16="http://schemas.microsoft.com/office/drawing/2014/main" val="3168684669"/>
                        </a:ext>
                      </a:extLst>
                    </a:gridCol>
                  </a:tblGrid>
                  <a:tr h="577234">
                    <a:tc gridSpan="3">
                      <a:txBody>
                        <a:bodyPr/>
                        <a:lstStyle/>
                        <a:p>
                          <a:pPr algn="ctr"/>
                          <a:r>
                            <a:rPr lang="en-US" sz="1800" b="1" dirty="0">
                              <a:solidFill>
                                <a:schemeClr val="bg1"/>
                              </a:solidFill>
                              <a:latin typeface="+mn-lt"/>
                            </a:rPr>
                            <a:t>Farm Commodities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1800" b="1" dirty="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7011">
                    <a:tc>
                      <a:txBody>
                        <a:bodyPr/>
                        <a:lstStyle/>
                        <a:p>
                          <a:pPr algn="ctr"/>
                          <a:endParaRPr lang="en-US" sz="1800" b="1" dirty="0">
                            <a:solidFill>
                              <a:schemeClr val="accent1">
                                <a:lumMod val="50000"/>
                              </a:schemeClr>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1" i="1" u="none" strike="noStrike" dirty="0">
                              <a:solidFill>
                                <a:srgbClr val="990000"/>
                              </a:solidFill>
                              <a:latin typeface="+mn-lt"/>
                            </a:rPr>
                            <a:t>% </a:t>
                          </a:r>
                          <a14:m>
                            <m:oMath xmlns:m="http://schemas.openxmlformats.org/officeDocument/2006/math">
                              <m:r>
                                <a:rPr lang="en-US" sz="1600" b="1" i="1" u="none" strike="noStrike" smtClean="0">
                                  <a:solidFill>
                                    <a:srgbClr val="990000"/>
                                  </a:solidFill>
                                  <a:latin typeface="Cambria Math" panose="02040503050406030204" pitchFamily="18" charset="0"/>
                                  <a:ea typeface="Cambria Math" panose="02040503050406030204" pitchFamily="18" charset="0"/>
                                </a:rPr>
                                <m:t>𝚫</m:t>
                              </m:r>
                            </m:oMath>
                          </a14:m>
                          <a:r>
                            <a:rPr lang="en-US" sz="1600" b="1" i="1" u="none" strike="noStrike" dirty="0">
                              <a:solidFill>
                                <a:srgbClr val="990000"/>
                              </a:solidFill>
                              <a:latin typeface="+mn-lt"/>
                            </a:rPr>
                            <a:t>W</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1" u="none" strike="noStrike" dirty="0">
                              <a:solidFill>
                                <a:srgbClr val="990000"/>
                              </a:solidFill>
                              <a:latin typeface="+mn-lt"/>
                            </a:rPr>
                            <a:t>% </a:t>
                          </a:r>
                          <a14:m>
                            <m:oMath xmlns:m="http://schemas.openxmlformats.org/officeDocument/2006/math">
                              <m:r>
                                <a:rPr lang="en-US" sz="1600" b="1" i="1" u="none" strike="noStrike" smtClean="0">
                                  <a:solidFill>
                                    <a:srgbClr val="990000"/>
                                  </a:solidFill>
                                  <a:latin typeface="Cambria Math" panose="02040503050406030204" pitchFamily="18" charset="0"/>
                                  <a:ea typeface="Cambria Math" panose="02040503050406030204" pitchFamily="18" charset="0"/>
                                </a:rPr>
                                <m:t>𝚫</m:t>
                              </m:r>
                            </m:oMath>
                          </a14:m>
                          <a:r>
                            <a:rPr lang="en-US" sz="1600" b="1" i="1" u="none" strike="noStrike" dirty="0">
                              <a:solidFill>
                                <a:srgbClr val="990000"/>
                              </a:solidFill>
                              <a:latin typeface="+mn-lt"/>
                            </a:rPr>
                            <a:t>X</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9525" marR="9525" marT="9525" marB="0" anchor="ctr">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37576">
                    <a:tc>
                      <a:txBody>
                        <a:bodyPr/>
                        <a:lstStyle/>
                        <a:p>
                          <a:pPr marL="0" marR="0">
                            <a:spcBef>
                              <a:spcPts val="0"/>
                            </a:spcBef>
                            <a:spcAft>
                              <a:spcPts val="0"/>
                            </a:spcAft>
                          </a:pPr>
                          <a:r>
                            <a:rPr lang="en-US" sz="1400" b="1" dirty="0">
                              <a:solidFill>
                                <a:srgbClr val="000000"/>
                              </a:solidFill>
                              <a:latin typeface="+mn-lt"/>
                              <a:ea typeface="Batang"/>
                              <a:cs typeface="Times New Roman"/>
                            </a:rPr>
                            <a:t>Oil-bearing crops </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-28.7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r" fontAlgn="b">
                            <a:tabLst>
                              <a:tab pos="454025" algn="dec"/>
                            </a:tabLst>
                          </a:pPr>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r" fontAlgn="b">
                            <a:tabLst>
                              <a:tab pos="454025" algn="dec"/>
                            </a:tabLst>
                          </a:pPr>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Grain crops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-22.2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6350" algn="r" fontAlgn="b">
                            <a:tabLst/>
                          </a:pPr>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6350" algn="r" fontAlgn="b">
                            <a:tabLst/>
                          </a:pPr>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4833697"/>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Vegetables</a:t>
                          </a:r>
                          <a:r>
                            <a:rPr lang="en-US" sz="1400" b="1" baseline="0" dirty="0">
                              <a:solidFill>
                                <a:srgbClr val="000000"/>
                              </a:solidFill>
                              <a:latin typeface="+mn-lt"/>
                              <a:ea typeface="Batang"/>
                              <a:cs typeface="Times New Roman"/>
                            </a:rPr>
                            <a:t> &amp;</a:t>
                          </a:r>
                          <a:r>
                            <a:rPr lang="en-US" sz="1400" b="1" dirty="0">
                              <a:solidFill>
                                <a:srgbClr val="000000"/>
                              </a:solidFill>
                              <a:latin typeface="+mn-lt"/>
                              <a:ea typeface="Batang"/>
                              <a:cs typeface="Times New Roman"/>
                            </a:rPr>
                            <a:t> melons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-9.3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4.7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4055">
                    <a:tc>
                      <a:txBody>
                        <a:bodyPr/>
                        <a:lstStyle/>
                        <a:p>
                          <a:pPr marL="0" marR="0">
                            <a:spcBef>
                              <a:spcPts val="0"/>
                            </a:spcBef>
                            <a:spcAft>
                              <a:spcPts val="0"/>
                            </a:spcAft>
                          </a:pPr>
                          <a:r>
                            <a:rPr lang="en-US" sz="1400" b="1" dirty="0">
                              <a:solidFill>
                                <a:srgbClr val="000000"/>
                              </a:solidFill>
                              <a:latin typeface="+mn-lt"/>
                              <a:ea typeface="Batang"/>
                              <a:cs typeface="Times New Roman"/>
                            </a:rPr>
                            <a:t>Fruits &amp; tree nuts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-8.3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Sugar</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Other crops </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Meat cattle</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-28.2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8.5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Dairy</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10.3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Poultry &amp; eggs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-38.6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10.8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Fish &amp; seafood</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7.2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mc:Choice>
        <mc:Fallback>
          <p:graphicFrame>
            <p:nvGraphicFramePr>
              <p:cNvPr id="9" name="Content Placeholder 7"/>
              <p:cNvGraphicFramePr>
                <a:graphicFrameLocks noGrp="1"/>
              </p:cNvGraphicFramePr>
              <p:nvPr>
                <p:ph idx="1"/>
                <p:extLst>
                  <p:ext uri="{D42A27DB-BD31-4B8C-83A1-F6EECF244321}">
                    <p14:modId xmlns:p14="http://schemas.microsoft.com/office/powerpoint/2010/main" val="4018276195"/>
                  </p:ext>
                </p:extLst>
              </p:nvPr>
            </p:nvGraphicFramePr>
            <p:xfrm>
              <a:off x="853887" y="1074647"/>
              <a:ext cx="10777820" cy="5695100"/>
            </p:xfrm>
            <a:graphic>
              <a:graphicData uri="http://schemas.openxmlformats.org/drawingml/2006/table">
                <a:tbl>
                  <a:tblPr firstRow="1" bandRow="1">
                    <a:tableStyleId>{5C22544A-7EE6-4342-B048-85BDC9FD1C3A}</a:tableStyleId>
                  </a:tblPr>
                  <a:tblGrid>
                    <a:gridCol w="1756998">
                      <a:extLst>
                        <a:ext uri="{9D8B030D-6E8A-4147-A177-3AD203B41FA5}">
                          <a16:colId xmlns:a16="http://schemas.microsoft.com/office/drawing/2014/main" val="20000"/>
                        </a:ext>
                      </a:extLst>
                    </a:gridCol>
                    <a:gridCol w="726378">
                      <a:extLst>
                        <a:ext uri="{9D8B030D-6E8A-4147-A177-3AD203B41FA5}">
                          <a16:colId xmlns:a16="http://schemas.microsoft.com/office/drawing/2014/main" val="20001"/>
                        </a:ext>
                      </a:extLst>
                    </a:gridCol>
                    <a:gridCol w="726378">
                      <a:extLst>
                        <a:ext uri="{9D8B030D-6E8A-4147-A177-3AD203B41FA5}">
                          <a16:colId xmlns:a16="http://schemas.microsoft.com/office/drawing/2014/main" val="20002"/>
                        </a:ext>
                      </a:extLst>
                    </a:gridCol>
                    <a:gridCol w="1150021">
                      <a:extLst>
                        <a:ext uri="{9D8B030D-6E8A-4147-A177-3AD203B41FA5}">
                          <a16:colId xmlns:a16="http://schemas.microsoft.com/office/drawing/2014/main" val="4206029275"/>
                        </a:ext>
                      </a:extLst>
                    </a:gridCol>
                    <a:gridCol w="1987238">
                      <a:extLst>
                        <a:ext uri="{9D8B030D-6E8A-4147-A177-3AD203B41FA5}">
                          <a16:colId xmlns:a16="http://schemas.microsoft.com/office/drawing/2014/main" val="20003"/>
                        </a:ext>
                      </a:extLst>
                    </a:gridCol>
                    <a:gridCol w="712177">
                      <a:extLst>
                        <a:ext uri="{9D8B030D-6E8A-4147-A177-3AD203B41FA5}">
                          <a16:colId xmlns:a16="http://schemas.microsoft.com/office/drawing/2014/main" val="2800319632"/>
                        </a:ext>
                      </a:extLst>
                    </a:gridCol>
                    <a:gridCol w="315859">
                      <a:extLst>
                        <a:ext uri="{9D8B030D-6E8A-4147-A177-3AD203B41FA5}">
                          <a16:colId xmlns:a16="http://schemas.microsoft.com/office/drawing/2014/main" val="348887890"/>
                        </a:ext>
                      </a:extLst>
                    </a:gridCol>
                    <a:gridCol w="1134257">
                      <a:extLst>
                        <a:ext uri="{9D8B030D-6E8A-4147-A177-3AD203B41FA5}">
                          <a16:colId xmlns:a16="http://schemas.microsoft.com/office/drawing/2014/main" val="2414328874"/>
                        </a:ext>
                      </a:extLst>
                    </a:gridCol>
                    <a:gridCol w="1134257">
                      <a:extLst>
                        <a:ext uri="{9D8B030D-6E8A-4147-A177-3AD203B41FA5}">
                          <a16:colId xmlns:a16="http://schemas.microsoft.com/office/drawing/2014/main" val="1892011918"/>
                        </a:ext>
                      </a:extLst>
                    </a:gridCol>
                    <a:gridCol w="1134257">
                      <a:extLst>
                        <a:ext uri="{9D8B030D-6E8A-4147-A177-3AD203B41FA5}">
                          <a16:colId xmlns:a16="http://schemas.microsoft.com/office/drawing/2014/main" val="3168684669"/>
                        </a:ext>
                      </a:extLst>
                    </a:gridCol>
                  </a:tblGrid>
                  <a:tr h="577234">
                    <a:tc gridSpan="3">
                      <a:txBody>
                        <a:bodyPr/>
                        <a:lstStyle/>
                        <a:p>
                          <a:pPr algn="ctr"/>
                          <a:r>
                            <a:rPr lang="en-US" sz="1800" b="1" dirty="0">
                              <a:solidFill>
                                <a:schemeClr val="bg1"/>
                              </a:solidFill>
                              <a:latin typeface="+mn-lt"/>
                            </a:rPr>
                            <a:t>Farm Commodities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1800" b="1" dirty="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7011">
                    <a:tc>
                      <a:txBody>
                        <a:bodyPr/>
                        <a:lstStyle/>
                        <a:p>
                          <a:pPr algn="ctr"/>
                          <a:endParaRPr lang="en-US" sz="1800" b="1" dirty="0">
                            <a:solidFill>
                              <a:schemeClr val="accent1">
                                <a:lumMod val="50000"/>
                              </a:schemeClr>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237931" t="-148387" r="-1127586" b="-1212903"/>
                          </a:stretch>
                        </a:blipFill>
                      </a:tcPr>
                    </a:tc>
                    <a:tc>
                      <a:txBody>
                        <a:bodyPr/>
                        <a:lstStyle/>
                        <a:p>
                          <a:endParaRPr lang="en-US"/>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343860" t="-148387" r="-1047368" b="-1212903"/>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9525" marR="9525" marT="9525" marB="0" anchor="ctr">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37576">
                    <a:tc>
                      <a:txBody>
                        <a:bodyPr/>
                        <a:lstStyle/>
                        <a:p>
                          <a:pPr marL="0" marR="0">
                            <a:spcBef>
                              <a:spcPts val="0"/>
                            </a:spcBef>
                            <a:spcAft>
                              <a:spcPts val="0"/>
                            </a:spcAft>
                          </a:pPr>
                          <a:r>
                            <a:rPr lang="en-US" sz="1400" b="1" dirty="0">
                              <a:solidFill>
                                <a:srgbClr val="000000"/>
                              </a:solidFill>
                              <a:latin typeface="+mn-lt"/>
                              <a:ea typeface="Batang"/>
                              <a:cs typeface="Times New Roman"/>
                            </a:rPr>
                            <a:t>Oil-bearing crops </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-28.7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r" fontAlgn="b">
                            <a:tabLst>
                              <a:tab pos="454025" algn="dec"/>
                            </a:tabLst>
                          </a:pPr>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r" fontAlgn="b">
                            <a:tabLst>
                              <a:tab pos="454025" algn="dec"/>
                            </a:tabLst>
                          </a:pPr>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Grain crops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-22.2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6350" algn="r" fontAlgn="b">
                            <a:tabLst/>
                          </a:pPr>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6350" algn="r" fontAlgn="b">
                            <a:tabLst/>
                          </a:pPr>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4833697"/>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Vegetables</a:t>
                          </a:r>
                          <a:r>
                            <a:rPr lang="en-US" sz="1400" b="1" baseline="0" dirty="0">
                              <a:solidFill>
                                <a:srgbClr val="000000"/>
                              </a:solidFill>
                              <a:latin typeface="+mn-lt"/>
                              <a:ea typeface="Batang"/>
                              <a:cs typeface="Times New Roman"/>
                            </a:rPr>
                            <a:t> &amp;</a:t>
                          </a:r>
                          <a:r>
                            <a:rPr lang="en-US" sz="1400" b="1" dirty="0">
                              <a:solidFill>
                                <a:srgbClr val="000000"/>
                              </a:solidFill>
                              <a:latin typeface="+mn-lt"/>
                              <a:ea typeface="Batang"/>
                              <a:cs typeface="Times New Roman"/>
                            </a:rPr>
                            <a:t> melons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-9.3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4.7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4055">
                    <a:tc>
                      <a:txBody>
                        <a:bodyPr/>
                        <a:lstStyle/>
                        <a:p>
                          <a:pPr marL="0" marR="0">
                            <a:spcBef>
                              <a:spcPts val="0"/>
                            </a:spcBef>
                            <a:spcAft>
                              <a:spcPts val="0"/>
                            </a:spcAft>
                          </a:pPr>
                          <a:r>
                            <a:rPr lang="en-US" sz="1400" b="1" dirty="0">
                              <a:solidFill>
                                <a:srgbClr val="000000"/>
                              </a:solidFill>
                              <a:latin typeface="+mn-lt"/>
                              <a:ea typeface="Batang"/>
                              <a:cs typeface="Times New Roman"/>
                            </a:rPr>
                            <a:t>Fruits &amp; tree nuts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-8.3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Sugar</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Other crops </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Meat cattle</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-28.2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8.5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Dairy</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10.3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Poultry &amp; eggs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-38.6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10.8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Fish &amp; seafood</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7.2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endParaRPr lang="en-US" sz="1400" b="1" dirty="0">
                            <a:solidFill>
                              <a:schemeClr val="tx1"/>
                            </a:solidFill>
                            <a:effectLst/>
                            <a:latin typeface="+mn-lt"/>
                            <a:ea typeface="SimSun"/>
                            <a:cs typeface="Arial"/>
                          </a:endParaRP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6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mc:Fallback>
      </mc:AlternateContent>
    </p:spTree>
    <p:extLst>
      <p:ext uri="{BB962C8B-B14F-4D97-AF65-F5344CB8AC3E}">
        <p14:creationId xmlns:p14="http://schemas.microsoft.com/office/powerpoint/2010/main" val="2929891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887" y="274638"/>
            <a:ext cx="10952631" cy="1143000"/>
          </a:xfrm>
        </p:spPr>
        <p:txBody>
          <a:bodyPr>
            <a:noAutofit/>
          </a:bodyPr>
          <a:lstStyle/>
          <a:p>
            <a:r>
              <a:rPr lang="en-US" sz="2800" dirty="0"/>
              <a:t>Reversion to 2019 farm commodity prices – new elasticities</a:t>
            </a:r>
          </a:p>
        </p:txBody>
      </p:sp>
      <mc:AlternateContent xmlns:mc="http://schemas.openxmlformats.org/markup-compatibility/2006">
        <mc:Choice xmlns:a14="http://schemas.microsoft.com/office/drawing/2010/main" Requires="a14">
          <p:graphicFrame>
            <p:nvGraphicFramePr>
              <p:cNvPr id="9" name="Content Placeholder 7"/>
              <p:cNvGraphicFramePr>
                <a:graphicFrameLocks noGrp="1"/>
              </p:cNvGraphicFramePr>
              <p:nvPr>
                <p:ph idx="1"/>
                <p:extLst>
                  <p:ext uri="{D42A27DB-BD31-4B8C-83A1-F6EECF244321}">
                    <p14:modId xmlns:p14="http://schemas.microsoft.com/office/powerpoint/2010/main" val="3912711005"/>
                  </p:ext>
                </p:extLst>
              </p:nvPr>
            </p:nvGraphicFramePr>
            <p:xfrm>
              <a:off x="853887" y="1074647"/>
              <a:ext cx="10777820" cy="5695100"/>
            </p:xfrm>
            <a:graphic>
              <a:graphicData uri="http://schemas.openxmlformats.org/drawingml/2006/table">
                <a:tbl>
                  <a:tblPr firstRow="1" bandRow="1">
                    <a:tableStyleId>{5C22544A-7EE6-4342-B048-85BDC9FD1C3A}</a:tableStyleId>
                  </a:tblPr>
                  <a:tblGrid>
                    <a:gridCol w="1756998">
                      <a:extLst>
                        <a:ext uri="{9D8B030D-6E8A-4147-A177-3AD203B41FA5}">
                          <a16:colId xmlns:a16="http://schemas.microsoft.com/office/drawing/2014/main" val="20000"/>
                        </a:ext>
                      </a:extLst>
                    </a:gridCol>
                    <a:gridCol w="726378">
                      <a:extLst>
                        <a:ext uri="{9D8B030D-6E8A-4147-A177-3AD203B41FA5}">
                          <a16:colId xmlns:a16="http://schemas.microsoft.com/office/drawing/2014/main" val="20001"/>
                        </a:ext>
                      </a:extLst>
                    </a:gridCol>
                    <a:gridCol w="726378">
                      <a:extLst>
                        <a:ext uri="{9D8B030D-6E8A-4147-A177-3AD203B41FA5}">
                          <a16:colId xmlns:a16="http://schemas.microsoft.com/office/drawing/2014/main" val="20002"/>
                        </a:ext>
                      </a:extLst>
                    </a:gridCol>
                    <a:gridCol w="775487">
                      <a:extLst>
                        <a:ext uri="{9D8B030D-6E8A-4147-A177-3AD203B41FA5}">
                          <a16:colId xmlns:a16="http://schemas.microsoft.com/office/drawing/2014/main" val="4206029275"/>
                        </a:ext>
                      </a:extLst>
                    </a:gridCol>
                    <a:gridCol w="1736333">
                      <a:extLst>
                        <a:ext uri="{9D8B030D-6E8A-4147-A177-3AD203B41FA5}">
                          <a16:colId xmlns:a16="http://schemas.microsoft.com/office/drawing/2014/main" val="20003"/>
                        </a:ext>
                      </a:extLst>
                    </a:gridCol>
                    <a:gridCol w="760287">
                      <a:extLst>
                        <a:ext uri="{9D8B030D-6E8A-4147-A177-3AD203B41FA5}">
                          <a16:colId xmlns:a16="http://schemas.microsoft.com/office/drawing/2014/main" val="2800319632"/>
                        </a:ext>
                      </a:extLst>
                    </a:gridCol>
                    <a:gridCol w="893188">
                      <a:extLst>
                        <a:ext uri="{9D8B030D-6E8A-4147-A177-3AD203B41FA5}">
                          <a16:colId xmlns:a16="http://schemas.microsoft.com/office/drawing/2014/main" val="348887890"/>
                        </a:ext>
                      </a:extLst>
                    </a:gridCol>
                    <a:gridCol w="1134257">
                      <a:extLst>
                        <a:ext uri="{9D8B030D-6E8A-4147-A177-3AD203B41FA5}">
                          <a16:colId xmlns:a16="http://schemas.microsoft.com/office/drawing/2014/main" val="2414328874"/>
                        </a:ext>
                      </a:extLst>
                    </a:gridCol>
                    <a:gridCol w="1134257">
                      <a:extLst>
                        <a:ext uri="{9D8B030D-6E8A-4147-A177-3AD203B41FA5}">
                          <a16:colId xmlns:a16="http://schemas.microsoft.com/office/drawing/2014/main" val="1892011918"/>
                        </a:ext>
                      </a:extLst>
                    </a:gridCol>
                    <a:gridCol w="1134257">
                      <a:extLst>
                        <a:ext uri="{9D8B030D-6E8A-4147-A177-3AD203B41FA5}">
                          <a16:colId xmlns:a16="http://schemas.microsoft.com/office/drawing/2014/main" val="3168684669"/>
                        </a:ext>
                      </a:extLst>
                    </a:gridCol>
                  </a:tblGrid>
                  <a:tr h="577234">
                    <a:tc gridSpan="3">
                      <a:txBody>
                        <a:bodyPr/>
                        <a:lstStyle/>
                        <a:p>
                          <a:pPr algn="ctr"/>
                          <a:r>
                            <a:rPr lang="en-US" sz="1800" b="1" dirty="0">
                              <a:solidFill>
                                <a:schemeClr val="bg1"/>
                              </a:solidFill>
                              <a:latin typeface="+mn-lt"/>
                            </a:rPr>
                            <a:t>Farm Commodities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1800" b="1" dirty="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800" b="1" i="0" u="none" strike="noStrike" dirty="0">
                              <a:solidFill>
                                <a:schemeClr val="bg1"/>
                              </a:solidFill>
                              <a:latin typeface="+mn-lt"/>
                            </a:rPr>
                            <a:t>Retail Foods</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7011">
                    <a:tc>
                      <a:txBody>
                        <a:bodyPr/>
                        <a:lstStyle/>
                        <a:p>
                          <a:pPr algn="ctr"/>
                          <a:endParaRPr lang="en-US" sz="1800" b="1" dirty="0">
                            <a:solidFill>
                              <a:schemeClr val="accent1">
                                <a:lumMod val="50000"/>
                              </a:schemeClr>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1" i="1" u="none" strike="noStrike" dirty="0">
                              <a:solidFill>
                                <a:srgbClr val="990000"/>
                              </a:solidFill>
                              <a:latin typeface="+mn-lt"/>
                            </a:rPr>
                            <a:t>% </a:t>
                          </a:r>
                          <a14:m>
                            <m:oMath xmlns:m="http://schemas.openxmlformats.org/officeDocument/2006/math">
                              <m:r>
                                <a:rPr lang="en-US" sz="1600" b="1" i="1" u="none" strike="noStrike" smtClean="0">
                                  <a:solidFill>
                                    <a:srgbClr val="990000"/>
                                  </a:solidFill>
                                  <a:latin typeface="Cambria Math" panose="02040503050406030204" pitchFamily="18" charset="0"/>
                                  <a:ea typeface="Cambria Math" panose="02040503050406030204" pitchFamily="18" charset="0"/>
                                </a:rPr>
                                <m:t>𝚫</m:t>
                              </m:r>
                            </m:oMath>
                          </a14:m>
                          <a:r>
                            <a:rPr lang="en-US" sz="1600" b="1" i="1" u="none" strike="noStrike" dirty="0">
                              <a:solidFill>
                                <a:srgbClr val="990000"/>
                              </a:solidFill>
                              <a:latin typeface="+mn-lt"/>
                            </a:rPr>
                            <a:t>W</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1" u="none" strike="noStrike" dirty="0">
                              <a:solidFill>
                                <a:srgbClr val="990000"/>
                              </a:solidFill>
                              <a:latin typeface="+mn-lt"/>
                            </a:rPr>
                            <a:t>% </a:t>
                          </a:r>
                          <a14:m>
                            <m:oMath xmlns:m="http://schemas.openxmlformats.org/officeDocument/2006/math">
                              <m:r>
                                <a:rPr lang="en-US" sz="1600" b="1" i="1" u="none" strike="noStrike" smtClean="0">
                                  <a:solidFill>
                                    <a:srgbClr val="990000"/>
                                  </a:solidFill>
                                  <a:latin typeface="Cambria Math" panose="02040503050406030204" pitchFamily="18" charset="0"/>
                                  <a:ea typeface="Cambria Math" panose="02040503050406030204" pitchFamily="18" charset="0"/>
                                </a:rPr>
                                <m:t>𝚫</m:t>
                              </m:r>
                            </m:oMath>
                          </a14:m>
                          <a:r>
                            <a:rPr lang="en-US" sz="1600" b="1" i="1" u="none" strike="noStrike" dirty="0">
                              <a:solidFill>
                                <a:srgbClr val="990000"/>
                              </a:solidFill>
                              <a:latin typeface="+mn-lt"/>
                            </a:rPr>
                            <a:t>X</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1" u="none" strike="noStrike" dirty="0">
                              <a:solidFill>
                                <a:srgbClr val="990000"/>
                              </a:solidFill>
                              <a:latin typeface="+mn-lt"/>
                            </a:rPr>
                            <a:t>% </a:t>
                          </a:r>
                          <a14:m>
                            <m:oMath xmlns:m="http://schemas.openxmlformats.org/officeDocument/2006/math">
                              <m:r>
                                <a:rPr lang="en-US" sz="1600" b="1" i="1" u="none" strike="noStrike" smtClean="0">
                                  <a:solidFill>
                                    <a:srgbClr val="990000"/>
                                  </a:solidFill>
                                  <a:latin typeface="Cambria Math" panose="02040503050406030204" pitchFamily="18" charset="0"/>
                                  <a:ea typeface="Cambria Math" panose="02040503050406030204" pitchFamily="18" charset="0"/>
                                </a:rPr>
                                <m:t>𝚫</m:t>
                              </m:r>
                            </m:oMath>
                          </a14:m>
                          <a:r>
                            <a:rPr lang="en-US" sz="1600" b="1" i="1" u="none" strike="noStrike" dirty="0">
                              <a:solidFill>
                                <a:srgbClr val="990000"/>
                              </a:solidFill>
                              <a:latin typeface="+mn-lt"/>
                            </a:rPr>
                            <a:t>P</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9525" marR="9525" marT="9525" marB="0" anchor="ctr">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37576">
                    <a:tc>
                      <a:txBody>
                        <a:bodyPr/>
                        <a:lstStyle/>
                        <a:p>
                          <a:pPr marL="0" marR="0">
                            <a:spcBef>
                              <a:spcPts val="0"/>
                            </a:spcBef>
                            <a:spcAft>
                              <a:spcPts val="0"/>
                            </a:spcAft>
                          </a:pPr>
                          <a:r>
                            <a:rPr lang="en-US" sz="1400" b="1" dirty="0">
                              <a:solidFill>
                                <a:srgbClr val="000000"/>
                              </a:solidFill>
                              <a:latin typeface="+mn-lt"/>
                              <a:ea typeface="Batang"/>
                              <a:cs typeface="Times New Roman"/>
                            </a:rPr>
                            <a:t>Oil-bearing crops </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-28.7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Cereals &amp; bakery</a:t>
                          </a:r>
                        </a:p>
                      </a:txBody>
                      <a:tcPr marL="8890" marR="8890" marT="889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r" fontAlgn="b">
                            <a:tabLst>
                              <a:tab pos="454025" algn="dec"/>
                            </a:tabLst>
                          </a:pPr>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r" fontAlgn="b">
                            <a:tabLst>
                              <a:tab pos="454025" algn="dec"/>
                            </a:tabLst>
                          </a:pPr>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Grain crops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-22.2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Meat</a:t>
                          </a:r>
                        </a:p>
                      </a:txBody>
                      <a:tcPr marL="8890" marR="8890" marT="889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-14.1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indent="6350" algn="r" fontAlgn="b">
                            <a:tabLst/>
                          </a:pPr>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6350" algn="r" fontAlgn="b">
                            <a:tabLst/>
                          </a:pPr>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4833697"/>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Vegetables</a:t>
                          </a:r>
                          <a:r>
                            <a:rPr lang="en-US" sz="1400" b="1" baseline="0" dirty="0">
                              <a:solidFill>
                                <a:srgbClr val="000000"/>
                              </a:solidFill>
                              <a:latin typeface="+mn-lt"/>
                              <a:ea typeface="Batang"/>
                              <a:cs typeface="Times New Roman"/>
                            </a:rPr>
                            <a:t> &amp;</a:t>
                          </a:r>
                          <a:r>
                            <a:rPr lang="en-US" sz="1400" b="1" dirty="0">
                              <a:solidFill>
                                <a:srgbClr val="000000"/>
                              </a:solidFill>
                              <a:latin typeface="+mn-lt"/>
                              <a:ea typeface="Batang"/>
                              <a:cs typeface="Times New Roman"/>
                            </a:rPr>
                            <a:t> melons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-9.3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4.7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Eggs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4055">
                    <a:tc>
                      <a:txBody>
                        <a:bodyPr/>
                        <a:lstStyle/>
                        <a:p>
                          <a:pPr marL="0" marR="0">
                            <a:spcBef>
                              <a:spcPts val="0"/>
                            </a:spcBef>
                            <a:spcAft>
                              <a:spcPts val="0"/>
                            </a:spcAft>
                          </a:pPr>
                          <a:r>
                            <a:rPr lang="en-US" sz="1400" b="1" dirty="0">
                              <a:solidFill>
                                <a:srgbClr val="000000"/>
                              </a:solidFill>
                              <a:latin typeface="+mn-lt"/>
                              <a:ea typeface="Batang"/>
                              <a:cs typeface="Times New Roman"/>
                            </a:rPr>
                            <a:t>Fruits &amp; tree nuts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-8.3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Dairy</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Sugar</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Fruits &amp; vegetables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Other crops </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Other foods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-4.5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Meat cattle</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-28.2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8.5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latin typeface="+mn-lt"/>
                              <a:ea typeface="SimSun"/>
                              <a:cs typeface="Arial"/>
                            </a:rPr>
                            <a:t>FAFH</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Dairy</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10.3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err="1">
                              <a:solidFill>
                                <a:schemeClr val="tx1"/>
                              </a:solidFill>
                              <a:effectLst/>
                              <a:latin typeface="+mn-lt"/>
                              <a:ea typeface="SimSun"/>
                              <a:cs typeface="Arial"/>
                            </a:rPr>
                            <a:t>Nonalc</a:t>
                          </a:r>
                          <a:r>
                            <a:rPr lang="en-US" sz="1400" b="1" dirty="0">
                              <a:solidFill>
                                <a:schemeClr val="tx1"/>
                              </a:solidFill>
                              <a:effectLst/>
                              <a:latin typeface="+mn-lt"/>
                              <a:ea typeface="SimSun"/>
                              <a:cs typeface="Arial"/>
                            </a:rPr>
                            <a:t>. beverages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Poultry &amp; eggs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-38.6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10.8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latin typeface="+mn-lt"/>
                              <a:ea typeface="SimSun"/>
                              <a:cs typeface="Arial"/>
                            </a:rPr>
                            <a:t>Alcoholic beverages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Fish &amp; seafood</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7.2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Nonfood</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mc:Choice>
        <mc:Fallback>
          <p:graphicFrame>
            <p:nvGraphicFramePr>
              <p:cNvPr id="9" name="Content Placeholder 7"/>
              <p:cNvGraphicFramePr>
                <a:graphicFrameLocks noGrp="1"/>
              </p:cNvGraphicFramePr>
              <p:nvPr>
                <p:ph idx="1"/>
                <p:extLst>
                  <p:ext uri="{D42A27DB-BD31-4B8C-83A1-F6EECF244321}">
                    <p14:modId xmlns:p14="http://schemas.microsoft.com/office/powerpoint/2010/main" val="3912711005"/>
                  </p:ext>
                </p:extLst>
              </p:nvPr>
            </p:nvGraphicFramePr>
            <p:xfrm>
              <a:off x="853887" y="1074647"/>
              <a:ext cx="10777820" cy="5695100"/>
            </p:xfrm>
            <a:graphic>
              <a:graphicData uri="http://schemas.openxmlformats.org/drawingml/2006/table">
                <a:tbl>
                  <a:tblPr firstRow="1" bandRow="1">
                    <a:tableStyleId>{5C22544A-7EE6-4342-B048-85BDC9FD1C3A}</a:tableStyleId>
                  </a:tblPr>
                  <a:tblGrid>
                    <a:gridCol w="1756998">
                      <a:extLst>
                        <a:ext uri="{9D8B030D-6E8A-4147-A177-3AD203B41FA5}">
                          <a16:colId xmlns:a16="http://schemas.microsoft.com/office/drawing/2014/main" val="20000"/>
                        </a:ext>
                      </a:extLst>
                    </a:gridCol>
                    <a:gridCol w="726378">
                      <a:extLst>
                        <a:ext uri="{9D8B030D-6E8A-4147-A177-3AD203B41FA5}">
                          <a16:colId xmlns:a16="http://schemas.microsoft.com/office/drawing/2014/main" val="20001"/>
                        </a:ext>
                      </a:extLst>
                    </a:gridCol>
                    <a:gridCol w="726378">
                      <a:extLst>
                        <a:ext uri="{9D8B030D-6E8A-4147-A177-3AD203B41FA5}">
                          <a16:colId xmlns:a16="http://schemas.microsoft.com/office/drawing/2014/main" val="20002"/>
                        </a:ext>
                      </a:extLst>
                    </a:gridCol>
                    <a:gridCol w="775487">
                      <a:extLst>
                        <a:ext uri="{9D8B030D-6E8A-4147-A177-3AD203B41FA5}">
                          <a16:colId xmlns:a16="http://schemas.microsoft.com/office/drawing/2014/main" val="4206029275"/>
                        </a:ext>
                      </a:extLst>
                    </a:gridCol>
                    <a:gridCol w="1736333">
                      <a:extLst>
                        <a:ext uri="{9D8B030D-6E8A-4147-A177-3AD203B41FA5}">
                          <a16:colId xmlns:a16="http://schemas.microsoft.com/office/drawing/2014/main" val="20003"/>
                        </a:ext>
                      </a:extLst>
                    </a:gridCol>
                    <a:gridCol w="760287">
                      <a:extLst>
                        <a:ext uri="{9D8B030D-6E8A-4147-A177-3AD203B41FA5}">
                          <a16:colId xmlns:a16="http://schemas.microsoft.com/office/drawing/2014/main" val="2800319632"/>
                        </a:ext>
                      </a:extLst>
                    </a:gridCol>
                    <a:gridCol w="893188">
                      <a:extLst>
                        <a:ext uri="{9D8B030D-6E8A-4147-A177-3AD203B41FA5}">
                          <a16:colId xmlns:a16="http://schemas.microsoft.com/office/drawing/2014/main" val="348887890"/>
                        </a:ext>
                      </a:extLst>
                    </a:gridCol>
                    <a:gridCol w="1134257">
                      <a:extLst>
                        <a:ext uri="{9D8B030D-6E8A-4147-A177-3AD203B41FA5}">
                          <a16:colId xmlns:a16="http://schemas.microsoft.com/office/drawing/2014/main" val="2414328874"/>
                        </a:ext>
                      </a:extLst>
                    </a:gridCol>
                    <a:gridCol w="1134257">
                      <a:extLst>
                        <a:ext uri="{9D8B030D-6E8A-4147-A177-3AD203B41FA5}">
                          <a16:colId xmlns:a16="http://schemas.microsoft.com/office/drawing/2014/main" val="1892011918"/>
                        </a:ext>
                      </a:extLst>
                    </a:gridCol>
                    <a:gridCol w="1134257">
                      <a:extLst>
                        <a:ext uri="{9D8B030D-6E8A-4147-A177-3AD203B41FA5}">
                          <a16:colId xmlns:a16="http://schemas.microsoft.com/office/drawing/2014/main" val="3168684669"/>
                        </a:ext>
                      </a:extLst>
                    </a:gridCol>
                  </a:tblGrid>
                  <a:tr h="577234">
                    <a:tc gridSpan="3">
                      <a:txBody>
                        <a:bodyPr/>
                        <a:lstStyle/>
                        <a:p>
                          <a:pPr algn="ctr"/>
                          <a:r>
                            <a:rPr lang="en-US" sz="1800" b="1" dirty="0">
                              <a:solidFill>
                                <a:schemeClr val="bg1"/>
                              </a:solidFill>
                              <a:latin typeface="+mn-lt"/>
                            </a:rPr>
                            <a:t>Farm Commodities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1800" b="1" dirty="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800" b="1" i="0" u="none" strike="noStrike" dirty="0">
                              <a:solidFill>
                                <a:schemeClr val="bg1"/>
                              </a:solidFill>
                              <a:latin typeface="+mn-lt"/>
                            </a:rPr>
                            <a:t>Retail Foods</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7011">
                    <a:tc>
                      <a:txBody>
                        <a:bodyPr/>
                        <a:lstStyle/>
                        <a:p>
                          <a:pPr algn="ctr"/>
                          <a:endParaRPr lang="en-US" sz="1800" b="1" dirty="0">
                            <a:solidFill>
                              <a:schemeClr val="accent1">
                                <a:lumMod val="50000"/>
                              </a:schemeClr>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237931" t="-148387" r="-1127586" b="-1212903"/>
                          </a:stretch>
                        </a:blipFill>
                      </a:tcPr>
                    </a:tc>
                    <a:tc>
                      <a:txBody>
                        <a:bodyPr/>
                        <a:lstStyle/>
                        <a:p>
                          <a:endParaRPr lang="en-US"/>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343860" t="-148387" r="-1047368" b="-1212903"/>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751667" t="-148387" r="-565000" b="-1212903"/>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9525" marR="9525" marT="9525" marB="0" anchor="ctr">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37576">
                    <a:tc>
                      <a:txBody>
                        <a:bodyPr/>
                        <a:lstStyle/>
                        <a:p>
                          <a:pPr marL="0" marR="0">
                            <a:spcBef>
                              <a:spcPts val="0"/>
                            </a:spcBef>
                            <a:spcAft>
                              <a:spcPts val="0"/>
                            </a:spcAft>
                          </a:pPr>
                          <a:r>
                            <a:rPr lang="en-US" sz="1400" b="1" dirty="0">
                              <a:solidFill>
                                <a:srgbClr val="000000"/>
                              </a:solidFill>
                              <a:latin typeface="+mn-lt"/>
                              <a:ea typeface="Batang"/>
                              <a:cs typeface="Times New Roman"/>
                            </a:rPr>
                            <a:t>Oil-bearing crops </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-28.7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Cereals &amp; bakery</a:t>
                          </a:r>
                        </a:p>
                      </a:txBody>
                      <a:tcPr marL="8890" marR="8890" marT="889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r" fontAlgn="b">
                            <a:tabLst>
                              <a:tab pos="454025" algn="dec"/>
                            </a:tabLst>
                          </a:pPr>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r" fontAlgn="b">
                            <a:tabLst>
                              <a:tab pos="454025" algn="dec"/>
                            </a:tabLst>
                          </a:pPr>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Grain crops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-22.2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Meat</a:t>
                          </a:r>
                        </a:p>
                      </a:txBody>
                      <a:tcPr marL="8890" marR="8890" marT="889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-14.1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indent="6350" algn="r" fontAlgn="b">
                            <a:tabLst/>
                          </a:pPr>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6350" algn="r" fontAlgn="b">
                            <a:tabLst/>
                          </a:pPr>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4833697"/>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Vegetables</a:t>
                          </a:r>
                          <a:r>
                            <a:rPr lang="en-US" sz="1400" b="1" baseline="0" dirty="0">
                              <a:solidFill>
                                <a:srgbClr val="000000"/>
                              </a:solidFill>
                              <a:latin typeface="+mn-lt"/>
                              <a:ea typeface="Batang"/>
                              <a:cs typeface="Times New Roman"/>
                            </a:rPr>
                            <a:t> &amp;</a:t>
                          </a:r>
                          <a:r>
                            <a:rPr lang="en-US" sz="1400" b="1" dirty="0">
                              <a:solidFill>
                                <a:srgbClr val="000000"/>
                              </a:solidFill>
                              <a:latin typeface="+mn-lt"/>
                              <a:ea typeface="Batang"/>
                              <a:cs typeface="Times New Roman"/>
                            </a:rPr>
                            <a:t> melons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-9.3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4.7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Eggs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4055">
                    <a:tc>
                      <a:txBody>
                        <a:bodyPr/>
                        <a:lstStyle/>
                        <a:p>
                          <a:pPr marL="0" marR="0">
                            <a:spcBef>
                              <a:spcPts val="0"/>
                            </a:spcBef>
                            <a:spcAft>
                              <a:spcPts val="0"/>
                            </a:spcAft>
                          </a:pPr>
                          <a:r>
                            <a:rPr lang="en-US" sz="1400" b="1" dirty="0">
                              <a:solidFill>
                                <a:srgbClr val="000000"/>
                              </a:solidFill>
                              <a:latin typeface="+mn-lt"/>
                              <a:ea typeface="Batang"/>
                              <a:cs typeface="Times New Roman"/>
                            </a:rPr>
                            <a:t>Fruits &amp; tree nuts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-8.3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Dairy</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Sugar</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Fruits &amp; vegetables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Other crops </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Other foods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-4.5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Meat cattle</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-28.2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8.5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latin typeface="+mn-lt"/>
                              <a:ea typeface="SimSun"/>
                              <a:cs typeface="Arial"/>
                            </a:rPr>
                            <a:t>FAFH</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Dairy</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10.3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err="1">
                              <a:solidFill>
                                <a:schemeClr val="tx1"/>
                              </a:solidFill>
                              <a:effectLst/>
                              <a:latin typeface="+mn-lt"/>
                              <a:ea typeface="SimSun"/>
                              <a:cs typeface="Arial"/>
                            </a:rPr>
                            <a:t>Nonalc</a:t>
                          </a:r>
                          <a:r>
                            <a:rPr lang="en-US" sz="1400" b="1" dirty="0">
                              <a:solidFill>
                                <a:schemeClr val="tx1"/>
                              </a:solidFill>
                              <a:effectLst/>
                              <a:latin typeface="+mn-lt"/>
                              <a:ea typeface="SimSun"/>
                              <a:cs typeface="Arial"/>
                            </a:rPr>
                            <a:t>. beverages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Poultry &amp; eggs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-38.6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10.8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latin typeface="+mn-lt"/>
                              <a:ea typeface="SimSun"/>
                              <a:cs typeface="Arial"/>
                            </a:rPr>
                            <a:t>Alcoholic beverages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Fish &amp; seafood</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7.2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Nonfood</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mc:Fallback>
      </mc:AlternateContent>
      <p:sp>
        <p:nvSpPr>
          <p:cNvPr id="4" name="Right Arrow 3">
            <a:extLst>
              <a:ext uri="{FF2B5EF4-FFF2-40B4-BE49-F238E27FC236}">
                <a16:creationId xmlns:a16="http://schemas.microsoft.com/office/drawing/2014/main" id="{6639D50A-2920-AB70-8118-C544B5FF7F25}"/>
              </a:ext>
            </a:extLst>
          </p:cNvPr>
          <p:cNvSpPr/>
          <p:nvPr/>
        </p:nvSpPr>
        <p:spPr>
          <a:xfrm>
            <a:off x="4209157" y="3712992"/>
            <a:ext cx="585627" cy="4184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535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887" y="274638"/>
            <a:ext cx="10952631" cy="1143000"/>
          </a:xfrm>
        </p:spPr>
        <p:txBody>
          <a:bodyPr>
            <a:noAutofit/>
          </a:bodyPr>
          <a:lstStyle/>
          <a:p>
            <a:r>
              <a:rPr lang="en-US" sz="2800" dirty="0"/>
              <a:t>Reversion to 2019 farm commodity prices – new elasticities</a:t>
            </a:r>
          </a:p>
        </p:txBody>
      </p:sp>
      <mc:AlternateContent xmlns:mc="http://schemas.openxmlformats.org/markup-compatibility/2006">
        <mc:Choice xmlns:a14="http://schemas.microsoft.com/office/drawing/2010/main" Requires="a14">
          <p:graphicFrame>
            <p:nvGraphicFramePr>
              <p:cNvPr id="9" name="Content Placeholder 7"/>
              <p:cNvGraphicFramePr>
                <a:graphicFrameLocks noGrp="1"/>
              </p:cNvGraphicFramePr>
              <p:nvPr>
                <p:ph idx="1"/>
              </p:nvPr>
            </p:nvGraphicFramePr>
            <p:xfrm>
              <a:off x="853887" y="1074647"/>
              <a:ext cx="10777820" cy="5695100"/>
            </p:xfrm>
            <a:graphic>
              <a:graphicData uri="http://schemas.openxmlformats.org/drawingml/2006/table">
                <a:tbl>
                  <a:tblPr firstRow="1" bandRow="1">
                    <a:tableStyleId>{5C22544A-7EE6-4342-B048-85BDC9FD1C3A}</a:tableStyleId>
                  </a:tblPr>
                  <a:tblGrid>
                    <a:gridCol w="1756998">
                      <a:extLst>
                        <a:ext uri="{9D8B030D-6E8A-4147-A177-3AD203B41FA5}">
                          <a16:colId xmlns:a16="http://schemas.microsoft.com/office/drawing/2014/main" val="20000"/>
                        </a:ext>
                      </a:extLst>
                    </a:gridCol>
                    <a:gridCol w="726378">
                      <a:extLst>
                        <a:ext uri="{9D8B030D-6E8A-4147-A177-3AD203B41FA5}">
                          <a16:colId xmlns:a16="http://schemas.microsoft.com/office/drawing/2014/main" val="20001"/>
                        </a:ext>
                      </a:extLst>
                    </a:gridCol>
                    <a:gridCol w="726378">
                      <a:extLst>
                        <a:ext uri="{9D8B030D-6E8A-4147-A177-3AD203B41FA5}">
                          <a16:colId xmlns:a16="http://schemas.microsoft.com/office/drawing/2014/main" val="20002"/>
                        </a:ext>
                      </a:extLst>
                    </a:gridCol>
                    <a:gridCol w="775487">
                      <a:extLst>
                        <a:ext uri="{9D8B030D-6E8A-4147-A177-3AD203B41FA5}">
                          <a16:colId xmlns:a16="http://schemas.microsoft.com/office/drawing/2014/main" val="4206029275"/>
                        </a:ext>
                      </a:extLst>
                    </a:gridCol>
                    <a:gridCol w="1736333">
                      <a:extLst>
                        <a:ext uri="{9D8B030D-6E8A-4147-A177-3AD203B41FA5}">
                          <a16:colId xmlns:a16="http://schemas.microsoft.com/office/drawing/2014/main" val="20003"/>
                        </a:ext>
                      </a:extLst>
                    </a:gridCol>
                    <a:gridCol w="760287">
                      <a:extLst>
                        <a:ext uri="{9D8B030D-6E8A-4147-A177-3AD203B41FA5}">
                          <a16:colId xmlns:a16="http://schemas.microsoft.com/office/drawing/2014/main" val="2800319632"/>
                        </a:ext>
                      </a:extLst>
                    </a:gridCol>
                    <a:gridCol w="893188">
                      <a:extLst>
                        <a:ext uri="{9D8B030D-6E8A-4147-A177-3AD203B41FA5}">
                          <a16:colId xmlns:a16="http://schemas.microsoft.com/office/drawing/2014/main" val="348887890"/>
                        </a:ext>
                      </a:extLst>
                    </a:gridCol>
                    <a:gridCol w="1134257">
                      <a:extLst>
                        <a:ext uri="{9D8B030D-6E8A-4147-A177-3AD203B41FA5}">
                          <a16:colId xmlns:a16="http://schemas.microsoft.com/office/drawing/2014/main" val="2414328874"/>
                        </a:ext>
                      </a:extLst>
                    </a:gridCol>
                    <a:gridCol w="1134257">
                      <a:extLst>
                        <a:ext uri="{9D8B030D-6E8A-4147-A177-3AD203B41FA5}">
                          <a16:colId xmlns:a16="http://schemas.microsoft.com/office/drawing/2014/main" val="1892011918"/>
                        </a:ext>
                      </a:extLst>
                    </a:gridCol>
                    <a:gridCol w="1134257">
                      <a:extLst>
                        <a:ext uri="{9D8B030D-6E8A-4147-A177-3AD203B41FA5}">
                          <a16:colId xmlns:a16="http://schemas.microsoft.com/office/drawing/2014/main" val="3168684669"/>
                        </a:ext>
                      </a:extLst>
                    </a:gridCol>
                  </a:tblGrid>
                  <a:tr h="577234">
                    <a:tc gridSpan="3">
                      <a:txBody>
                        <a:bodyPr/>
                        <a:lstStyle/>
                        <a:p>
                          <a:pPr algn="ctr"/>
                          <a:r>
                            <a:rPr lang="en-US" sz="1800" b="1" dirty="0">
                              <a:solidFill>
                                <a:schemeClr val="bg1"/>
                              </a:solidFill>
                              <a:latin typeface="+mn-lt"/>
                            </a:rPr>
                            <a:t>Farm Commodities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1800" b="1" dirty="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800" b="1" i="0" u="none" strike="noStrike" dirty="0">
                              <a:solidFill>
                                <a:schemeClr val="bg1"/>
                              </a:solidFill>
                              <a:latin typeface="+mn-lt"/>
                            </a:rPr>
                            <a:t>Retail Foods</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t>All </a:t>
                          </a:r>
                        </a:p>
                        <a:p>
                          <a:pPr algn="ctr"/>
                          <a:r>
                            <a:rPr lang="en-US" dirty="0"/>
                            <a:t>groups</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dirty="0"/>
                            <a:t>Lower</a:t>
                          </a:r>
                        </a:p>
                        <a:p>
                          <a:pPr algn="ctr"/>
                          <a:r>
                            <a:rPr lang="en-US" dirty="0"/>
                            <a:t> Income</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b"/>
                          <a:r>
                            <a:rPr lang="en-US" sz="1800" b="1" i="0" u="none" strike="noStrike" dirty="0">
                              <a:solidFill>
                                <a:schemeClr val="bg1"/>
                              </a:solidFill>
                              <a:latin typeface="+mn-lt"/>
                            </a:rPr>
                            <a:t>Higher </a:t>
                          </a:r>
                        </a:p>
                        <a:p>
                          <a:pPr algn="ctr" fontAlgn="b"/>
                          <a:r>
                            <a:rPr lang="en-US" sz="1800" b="1" i="0" u="none" strike="noStrike" dirty="0">
                              <a:solidFill>
                                <a:schemeClr val="bg1"/>
                              </a:solidFill>
                              <a:latin typeface="+mn-lt"/>
                            </a:rPr>
                            <a:t>Income</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397011">
                    <a:tc>
                      <a:txBody>
                        <a:bodyPr/>
                        <a:lstStyle/>
                        <a:p>
                          <a:pPr algn="ctr"/>
                          <a:endParaRPr lang="en-US" sz="1800" b="1" dirty="0">
                            <a:solidFill>
                              <a:schemeClr val="accent1">
                                <a:lumMod val="50000"/>
                              </a:schemeClr>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1" i="1" u="none" strike="noStrike" dirty="0">
                              <a:solidFill>
                                <a:srgbClr val="990000"/>
                              </a:solidFill>
                              <a:latin typeface="+mn-lt"/>
                            </a:rPr>
                            <a:t>% </a:t>
                          </a:r>
                          <a14:m>
                            <m:oMath xmlns:m="http://schemas.openxmlformats.org/officeDocument/2006/math">
                              <m:r>
                                <a:rPr lang="en-US" sz="1600" b="1" i="1" u="none" strike="noStrike" smtClean="0">
                                  <a:solidFill>
                                    <a:srgbClr val="990000"/>
                                  </a:solidFill>
                                  <a:latin typeface="Cambria Math" panose="02040503050406030204" pitchFamily="18" charset="0"/>
                                  <a:ea typeface="Cambria Math" panose="02040503050406030204" pitchFamily="18" charset="0"/>
                                </a:rPr>
                                <m:t>𝚫</m:t>
                              </m:r>
                            </m:oMath>
                          </a14:m>
                          <a:r>
                            <a:rPr lang="en-US" sz="1600" b="1" i="1" u="none" strike="noStrike" dirty="0">
                              <a:solidFill>
                                <a:srgbClr val="990000"/>
                              </a:solidFill>
                              <a:latin typeface="+mn-lt"/>
                            </a:rPr>
                            <a:t>W</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1" u="none" strike="noStrike" dirty="0">
                              <a:solidFill>
                                <a:srgbClr val="990000"/>
                              </a:solidFill>
                              <a:latin typeface="+mn-lt"/>
                            </a:rPr>
                            <a:t>% </a:t>
                          </a:r>
                          <a14:m>
                            <m:oMath xmlns:m="http://schemas.openxmlformats.org/officeDocument/2006/math">
                              <m:r>
                                <a:rPr lang="en-US" sz="1600" b="1" i="1" u="none" strike="noStrike" smtClean="0">
                                  <a:solidFill>
                                    <a:srgbClr val="990000"/>
                                  </a:solidFill>
                                  <a:latin typeface="Cambria Math" panose="02040503050406030204" pitchFamily="18" charset="0"/>
                                  <a:ea typeface="Cambria Math" panose="02040503050406030204" pitchFamily="18" charset="0"/>
                                </a:rPr>
                                <m:t>𝚫</m:t>
                              </m:r>
                            </m:oMath>
                          </a14:m>
                          <a:r>
                            <a:rPr lang="en-US" sz="1600" b="1" i="1" u="none" strike="noStrike" dirty="0">
                              <a:solidFill>
                                <a:srgbClr val="990000"/>
                              </a:solidFill>
                              <a:latin typeface="+mn-lt"/>
                            </a:rPr>
                            <a:t>X</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1" u="none" strike="noStrike" dirty="0">
                              <a:solidFill>
                                <a:srgbClr val="990000"/>
                              </a:solidFill>
                              <a:latin typeface="+mn-lt"/>
                            </a:rPr>
                            <a:t>% </a:t>
                          </a:r>
                          <a14:m>
                            <m:oMath xmlns:m="http://schemas.openxmlformats.org/officeDocument/2006/math">
                              <m:r>
                                <a:rPr lang="en-US" sz="1600" b="1" i="1" u="none" strike="noStrike" smtClean="0">
                                  <a:solidFill>
                                    <a:srgbClr val="990000"/>
                                  </a:solidFill>
                                  <a:latin typeface="Cambria Math" panose="02040503050406030204" pitchFamily="18" charset="0"/>
                                  <a:ea typeface="Cambria Math" panose="02040503050406030204" pitchFamily="18" charset="0"/>
                                </a:rPr>
                                <m:t>𝚫</m:t>
                              </m:r>
                            </m:oMath>
                          </a14:m>
                          <a:r>
                            <a:rPr lang="en-US" sz="1600" b="1" i="1" u="none" strike="noStrike" dirty="0">
                              <a:solidFill>
                                <a:srgbClr val="990000"/>
                              </a:solidFill>
                              <a:latin typeface="+mn-lt"/>
                            </a:rPr>
                            <a:t>P</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1" u="none" strike="noStrike" dirty="0">
                              <a:solidFill>
                                <a:srgbClr val="990000"/>
                              </a:solidFill>
                              <a:latin typeface="+mn-lt"/>
                            </a:rPr>
                            <a:t>% </a:t>
                          </a:r>
                          <a14:m>
                            <m:oMath xmlns:m="http://schemas.openxmlformats.org/officeDocument/2006/math">
                              <m:r>
                                <a:rPr lang="en-US" sz="1600" b="1" i="1" u="none" strike="noStrike" smtClean="0">
                                  <a:solidFill>
                                    <a:srgbClr val="990000"/>
                                  </a:solidFill>
                                  <a:latin typeface="Cambria Math" panose="02040503050406030204" pitchFamily="18" charset="0"/>
                                  <a:ea typeface="Cambria Math" panose="02040503050406030204" pitchFamily="18" charset="0"/>
                                </a:rPr>
                                <m:t>𝚫</m:t>
                              </m:r>
                            </m:oMath>
                          </a14:m>
                          <a:r>
                            <a:rPr lang="en-US" sz="1600" b="1" i="1" u="none" strike="noStrike" dirty="0">
                              <a:solidFill>
                                <a:srgbClr val="990000"/>
                              </a:solidFill>
                              <a:latin typeface="+mn-lt"/>
                            </a:rPr>
                            <a:t>Q</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a:p>
                      </a:txBody>
                      <a:tcPr marL="9525" marR="9525" marT="9525" marB="0" anchor="ctr">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37576">
                    <a:tc>
                      <a:txBody>
                        <a:bodyPr/>
                        <a:lstStyle/>
                        <a:p>
                          <a:pPr marL="0" marR="0">
                            <a:spcBef>
                              <a:spcPts val="0"/>
                            </a:spcBef>
                            <a:spcAft>
                              <a:spcPts val="0"/>
                            </a:spcAft>
                          </a:pPr>
                          <a:r>
                            <a:rPr lang="en-US" sz="1400" b="1" dirty="0">
                              <a:solidFill>
                                <a:srgbClr val="000000"/>
                              </a:solidFill>
                              <a:latin typeface="+mn-lt"/>
                              <a:ea typeface="Batang"/>
                              <a:cs typeface="Times New Roman"/>
                            </a:rPr>
                            <a:t>Oil-bearing crops </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-28.7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Cereals &amp; bakery</a:t>
                          </a:r>
                        </a:p>
                      </a:txBody>
                      <a:tcPr marL="8890" marR="8890" marT="889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r" fontAlgn="b">
                            <a:tabLst>
                              <a:tab pos="454025" algn="dec"/>
                            </a:tabLst>
                          </a:pPr>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indent="0" algn="r" fontAlgn="b">
                            <a:tabLst>
                              <a:tab pos="454025" algn="dec"/>
                            </a:tabLst>
                          </a:pPr>
                          <a:r>
                            <a:rPr lang="en-US" sz="1800" b="0" i="0" u="none" strike="noStrike" dirty="0">
                              <a:effectLst/>
                              <a:latin typeface="+mn-lt"/>
                            </a:rPr>
                            <a:t>5.0</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5.2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15.7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2"/>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Grain crops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-22.2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Meat</a:t>
                          </a:r>
                        </a:p>
                      </a:txBody>
                      <a:tcPr marL="8890" marR="8890" marT="889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-14.1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indent="6350" algn="r" fontAlgn="b">
                            <a:tabLst/>
                          </a:pPr>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indent="6350" algn="r" fontAlgn="b">
                            <a:tabLst/>
                          </a:pPr>
                          <a:r>
                            <a:rPr lang="en-US" sz="1800" b="0" i="0" u="none" strike="noStrike" dirty="0">
                              <a:effectLst/>
                              <a:latin typeface="+mn-lt"/>
                            </a:rPr>
                            <a:t>11.3</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13.0</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9.8</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84833697"/>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Vegetables</a:t>
                          </a:r>
                          <a:r>
                            <a:rPr lang="en-US" sz="1400" b="1" baseline="0" dirty="0">
                              <a:solidFill>
                                <a:srgbClr val="000000"/>
                              </a:solidFill>
                              <a:latin typeface="+mn-lt"/>
                              <a:ea typeface="Batang"/>
                              <a:cs typeface="Times New Roman"/>
                            </a:rPr>
                            <a:t> &amp;</a:t>
                          </a:r>
                          <a:r>
                            <a:rPr lang="en-US" sz="1400" b="1" dirty="0">
                              <a:solidFill>
                                <a:srgbClr val="000000"/>
                              </a:solidFill>
                              <a:latin typeface="+mn-lt"/>
                              <a:ea typeface="Batang"/>
                              <a:cs typeface="Times New Roman"/>
                            </a:rPr>
                            <a:t> melons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-9.3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4.7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Eggs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22.4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22.4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20.4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64055">
                    <a:tc>
                      <a:txBody>
                        <a:bodyPr/>
                        <a:lstStyle/>
                        <a:p>
                          <a:pPr marL="0" marR="0">
                            <a:spcBef>
                              <a:spcPts val="0"/>
                            </a:spcBef>
                            <a:spcAft>
                              <a:spcPts val="0"/>
                            </a:spcAft>
                          </a:pPr>
                          <a:r>
                            <a:rPr lang="en-US" sz="1400" b="1" dirty="0">
                              <a:solidFill>
                                <a:srgbClr val="000000"/>
                              </a:solidFill>
                              <a:latin typeface="+mn-lt"/>
                              <a:ea typeface="Batang"/>
                              <a:cs typeface="Times New Roman"/>
                            </a:rPr>
                            <a:t>Fruits &amp; tree nuts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-8.3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Dairy</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-5.9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Sugar</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Fruits &amp; vegetables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6.0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5"/>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Other crops </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Other foods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-4.5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1.8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-5.3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Meat cattle</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-28.2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8.5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latin typeface="+mn-lt"/>
                              <a:ea typeface="SimSun"/>
                              <a:cs typeface="Arial"/>
                            </a:rPr>
                            <a:t>FAFH</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-5.7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Dairy</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10.3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err="1">
                              <a:solidFill>
                                <a:schemeClr val="tx1"/>
                              </a:solidFill>
                              <a:effectLst/>
                              <a:latin typeface="+mn-lt"/>
                              <a:ea typeface="SimSun"/>
                              <a:cs typeface="Arial"/>
                            </a:rPr>
                            <a:t>Nonalc</a:t>
                          </a:r>
                          <a:r>
                            <a:rPr lang="en-US" sz="1400" b="1" dirty="0">
                              <a:solidFill>
                                <a:schemeClr val="tx1"/>
                              </a:solidFill>
                              <a:effectLst/>
                              <a:latin typeface="+mn-lt"/>
                              <a:ea typeface="SimSun"/>
                              <a:cs typeface="Arial"/>
                            </a:rPr>
                            <a:t>. beverages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-10.4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8"/>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Poultry &amp; eggs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-38.6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10.8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latin typeface="+mn-lt"/>
                              <a:ea typeface="SimSun"/>
                              <a:cs typeface="Arial"/>
                            </a:rPr>
                            <a:t>Alcoholic beverages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4.6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Fish &amp; seafood</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7.2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Nonfood</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10"/>
                      </a:ext>
                    </a:extLst>
                  </a:tr>
                </a:tbl>
              </a:graphicData>
            </a:graphic>
          </p:graphicFrame>
        </mc:Choice>
        <mc:Fallback>
          <p:graphicFrame>
            <p:nvGraphicFramePr>
              <p:cNvPr id="9" name="Content Placeholder 7"/>
              <p:cNvGraphicFramePr>
                <a:graphicFrameLocks noGrp="1"/>
              </p:cNvGraphicFramePr>
              <p:nvPr>
                <p:ph idx="1"/>
              </p:nvPr>
            </p:nvGraphicFramePr>
            <p:xfrm>
              <a:off x="853887" y="1074647"/>
              <a:ext cx="10777820" cy="5695100"/>
            </p:xfrm>
            <a:graphic>
              <a:graphicData uri="http://schemas.openxmlformats.org/drawingml/2006/table">
                <a:tbl>
                  <a:tblPr firstRow="1" bandRow="1">
                    <a:tableStyleId>{5C22544A-7EE6-4342-B048-85BDC9FD1C3A}</a:tableStyleId>
                  </a:tblPr>
                  <a:tblGrid>
                    <a:gridCol w="1756998">
                      <a:extLst>
                        <a:ext uri="{9D8B030D-6E8A-4147-A177-3AD203B41FA5}">
                          <a16:colId xmlns:a16="http://schemas.microsoft.com/office/drawing/2014/main" val="20000"/>
                        </a:ext>
                      </a:extLst>
                    </a:gridCol>
                    <a:gridCol w="726378">
                      <a:extLst>
                        <a:ext uri="{9D8B030D-6E8A-4147-A177-3AD203B41FA5}">
                          <a16:colId xmlns:a16="http://schemas.microsoft.com/office/drawing/2014/main" val="20001"/>
                        </a:ext>
                      </a:extLst>
                    </a:gridCol>
                    <a:gridCol w="726378">
                      <a:extLst>
                        <a:ext uri="{9D8B030D-6E8A-4147-A177-3AD203B41FA5}">
                          <a16:colId xmlns:a16="http://schemas.microsoft.com/office/drawing/2014/main" val="20002"/>
                        </a:ext>
                      </a:extLst>
                    </a:gridCol>
                    <a:gridCol w="775487">
                      <a:extLst>
                        <a:ext uri="{9D8B030D-6E8A-4147-A177-3AD203B41FA5}">
                          <a16:colId xmlns:a16="http://schemas.microsoft.com/office/drawing/2014/main" val="4206029275"/>
                        </a:ext>
                      </a:extLst>
                    </a:gridCol>
                    <a:gridCol w="1736333">
                      <a:extLst>
                        <a:ext uri="{9D8B030D-6E8A-4147-A177-3AD203B41FA5}">
                          <a16:colId xmlns:a16="http://schemas.microsoft.com/office/drawing/2014/main" val="20003"/>
                        </a:ext>
                      </a:extLst>
                    </a:gridCol>
                    <a:gridCol w="760287">
                      <a:extLst>
                        <a:ext uri="{9D8B030D-6E8A-4147-A177-3AD203B41FA5}">
                          <a16:colId xmlns:a16="http://schemas.microsoft.com/office/drawing/2014/main" val="2800319632"/>
                        </a:ext>
                      </a:extLst>
                    </a:gridCol>
                    <a:gridCol w="893188">
                      <a:extLst>
                        <a:ext uri="{9D8B030D-6E8A-4147-A177-3AD203B41FA5}">
                          <a16:colId xmlns:a16="http://schemas.microsoft.com/office/drawing/2014/main" val="348887890"/>
                        </a:ext>
                      </a:extLst>
                    </a:gridCol>
                    <a:gridCol w="1134257">
                      <a:extLst>
                        <a:ext uri="{9D8B030D-6E8A-4147-A177-3AD203B41FA5}">
                          <a16:colId xmlns:a16="http://schemas.microsoft.com/office/drawing/2014/main" val="2414328874"/>
                        </a:ext>
                      </a:extLst>
                    </a:gridCol>
                    <a:gridCol w="1134257">
                      <a:extLst>
                        <a:ext uri="{9D8B030D-6E8A-4147-A177-3AD203B41FA5}">
                          <a16:colId xmlns:a16="http://schemas.microsoft.com/office/drawing/2014/main" val="1892011918"/>
                        </a:ext>
                      </a:extLst>
                    </a:gridCol>
                    <a:gridCol w="1134257">
                      <a:extLst>
                        <a:ext uri="{9D8B030D-6E8A-4147-A177-3AD203B41FA5}">
                          <a16:colId xmlns:a16="http://schemas.microsoft.com/office/drawing/2014/main" val="3168684669"/>
                        </a:ext>
                      </a:extLst>
                    </a:gridCol>
                  </a:tblGrid>
                  <a:tr h="577234">
                    <a:tc gridSpan="3">
                      <a:txBody>
                        <a:bodyPr/>
                        <a:lstStyle/>
                        <a:p>
                          <a:pPr algn="ctr"/>
                          <a:r>
                            <a:rPr lang="en-US" sz="1800" b="1" dirty="0">
                              <a:solidFill>
                                <a:schemeClr val="bg1"/>
                              </a:solidFill>
                              <a:latin typeface="+mn-lt"/>
                            </a:rPr>
                            <a:t>Farm Commodities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1800" b="1" i="0" u="none" strike="noStrike" dirty="0">
                            <a:solidFill>
                              <a:schemeClr val="bg1"/>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sz="1800" b="1" dirty="0">
                            <a:solidFill>
                              <a:schemeClr val="bg1"/>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800" b="1" i="0" u="none" strike="noStrike" dirty="0">
                              <a:solidFill>
                                <a:schemeClr val="bg1"/>
                              </a:solidFill>
                              <a:latin typeface="+mn-lt"/>
                            </a:rPr>
                            <a:t>Retail Foods</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US" dirty="0"/>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t>All </a:t>
                          </a:r>
                        </a:p>
                        <a:p>
                          <a:pPr algn="ctr"/>
                          <a:r>
                            <a:rPr lang="en-US" dirty="0"/>
                            <a:t>groups</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dirty="0"/>
                            <a:t>Lower</a:t>
                          </a:r>
                        </a:p>
                        <a:p>
                          <a:pPr algn="ctr"/>
                          <a:r>
                            <a:rPr lang="en-US" dirty="0"/>
                            <a:t> Income</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b"/>
                          <a:r>
                            <a:rPr lang="en-US" sz="1800" b="1" i="0" u="none" strike="noStrike" dirty="0">
                              <a:solidFill>
                                <a:schemeClr val="bg1"/>
                              </a:solidFill>
                              <a:latin typeface="+mn-lt"/>
                            </a:rPr>
                            <a:t>Higher </a:t>
                          </a:r>
                        </a:p>
                        <a:p>
                          <a:pPr algn="ctr" fontAlgn="b"/>
                          <a:r>
                            <a:rPr lang="en-US" sz="1800" b="1" i="0" u="none" strike="noStrike" dirty="0">
                              <a:solidFill>
                                <a:schemeClr val="bg1"/>
                              </a:solidFill>
                              <a:latin typeface="+mn-lt"/>
                            </a:rPr>
                            <a:t>Income</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397011">
                    <a:tc>
                      <a:txBody>
                        <a:bodyPr/>
                        <a:lstStyle/>
                        <a:p>
                          <a:pPr algn="ctr"/>
                          <a:endParaRPr lang="en-US" sz="1800" b="1" dirty="0">
                            <a:solidFill>
                              <a:schemeClr val="accent1">
                                <a:lumMod val="50000"/>
                              </a:schemeClr>
                            </a:solidFill>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237931" t="-161290" r="-1127586" b="-1212903"/>
                          </a:stretch>
                        </a:blipFill>
                      </a:tcPr>
                    </a:tc>
                    <a:tc>
                      <a:txBody>
                        <a:bodyPr/>
                        <a:lstStyle/>
                        <a:p>
                          <a:endParaRPr lang="en-US"/>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343860" t="-161290" r="-1047368" b="-1212903"/>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751667" t="-161290" r="-565000" b="-1212903"/>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endParaRPr lang="en-US"/>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216791" t="-161290" r="-373" b="-1212903"/>
                          </a:stretch>
                        </a:blipFill>
                      </a:tcPr>
                    </a:tc>
                    <a:tc hMerge="1">
                      <a:txBody>
                        <a:bodyPr/>
                        <a:lstStyle/>
                        <a:p>
                          <a:endParaRPr/>
                        </a:p>
                      </a:txBody>
                      <a:tcPr marL="9525" marR="9525" marT="9525" marB="0" anchor="ctr">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US" sz="1600" b="1" i="1" u="none" strike="noStrike" dirty="0">
                            <a:solidFill>
                              <a:srgbClr val="990000"/>
                            </a:solidFill>
                            <a:latin typeface="+mn-lt"/>
                          </a:endParaRP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37576">
                    <a:tc>
                      <a:txBody>
                        <a:bodyPr/>
                        <a:lstStyle/>
                        <a:p>
                          <a:pPr marL="0" marR="0">
                            <a:spcBef>
                              <a:spcPts val="0"/>
                            </a:spcBef>
                            <a:spcAft>
                              <a:spcPts val="0"/>
                            </a:spcAft>
                          </a:pPr>
                          <a:r>
                            <a:rPr lang="en-US" sz="1400" b="1" dirty="0">
                              <a:solidFill>
                                <a:srgbClr val="000000"/>
                              </a:solidFill>
                              <a:latin typeface="+mn-lt"/>
                              <a:ea typeface="Batang"/>
                              <a:cs typeface="Times New Roman"/>
                            </a:rPr>
                            <a:t>Oil-bearing crops </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-28.7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Cereals &amp; bakery</a:t>
                          </a:r>
                        </a:p>
                      </a:txBody>
                      <a:tcPr marL="8890" marR="8890" marT="889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r" fontAlgn="b">
                            <a:tabLst>
                              <a:tab pos="454025" algn="dec"/>
                            </a:tabLst>
                          </a:pPr>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indent="0" algn="r" fontAlgn="b">
                            <a:tabLst>
                              <a:tab pos="454025" algn="dec"/>
                            </a:tabLst>
                          </a:pPr>
                          <a:r>
                            <a:rPr lang="en-US" sz="1800" b="0" i="0" u="none" strike="noStrike" dirty="0">
                              <a:effectLst/>
                              <a:latin typeface="+mn-lt"/>
                            </a:rPr>
                            <a:t>5.0</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5.2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15.7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2"/>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Grain crops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-22.2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Meat</a:t>
                          </a:r>
                        </a:p>
                      </a:txBody>
                      <a:tcPr marL="8890" marR="8890" marT="889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-14.1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indent="6350" algn="r" fontAlgn="b">
                            <a:tabLst/>
                          </a:pPr>
                          <a:endParaRPr lang="en-US" sz="1800" b="0" i="0" u="none" strike="noStrike" dirty="0">
                            <a:effectLst/>
                            <a:latin typeface="+mn-lt"/>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indent="6350" algn="r" fontAlgn="b">
                            <a:tabLst/>
                          </a:pPr>
                          <a:r>
                            <a:rPr lang="en-US" sz="1800" b="0" i="0" u="none" strike="noStrike" dirty="0">
                              <a:effectLst/>
                              <a:latin typeface="+mn-lt"/>
                            </a:rPr>
                            <a:t>11.3</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13.0</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9.8</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84833697"/>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Vegetables</a:t>
                          </a:r>
                          <a:r>
                            <a:rPr lang="en-US" sz="1400" b="1" baseline="0" dirty="0">
                              <a:solidFill>
                                <a:srgbClr val="000000"/>
                              </a:solidFill>
                              <a:latin typeface="+mn-lt"/>
                              <a:ea typeface="Batang"/>
                              <a:cs typeface="Times New Roman"/>
                            </a:rPr>
                            <a:t> &amp;</a:t>
                          </a:r>
                          <a:r>
                            <a:rPr lang="en-US" sz="1400" b="1" dirty="0">
                              <a:solidFill>
                                <a:srgbClr val="000000"/>
                              </a:solidFill>
                              <a:latin typeface="+mn-lt"/>
                              <a:ea typeface="Batang"/>
                              <a:cs typeface="Times New Roman"/>
                            </a:rPr>
                            <a:t> melons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-9.3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4.7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Eggs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22.4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22.4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20.4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64055">
                    <a:tc>
                      <a:txBody>
                        <a:bodyPr/>
                        <a:lstStyle/>
                        <a:p>
                          <a:pPr marL="0" marR="0">
                            <a:spcBef>
                              <a:spcPts val="0"/>
                            </a:spcBef>
                            <a:spcAft>
                              <a:spcPts val="0"/>
                            </a:spcAft>
                          </a:pPr>
                          <a:r>
                            <a:rPr lang="en-US" sz="1400" b="1" dirty="0">
                              <a:solidFill>
                                <a:srgbClr val="000000"/>
                              </a:solidFill>
                              <a:latin typeface="+mn-lt"/>
                              <a:ea typeface="Batang"/>
                              <a:cs typeface="Times New Roman"/>
                            </a:rPr>
                            <a:t>Fruits &amp; tree nuts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-8.3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Dairy</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-5.9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Sugar</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Fruits &amp; vegetables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6.0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5"/>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Other crops </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-39.8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Other foods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-4.5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1.8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-5.3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Meat cattle</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-28.2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8.5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latin typeface="+mn-lt"/>
                              <a:ea typeface="SimSun"/>
                              <a:cs typeface="Arial"/>
                            </a:rPr>
                            <a:t>FAFH</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-5.7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Dairy</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10.3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err="1">
                              <a:solidFill>
                                <a:schemeClr val="tx1"/>
                              </a:solidFill>
                              <a:effectLst/>
                              <a:latin typeface="+mn-lt"/>
                              <a:ea typeface="SimSun"/>
                              <a:cs typeface="Arial"/>
                            </a:rPr>
                            <a:t>Nonalc</a:t>
                          </a:r>
                          <a:r>
                            <a:rPr lang="en-US" sz="1400" b="1" dirty="0">
                              <a:solidFill>
                                <a:schemeClr val="tx1"/>
                              </a:solidFill>
                              <a:effectLst/>
                              <a:latin typeface="+mn-lt"/>
                              <a:ea typeface="SimSun"/>
                              <a:cs typeface="Arial"/>
                            </a:rPr>
                            <a:t>. beverages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-10.4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8"/>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Poultry &amp; eggs</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-38.6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10.8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latin typeface="+mn-lt"/>
                              <a:ea typeface="SimSun"/>
                              <a:cs typeface="Arial"/>
                            </a:rPr>
                            <a:t>Alcoholic beverages</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2.3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4.6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464903">
                    <a:tc>
                      <a:txBody>
                        <a:bodyPr/>
                        <a:lstStyle/>
                        <a:p>
                          <a:pPr marL="0" marR="0">
                            <a:spcBef>
                              <a:spcPts val="0"/>
                            </a:spcBef>
                            <a:spcAft>
                              <a:spcPts val="0"/>
                            </a:spcAft>
                          </a:pPr>
                          <a:r>
                            <a:rPr lang="en-US" sz="1400" b="1" dirty="0">
                              <a:solidFill>
                                <a:srgbClr val="000000"/>
                              </a:solidFill>
                              <a:latin typeface="+mn-lt"/>
                              <a:ea typeface="Batang"/>
                              <a:cs typeface="Times New Roman"/>
                            </a:rPr>
                            <a:t>Fish &amp; seafood</a:t>
                          </a:r>
                          <a:endParaRPr lang="en-US" sz="1400" b="1" dirty="0">
                            <a:latin typeface="+mn-lt"/>
                            <a:ea typeface="Batang"/>
                            <a:cs typeface="Times New Roman"/>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-32.0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7.2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r">
                            <a:lnSpc>
                              <a:spcPct val="200000"/>
                            </a:lnSpc>
                            <a:spcBef>
                              <a:spcPts val="0"/>
                            </a:spcBef>
                            <a:spcAft>
                              <a:spcPts val="0"/>
                            </a:spcAft>
                          </a:pPr>
                          <a:endParaRPr lang="en-US" sz="1600" b="1" dirty="0">
                            <a:solidFill>
                              <a:schemeClr val="tx1"/>
                            </a:solidFill>
                            <a:effectLst/>
                            <a:latin typeface="+mn-lt"/>
                            <a:ea typeface="SimSun"/>
                            <a:cs typeface="Arial"/>
                          </a:endParaRPr>
                        </a:p>
                      </a:txBody>
                      <a:tcPr marL="8890" marR="274320" marT="889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400" b="1" dirty="0">
                              <a:solidFill>
                                <a:schemeClr val="tx1"/>
                              </a:solidFill>
                              <a:effectLst/>
                              <a:latin typeface="+mn-lt"/>
                              <a:ea typeface="SimSun"/>
                              <a:cs typeface="Arial"/>
                            </a:rPr>
                            <a:t>Nonfood</a:t>
                          </a:r>
                        </a:p>
                      </a:txBody>
                      <a:tcPr marL="8890" marR="8890" marT="889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endParaRPr lang="en-US" sz="1800" b="0" i="0" u="none" strike="noStrike" dirty="0">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en-US" sz="1800" b="0" i="0" u="none" strike="noStrike" dirty="0">
                              <a:effectLst/>
                              <a:latin typeface="+mn-lt"/>
                            </a:rPr>
                            <a:t>0.3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b"/>
                          <a:r>
                            <a:rPr lang="en-US" sz="1800" b="0" i="0" u="none" strike="noStrike" dirty="0">
                              <a:effectLst/>
                              <a:latin typeface="+mn-lt"/>
                            </a:rPr>
                            <a:t>0.3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10"/>
                      </a:ext>
                    </a:extLst>
                  </a:tr>
                </a:tbl>
              </a:graphicData>
            </a:graphic>
          </p:graphicFrame>
        </mc:Fallback>
      </mc:AlternateContent>
      <p:sp>
        <p:nvSpPr>
          <p:cNvPr id="3" name="Right Arrow 2">
            <a:extLst>
              <a:ext uri="{FF2B5EF4-FFF2-40B4-BE49-F238E27FC236}">
                <a16:creationId xmlns:a16="http://schemas.microsoft.com/office/drawing/2014/main" id="{C3C63F39-03F0-FBCD-F9D6-A479A28BCFE5}"/>
              </a:ext>
            </a:extLst>
          </p:cNvPr>
          <p:cNvSpPr/>
          <p:nvPr/>
        </p:nvSpPr>
        <p:spPr>
          <a:xfrm>
            <a:off x="7453549" y="3768940"/>
            <a:ext cx="585627" cy="4184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6639D50A-2920-AB70-8118-C544B5FF7F25}"/>
              </a:ext>
            </a:extLst>
          </p:cNvPr>
          <p:cNvSpPr/>
          <p:nvPr/>
        </p:nvSpPr>
        <p:spPr>
          <a:xfrm>
            <a:off x="4209157" y="3712992"/>
            <a:ext cx="585627" cy="4184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08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32884-6F08-9150-444D-22C9555C294D}"/>
              </a:ext>
            </a:extLst>
          </p:cNvPr>
          <p:cNvSpPr>
            <a:spLocks noGrp="1"/>
          </p:cNvSpPr>
          <p:nvPr>
            <p:ph type="title"/>
          </p:nvPr>
        </p:nvSpPr>
        <p:spPr>
          <a:xfrm>
            <a:off x="838199" y="365125"/>
            <a:ext cx="11069171" cy="1325563"/>
          </a:xfrm>
        </p:spPr>
        <p:txBody>
          <a:bodyPr>
            <a:normAutofit/>
          </a:bodyPr>
          <a:lstStyle/>
          <a:p>
            <a:r>
              <a:rPr lang="en-US" sz="2800" dirty="0"/>
              <a:t>Reversion to 2019 farm commodity prices – welfare effects</a:t>
            </a:r>
          </a:p>
        </p:txBody>
      </p:sp>
      <p:graphicFrame>
        <p:nvGraphicFramePr>
          <p:cNvPr id="9" name="Content Placeholder 8">
            <a:extLst>
              <a:ext uri="{FF2B5EF4-FFF2-40B4-BE49-F238E27FC236}">
                <a16:creationId xmlns:a16="http://schemas.microsoft.com/office/drawing/2014/main" id="{45206E1C-5D12-E958-90F4-5FF1ABF4B5B5}"/>
              </a:ext>
            </a:extLst>
          </p:cNvPr>
          <p:cNvGraphicFramePr>
            <a:graphicFrameLocks noGrp="1"/>
          </p:cNvGraphicFramePr>
          <p:nvPr>
            <p:ph idx="1"/>
            <p:extLst>
              <p:ext uri="{D42A27DB-BD31-4B8C-83A1-F6EECF244321}">
                <p14:modId xmlns:p14="http://schemas.microsoft.com/office/powerpoint/2010/main" val="503090894"/>
              </p:ext>
            </p:extLst>
          </p:nvPr>
        </p:nvGraphicFramePr>
        <p:xfrm>
          <a:off x="686920" y="1317812"/>
          <a:ext cx="10818160" cy="5325034"/>
        </p:xfrm>
        <a:graphic>
          <a:graphicData uri="http://schemas.openxmlformats.org/drawingml/2006/table">
            <a:tbl>
              <a:tblPr firstRow="1" bandRow="1">
                <a:tableStyleId>{5C22544A-7EE6-4342-B048-85BDC9FD1C3A}</a:tableStyleId>
              </a:tblPr>
              <a:tblGrid>
                <a:gridCol w="2060049">
                  <a:extLst>
                    <a:ext uri="{9D8B030D-6E8A-4147-A177-3AD203B41FA5}">
                      <a16:colId xmlns:a16="http://schemas.microsoft.com/office/drawing/2014/main" val="818891966"/>
                    </a:ext>
                  </a:extLst>
                </a:gridCol>
                <a:gridCol w="1018143">
                  <a:extLst>
                    <a:ext uri="{9D8B030D-6E8A-4147-A177-3AD203B41FA5}">
                      <a16:colId xmlns:a16="http://schemas.microsoft.com/office/drawing/2014/main" val="1919473251"/>
                    </a:ext>
                  </a:extLst>
                </a:gridCol>
                <a:gridCol w="1237825">
                  <a:extLst>
                    <a:ext uri="{9D8B030D-6E8A-4147-A177-3AD203B41FA5}">
                      <a16:colId xmlns:a16="http://schemas.microsoft.com/office/drawing/2014/main" val="2952973177"/>
                    </a:ext>
                  </a:extLst>
                </a:gridCol>
                <a:gridCol w="1237825">
                  <a:extLst>
                    <a:ext uri="{9D8B030D-6E8A-4147-A177-3AD203B41FA5}">
                      <a16:colId xmlns:a16="http://schemas.microsoft.com/office/drawing/2014/main" val="2417455011"/>
                    </a:ext>
                  </a:extLst>
                </a:gridCol>
                <a:gridCol w="1237825">
                  <a:extLst>
                    <a:ext uri="{9D8B030D-6E8A-4147-A177-3AD203B41FA5}">
                      <a16:colId xmlns:a16="http://schemas.microsoft.com/office/drawing/2014/main" val="3712687758"/>
                    </a:ext>
                  </a:extLst>
                </a:gridCol>
                <a:gridCol w="194938">
                  <a:extLst>
                    <a:ext uri="{9D8B030D-6E8A-4147-A177-3AD203B41FA5}">
                      <a16:colId xmlns:a16="http://schemas.microsoft.com/office/drawing/2014/main" val="614083229"/>
                    </a:ext>
                  </a:extLst>
                </a:gridCol>
                <a:gridCol w="1277185">
                  <a:extLst>
                    <a:ext uri="{9D8B030D-6E8A-4147-A177-3AD203B41FA5}">
                      <a16:colId xmlns:a16="http://schemas.microsoft.com/office/drawing/2014/main" val="2857941205"/>
                    </a:ext>
                  </a:extLst>
                </a:gridCol>
                <a:gridCol w="1277185">
                  <a:extLst>
                    <a:ext uri="{9D8B030D-6E8A-4147-A177-3AD203B41FA5}">
                      <a16:colId xmlns:a16="http://schemas.microsoft.com/office/drawing/2014/main" val="672123047"/>
                    </a:ext>
                  </a:extLst>
                </a:gridCol>
                <a:gridCol w="1277185">
                  <a:extLst>
                    <a:ext uri="{9D8B030D-6E8A-4147-A177-3AD203B41FA5}">
                      <a16:colId xmlns:a16="http://schemas.microsoft.com/office/drawing/2014/main" val="1924471706"/>
                    </a:ext>
                  </a:extLst>
                </a:gridCol>
              </a:tblGrid>
              <a:tr h="449109">
                <a:tc>
                  <a:txBody>
                    <a:bodyPr/>
                    <a:lstStyle/>
                    <a:p>
                      <a:endParaRPr lang="en-US" dirty="0"/>
                    </a:p>
                  </a:txBody>
                  <a:tcP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9525" marR="9525" marT="9525" marB="0" anchor="ctr"/>
                </a:tc>
                <a:tc gridSpan="3">
                  <a:txBody>
                    <a:bodyPr/>
                    <a:lstStyle/>
                    <a:p>
                      <a:pPr algn="ctr" rtl="0" fontAlgn="ctr"/>
                      <a:r>
                        <a:rPr lang="en-US" sz="1800" b="1" i="1" u="none" strike="noStrike" dirty="0">
                          <a:solidFill>
                            <a:schemeClr val="bg1"/>
                          </a:solidFill>
                          <a:effectLst/>
                          <a:latin typeface="Calibri" panose="020F0502020204030204" pitchFamily="34" charset="0"/>
                        </a:rPr>
                        <a:t>Simulations Using “New” Elasticities</a:t>
                      </a:r>
                    </a:p>
                  </a:txBody>
                  <a:tcPr marL="9525" marR="9525" marT="9525" marB="0" anchor="ctr"/>
                </a:tc>
                <a:tc hMerge="1">
                  <a:txBody>
                    <a:bodyPr/>
                    <a:lstStyle/>
                    <a:p>
                      <a:pPr algn="ctr" rtl="0" fontAlgn="ctr"/>
                      <a:endParaRPr lang="en-US" sz="1600" b="1" i="1"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rtl="0" fontAlgn="ctr"/>
                      <a:endParaRPr lang="en-US" sz="1600" b="1" i="1"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endParaRPr lang="en-US" sz="1800" b="1" i="1" u="none" strike="noStrike" dirty="0">
                        <a:solidFill>
                          <a:schemeClr val="bg1"/>
                        </a:solidFill>
                        <a:effectLst/>
                        <a:latin typeface="Calibri" panose="020F0502020204030204" pitchFamily="34" charset="0"/>
                      </a:endParaRPr>
                    </a:p>
                  </a:txBody>
                  <a:tcPr marL="9525" marR="9525" marT="9525" marB="0" anchor="ct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800" b="1" i="1" u="none" strike="noStrike" dirty="0">
                        <a:solidFill>
                          <a:schemeClr val="bg1"/>
                        </a:solidFill>
                        <a:effectLst/>
                        <a:latin typeface="Calibri" panose="020F0502020204030204" pitchFamily="34" charset="0"/>
                      </a:endParaRPr>
                    </a:p>
                  </a:txBody>
                  <a:tcPr marL="9525" marR="9525" marT="9525" marB="0" anchor="ctr"/>
                </a:tc>
                <a:tc hMerge="1">
                  <a:txBody>
                    <a:bodyPr/>
                    <a:lstStyle/>
                    <a:p>
                      <a:pPr algn="ctr" rtl="0" fontAlgn="ctr"/>
                      <a:endParaRPr lang="en-US" sz="1600" b="1" i="1"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rtl="0" fontAlgn="ctr"/>
                      <a:endParaRPr lang="en-US" sz="1600" b="1" i="1"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32388074"/>
                  </a:ext>
                </a:extLst>
              </a:tr>
              <a:tr h="625795">
                <a:tc>
                  <a:txBody>
                    <a:bodyPr/>
                    <a:lstStyle/>
                    <a:p>
                      <a:endParaRPr lang="en-US" dirty="0"/>
                    </a:p>
                  </a:txBody>
                  <a:tcPr/>
                </a:tc>
                <a:tc>
                  <a:txBody>
                    <a:bodyPr/>
                    <a:lstStyle/>
                    <a:p>
                      <a:pPr algn="l" fontAlgn="ctr"/>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1600" b="1" i="0" u="none" strike="noStrike" dirty="0">
                          <a:effectLst/>
                          <a:latin typeface="+mn-lt"/>
                        </a:rPr>
                        <a:t>All</a:t>
                      </a:r>
                    </a:p>
                    <a:p>
                      <a:pPr algn="ctr" rtl="0" fontAlgn="ctr"/>
                      <a:r>
                        <a:rPr lang="en-US" sz="1600" b="1" i="0" u="none" strike="noStrike" dirty="0">
                          <a:solidFill>
                            <a:srgbClr val="000000"/>
                          </a:solidFill>
                          <a:effectLst/>
                          <a:latin typeface="+mn-lt"/>
                        </a:rPr>
                        <a:t>groups</a:t>
                      </a:r>
                    </a:p>
                  </a:txBody>
                  <a:tcPr marL="9525" marR="9525" marT="9525" marB="0" anchor="ctr"/>
                </a:tc>
                <a:tc>
                  <a:txBody>
                    <a:bodyPr/>
                    <a:lstStyle/>
                    <a:p>
                      <a:pPr algn="ctr" rtl="0" fontAlgn="ctr"/>
                      <a:endParaRPr lang="en-US" sz="1600" b="1" i="0" u="none" strike="noStrike" dirty="0">
                        <a:solidFill>
                          <a:srgbClr val="000000"/>
                        </a:solidFill>
                        <a:effectLst/>
                        <a:latin typeface="+mn-lt"/>
                      </a:endParaRPr>
                    </a:p>
                  </a:txBody>
                  <a:tcPr marL="9525" marR="9525" marT="9525" marB="0" anchor="ctr"/>
                </a:tc>
                <a:tc>
                  <a:txBody>
                    <a:bodyPr/>
                    <a:lstStyle/>
                    <a:p>
                      <a:pPr algn="ctr" rtl="0" fontAlgn="ctr"/>
                      <a:endParaRPr lang="en-US" sz="1600" b="1" i="0" u="none" strike="noStrike" dirty="0">
                        <a:solidFill>
                          <a:srgbClr val="000000"/>
                        </a:solidFill>
                        <a:effectLst/>
                        <a:latin typeface="+mn-lt"/>
                      </a:endParaRPr>
                    </a:p>
                  </a:txBody>
                  <a:tcPr marL="9525" marR="9525" marT="9525" marB="0" anchor="ctr"/>
                </a:tc>
                <a:tc>
                  <a:txBody>
                    <a:bodyPr/>
                    <a:lstStyle/>
                    <a:p>
                      <a:pPr algn="ctr" rtl="0" fontAlgn="ctr"/>
                      <a:endParaRPr lang="en-US" sz="1600" b="1" i="0" u="none" strike="noStrike" dirty="0">
                        <a:solidFill>
                          <a:srgbClr val="000000"/>
                        </a:solidFill>
                        <a:effectLst/>
                        <a:latin typeface="+mn-lt"/>
                      </a:endParaRPr>
                    </a:p>
                  </a:txBody>
                  <a:tcPr marL="9525" marR="9525" marT="9525" marB="0" anchor="ctr"/>
                </a:tc>
                <a:tc>
                  <a:txBody>
                    <a:bodyPr/>
                    <a:lstStyle/>
                    <a:p>
                      <a:pPr algn="ctr" rtl="0" fontAlgn="ctr"/>
                      <a:endParaRPr lang="en-US" sz="1600" b="1" i="0" u="none" strike="noStrike" dirty="0">
                        <a:solidFill>
                          <a:srgbClr val="000000"/>
                        </a:solidFill>
                        <a:effectLst/>
                        <a:latin typeface="+mn-lt"/>
                      </a:endParaRPr>
                    </a:p>
                  </a:txBody>
                  <a:tcPr marL="9525" marR="9525" marT="9525" marB="0" anchor="ctr"/>
                </a:tc>
                <a:tc>
                  <a:txBody>
                    <a:bodyPr/>
                    <a:lstStyle/>
                    <a:p>
                      <a:pPr algn="ctr" rtl="0" fontAlgn="ctr"/>
                      <a:endParaRPr lang="en-US" sz="1600" b="1" i="0" u="none" strike="noStrike" dirty="0">
                        <a:solidFill>
                          <a:srgbClr val="000000"/>
                        </a:solidFill>
                        <a:effectLst/>
                        <a:latin typeface="+mn-lt"/>
                      </a:endParaRPr>
                    </a:p>
                  </a:txBody>
                  <a:tcPr marL="9525" marR="9525" marT="9525" marB="0" anchor="ctr"/>
                </a:tc>
                <a:tc>
                  <a:txBody>
                    <a:bodyPr/>
                    <a:lstStyle/>
                    <a:p>
                      <a:pPr algn="ctr" rtl="0" fontAlgn="ctr"/>
                      <a:endParaRPr lang="en-US" sz="16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231768562"/>
                  </a:ext>
                </a:extLst>
              </a:tr>
              <a:tr h="708355">
                <a:tc>
                  <a:txBody>
                    <a:bodyPr/>
                    <a:lstStyle/>
                    <a:p>
                      <a:pPr algn="ctr" rtl="0" fontAlgn="ctr"/>
                      <a:r>
                        <a:rPr lang="en-US" sz="1400" u="none" strike="noStrike" dirty="0">
                          <a:effectLst/>
                        </a:rPr>
                        <a:t>∆ adult weight,</a:t>
                      </a:r>
                    </a:p>
                    <a:p>
                      <a:pPr algn="ctr" rtl="0" fontAlgn="ctr"/>
                      <a:r>
                        <a:rPr lang="en-US" sz="1400" u="none" strike="noStrike" dirty="0">
                          <a:effectLst/>
                        </a:rPr>
                        <a:t>one year</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400" b="0" i="1" u="none" strike="noStrike" dirty="0" err="1">
                          <a:solidFill>
                            <a:srgbClr val="AD0C3B"/>
                          </a:solidFill>
                          <a:effectLst/>
                          <a:latin typeface="+mn-lt"/>
                        </a:rPr>
                        <a:t>lbs</a:t>
                      </a:r>
                      <a:r>
                        <a:rPr lang="en-US" sz="1400" b="0" i="1" u="none" strike="noStrike" dirty="0">
                          <a:solidFill>
                            <a:srgbClr val="AD0C3B"/>
                          </a:solidFill>
                          <a:effectLst/>
                          <a:latin typeface="+mn-lt"/>
                        </a:rPr>
                        <a:t>/adult</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2.37</a:t>
                      </a: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rtl="0" fontAlgn="ctr"/>
                      <a:endParaRPr lang="en-US" sz="1600" b="1" i="0" u="none" strike="noStrike">
                        <a:solidFill>
                          <a:schemeClr val="accent1">
                            <a:lumMod val="50000"/>
                          </a:schemeClr>
                        </a:solidFill>
                        <a:effectLst/>
                        <a:latin typeface="Calibri" panose="020F0502020204030204" pitchFamily="34" charset="0"/>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extLst>
                  <a:ext uri="{0D108BD9-81ED-4DB2-BD59-A6C34878D82A}">
                    <a16:rowId xmlns:a16="http://schemas.microsoft.com/office/drawing/2014/main" val="145890214"/>
                  </a:ext>
                </a:extLst>
              </a:tr>
              <a:tr h="708355">
                <a:tc>
                  <a:txBody>
                    <a:bodyPr/>
                    <a:lstStyle/>
                    <a:p>
                      <a:pPr algn="ctr" rtl="0" fontAlgn="ctr"/>
                      <a:r>
                        <a:rPr lang="en-US" sz="1400" u="none" strike="noStrike" dirty="0">
                          <a:effectLst/>
                        </a:rPr>
                        <a:t>∆ adult weight, </a:t>
                      </a:r>
                    </a:p>
                    <a:p>
                      <a:pPr algn="ctr" rtl="0" fontAlgn="ctr"/>
                      <a:r>
                        <a:rPr lang="en-US" sz="1400" u="none" strike="noStrike" dirty="0">
                          <a:effectLst/>
                        </a:rPr>
                        <a:t>steady state</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400" b="0" i="1" u="none" strike="noStrike" dirty="0" err="1">
                          <a:solidFill>
                            <a:srgbClr val="AD0C3B"/>
                          </a:solidFill>
                          <a:effectLst/>
                          <a:latin typeface="+mn-lt"/>
                        </a:rPr>
                        <a:t>lbs</a:t>
                      </a:r>
                      <a:r>
                        <a:rPr lang="en-US" sz="1400" b="0" i="1" u="none" strike="noStrike" dirty="0">
                          <a:solidFill>
                            <a:srgbClr val="AD0C3B"/>
                          </a:solidFill>
                          <a:effectLst/>
                          <a:latin typeface="+mn-lt"/>
                        </a:rPr>
                        <a:t>/adult</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3.97</a:t>
                      </a: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ctr"/>
                      <a:endParaRPr lang="en-US" sz="1800" b="1" i="0" u="none" strike="noStrike">
                        <a:solidFill>
                          <a:schemeClr val="accent1">
                            <a:lumMod val="50000"/>
                          </a:schemeClr>
                        </a:solidFill>
                        <a:effectLst/>
                        <a:latin typeface="Arial" panose="020B0604020202020204" pitchFamily="34" charset="0"/>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extLst>
                  <a:ext uri="{0D108BD9-81ED-4DB2-BD59-A6C34878D82A}">
                    <a16:rowId xmlns:a16="http://schemas.microsoft.com/office/drawing/2014/main" val="731165935"/>
                  </a:ext>
                </a:extLst>
              </a:tr>
              <a:tr h="708355">
                <a:tc>
                  <a:txBody>
                    <a:bodyPr/>
                    <a:lstStyle/>
                    <a:p>
                      <a:pPr algn="ctr" rtl="0" fontAlgn="ctr"/>
                      <a:r>
                        <a:rPr lang="en-US" sz="1400" u="none" strike="noStrike" dirty="0">
                          <a:effectLst/>
                        </a:rPr>
                        <a:t>∆CS per adult</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400" b="0" i="1" u="none" strike="noStrike" dirty="0">
                          <a:solidFill>
                            <a:srgbClr val="AD0C3B"/>
                          </a:solidFill>
                          <a:effectLst/>
                          <a:latin typeface="+mn-lt"/>
                        </a:rPr>
                        <a:t>$/year</a:t>
                      </a:r>
                    </a:p>
                  </a:txBody>
                  <a:tcPr marL="9525" marR="9525" marT="9525" marB="0" anchor="ctr"/>
                </a:tc>
                <a:tc>
                  <a:txBody>
                    <a:bodyPr/>
                    <a:lstStyle/>
                    <a:p>
                      <a:pPr algn="l" fontAlgn="b"/>
                      <a:r>
                        <a:rPr lang="en-US" sz="1600" b="1" i="0" u="none" strike="noStrike" dirty="0">
                          <a:solidFill>
                            <a:srgbClr val="C00000"/>
                          </a:solidFill>
                          <a:effectLst/>
                          <a:latin typeface="+mn-lt"/>
                        </a:rPr>
                        <a:t>        268.3 </a:t>
                      </a:r>
                    </a:p>
                  </a:txBody>
                  <a:tcPr marL="9525" marR="9525" marT="9525" marB="0" anchor="ctr"/>
                </a:tc>
                <a:tc>
                  <a:txBody>
                    <a:bodyPr/>
                    <a:lstStyle/>
                    <a:p>
                      <a:pPr algn="l" fontAlgn="b"/>
                      <a:endParaRPr lang="en-US" sz="1600" b="1" i="0" u="none" strike="noStrike" dirty="0">
                        <a:solidFill>
                          <a:srgbClr val="C00000"/>
                        </a:solidFill>
                        <a:effectLst/>
                        <a:latin typeface="+mn-lt"/>
                      </a:endParaRPr>
                    </a:p>
                  </a:txBody>
                  <a:tcPr marL="9525" marR="9525" marT="9525" marB="0" anchor="ctr"/>
                </a:tc>
                <a:tc>
                  <a:txBody>
                    <a:bodyPr/>
                    <a:lstStyle/>
                    <a:p>
                      <a:pPr algn="l" fontAlgn="b"/>
                      <a:endParaRPr lang="en-US" sz="1600" b="1" i="0" u="none" strike="noStrike" dirty="0">
                        <a:solidFill>
                          <a:srgbClr val="C00000"/>
                        </a:solidFill>
                        <a:effectLst/>
                        <a:latin typeface="+mn-lt"/>
                      </a:endParaRPr>
                    </a:p>
                  </a:txBody>
                  <a:tcPr marL="9525" marR="9525" marT="9525" marB="0" anchor="ctr"/>
                </a:tc>
                <a:tc>
                  <a:txBody>
                    <a:bodyPr/>
                    <a:lstStyle/>
                    <a:p>
                      <a:pPr algn="l" fontAlgn="ctr"/>
                      <a:endParaRPr lang="en-US" sz="1800" b="1" i="0" u="none" strike="noStrike" dirty="0">
                        <a:solidFill>
                          <a:srgbClr val="C00000"/>
                        </a:solidFill>
                        <a:effectLst/>
                        <a:latin typeface="Arial" panose="020B0604020202020204" pitchFamily="34" charset="0"/>
                      </a:endParaRPr>
                    </a:p>
                  </a:txBody>
                  <a:tcPr marL="9525" marR="9525" marT="9525" marB="0" anchor="ctr"/>
                </a:tc>
                <a:tc>
                  <a:txBody>
                    <a:bodyPr/>
                    <a:lstStyle/>
                    <a:p>
                      <a:pPr algn="l" fontAlgn="b"/>
                      <a:endParaRPr lang="en-US" sz="1600" b="1" i="0" u="none" strike="noStrike" dirty="0">
                        <a:solidFill>
                          <a:srgbClr val="C00000"/>
                        </a:solidFill>
                        <a:effectLst/>
                        <a:latin typeface="+mn-lt"/>
                      </a:endParaRPr>
                    </a:p>
                  </a:txBody>
                  <a:tcPr marL="9525" marR="9525" marT="9525" marB="0" anchor="ctr"/>
                </a:tc>
                <a:tc>
                  <a:txBody>
                    <a:bodyPr/>
                    <a:lstStyle/>
                    <a:p>
                      <a:pPr algn="l" fontAlgn="b"/>
                      <a:endParaRPr lang="en-US" sz="1600" b="1" i="0" u="none" strike="noStrike" dirty="0">
                        <a:solidFill>
                          <a:srgbClr val="C00000"/>
                        </a:solidFill>
                        <a:effectLst/>
                        <a:latin typeface="+mn-lt"/>
                      </a:endParaRPr>
                    </a:p>
                  </a:txBody>
                  <a:tcPr marL="9525" marR="9525" marT="9525" marB="0" anchor="ctr"/>
                </a:tc>
                <a:tc>
                  <a:txBody>
                    <a:bodyPr/>
                    <a:lstStyle/>
                    <a:p>
                      <a:pPr algn="l" fontAlgn="b"/>
                      <a:endParaRPr lang="en-US" sz="1600" b="1" i="0" u="none" strike="noStrike" dirty="0">
                        <a:solidFill>
                          <a:srgbClr val="C00000"/>
                        </a:solidFill>
                        <a:effectLst/>
                        <a:latin typeface="+mn-lt"/>
                      </a:endParaRPr>
                    </a:p>
                  </a:txBody>
                  <a:tcPr marL="9525" marR="9525" marT="9525" marB="0" anchor="ctr"/>
                </a:tc>
                <a:extLst>
                  <a:ext uri="{0D108BD9-81ED-4DB2-BD59-A6C34878D82A}">
                    <a16:rowId xmlns:a16="http://schemas.microsoft.com/office/drawing/2014/main" val="528814550"/>
                  </a:ext>
                </a:extLst>
              </a:tr>
              <a:tr h="708355">
                <a:tc>
                  <a:txBody>
                    <a:bodyPr/>
                    <a:lstStyle/>
                    <a:p>
                      <a:pPr algn="ctr" rtl="0" fontAlgn="ctr"/>
                      <a:r>
                        <a:rPr lang="en-US" sz="1400" u="none" strike="noStrike" dirty="0">
                          <a:effectLst/>
                        </a:rPr>
                        <a:t>(a) ∆CS total </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1" u="none" strike="noStrike" dirty="0">
                          <a:solidFill>
                            <a:srgbClr val="AD0C3B"/>
                          </a:solidFill>
                          <a:effectLst/>
                          <a:latin typeface="+mn-lt"/>
                        </a:rPr>
                        <a:t>$b/year</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66.3</a:t>
                      </a: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rtl="0" fontAlgn="ctr"/>
                      <a:endParaRPr lang="en-US" sz="1600" b="1" i="0" u="none" strike="noStrike">
                        <a:solidFill>
                          <a:schemeClr val="accent1">
                            <a:lumMod val="50000"/>
                          </a:schemeClr>
                        </a:solidFill>
                        <a:effectLst/>
                        <a:latin typeface="Calibri" panose="020F0502020204030204" pitchFamily="34" charset="0"/>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extLst>
                  <a:ext uri="{0D108BD9-81ED-4DB2-BD59-A6C34878D82A}">
                    <a16:rowId xmlns:a16="http://schemas.microsoft.com/office/drawing/2014/main" val="1360456917"/>
                  </a:ext>
                </a:extLst>
              </a:tr>
              <a:tr h="708355">
                <a:tc>
                  <a:txBody>
                    <a:bodyPr/>
                    <a:lstStyle/>
                    <a:p>
                      <a:pPr algn="ctr" rtl="0" fontAlgn="ctr"/>
                      <a:r>
                        <a:rPr lang="en-US" sz="1400" u="none" strike="noStrike" dirty="0">
                          <a:effectLst/>
                        </a:rPr>
                        <a:t>(b) ∆ Public Health </a:t>
                      </a:r>
                    </a:p>
                    <a:p>
                      <a:pPr algn="ctr" rtl="0" fontAlgn="ctr"/>
                      <a:r>
                        <a:rPr lang="en-US" sz="1400" u="none" strike="noStrike" dirty="0">
                          <a:effectLst/>
                        </a:rPr>
                        <a:t>Care Cost</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u="none" strike="noStrike" dirty="0">
                          <a:solidFill>
                            <a:srgbClr val="AD0C3B"/>
                          </a:solidFill>
                          <a:effectLst/>
                          <a:latin typeface="+mn-lt"/>
                        </a:rPr>
                        <a:t>$b/year</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   4.3</a:t>
                      </a: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rtl="0" fontAlgn="ctr"/>
                      <a:endParaRPr lang="en-US" sz="1600" b="1" i="0" u="none" strike="noStrike" dirty="0">
                        <a:solidFill>
                          <a:schemeClr val="accent1">
                            <a:lumMod val="50000"/>
                          </a:schemeClr>
                        </a:solidFill>
                        <a:effectLst/>
                        <a:latin typeface="Calibri" panose="020F0502020204030204" pitchFamily="34" charset="0"/>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extLst>
                  <a:ext uri="{0D108BD9-81ED-4DB2-BD59-A6C34878D82A}">
                    <a16:rowId xmlns:a16="http://schemas.microsoft.com/office/drawing/2014/main" val="2547783665"/>
                  </a:ext>
                </a:extLst>
              </a:tr>
              <a:tr h="708355">
                <a:tc>
                  <a:txBody>
                    <a:bodyPr/>
                    <a:lstStyle/>
                    <a:p>
                      <a:pPr algn="ctr" rtl="0" fontAlgn="ctr"/>
                      <a:r>
                        <a:rPr lang="en-US" sz="1400" u="none" strike="noStrike" dirty="0">
                          <a:effectLst/>
                        </a:rPr>
                        <a:t>∆SW = (a) – (b)</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u="none" strike="noStrike" dirty="0">
                          <a:solidFill>
                            <a:srgbClr val="AD0C3B"/>
                          </a:solidFill>
                          <a:effectLst/>
                          <a:latin typeface="+mn-lt"/>
                        </a:rPr>
                        <a:t>$b/year</a:t>
                      </a:r>
                    </a:p>
                  </a:txBody>
                  <a:tcPr marL="9525" marR="9525" marT="9525" marB="0" anchor="ctr"/>
                </a:tc>
                <a:tc>
                  <a:txBody>
                    <a:bodyPr/>
                    <a:lstStyle/>
                    <a:p>
                      <a:pPr algn="ctr" fontAlgn="b"/>
                      <a:r>
                        <a:rPr lang="en-US" sz="1600" b="1" i="0" u="none" strike="noStrike" dirty="0">
                          <a:solidFill>
                            <a:srgbClr val="C00000"/>
                          </a:solidFill>
                          <a:effectLst/>
                          <a:latin typeface="+mn-lt"/>
                        </a:rPr>
                        <a:t>62.0</a:t>
                      </a:r>
                    </a:p>
                  </a:txBody>
                  <a:tcPr marL="9525" marR="9525" marT="9525" marB="0" anchor="ctr"/>
                </a:tc>
                <a:tc>
                  <a:txBody>
                    <a:bodyPr/>
                    <a:lstStyle/>
                    <a:p>
                      <a:pPr algn="ctr" fontAlgn="b"/>
                      <a:endParaRPr lang="en-US" sz="1600" b="1" i="0" u="none" strike="noStrike" dirty="0">
                        <a:solidFill>
                          <a:srgbClr val="C00000"/>
                        </a:solidFill>
                        <a:effectLst/>
                        <a:latin typeface="+mn-lt"/>
                      </a:endParaRPr>
                    </a:p>
                  </a:txBody>
                  <a:tcPr marL="9525" marR="9525" marT="9525" marB="0" anchor="ctr"/>
                </a:tc>
                <a:tc>
                  <a:txBody>
                    <a:bodyPr/>
                    <a:lstStyle/>
                    <a:p>
                      <a:pPr algn="ctr" fontAlgn="b"/>
                      <a:endParaRPr lang="en-US" sz="1600" b="1" i="0" u="none" strike="noStrike" dirty="0">
                        <a:solidFill>
                          <a:srgbClr val="C00000"/>
                        </a:solidFill>
                        <a:effectLst/>
                        <a:latin typeface="+mn-lt"/>
                      </a:endParaRPr>
                    </a:p>
                  </a:txBody>
                  <a:tcPr marL="9525" marR="9525" marT="9525" marB="0" anchor="ctr"/>
                </a:tc>
                <a:tc>
                  <a:txBody>
                    <a:bodyPr/>
                    <a:lstStyle/>
                    <a:p>
                      <a:pPr algn="ctr" rtl="0" fontAlgn="ctr"/>
                      <a:endParaRPr lang="en-US" sz="1600" b="1" i="0" u="none" strike="noStrike" dirty="0">
                        <a:solidFill>
                          <a:srgbClr val="C00000"/>
                        </a:solidFill>
                        <a:effectLst/>
                        <a:latin typeface="Calibri" panose="020F0502020204030204" pitchFamily="34" charset="0"/>
                      </a:endParaRPr>
                    </a:p>
                  </a:txBody>
                  <a:tcPr marL="9525" marR="9525" marT="9525" marB="0" anchor="ctr"/>
                </a:tc>
                <a:tc>
                  <a:txBody>
                    <a:bodyPr/>
                    <a:lstStyle/>
                    <a:p>
                      <a:pPr algn="ctr" fontAlgn="b"/>
                      <a:endParaRPr lang="en-US" sz="1600" b="1" i="0" u="none" strike="noStrike" dirty="0">
                        <a:solidFill>
                          <a:srgbClr val="C00000"/>
                        </a:solidFill>
                        <a:effectLst/>
                        <a:latin typeface="+mn-lt"/>
                      </a:endParaRPr>
                    </a:p>
                  </a:txBody>
                  <a:tcPr marL="9525" marR="9525" marT="9525" marB="0" anchor="ctr"/>
                </a:tc>
                <a:tc>
                  <a:txBody>
                    <a:bodyPr/>
                    <a:lstStyle/>
                    <a:p>
                      <a:pPr algn="ctr" fontAlgn="b"/>
                      <a:endParaRPr lang="en-US" sz="1600" b="1" i="0" u="none" strike="noStrike" dirty="0">
                        <a:solidFill>
                          <a:srgbClr val="C00000"/>
                        </a:solidFill>
                        <a:effectLst/>
                        <a:latin typeface="+mn-lt"/>
                      </a:endParaRPr>
                    </a:p>
                  </a:txBody>
                  <a:tcPr marL="9525" marR="9525" marT="9525" marB="0" anchor="ctr"/>
                </a:tc>
                <a:tc>
                  <a:txBody>
                    <a:bodyPr/>
                    <a:lstStyle/>
                    <a:p>
                      <a:pPr algn="ctr" fontAlgn="b"/>
                      <a:endParaRPr lang="en-US" sz="1600" b="1" i="0" u="none" strike="noStrike" dirty="0">
                        <a:solidFill>
                          <a:srgbClr val="C00000"/>
                        </a:solidFill>
                        <a:effectLst/>
                        <a:latin typeface="+mn-lt"/>
                      </a:endParaRPr>
                    </a:p>
                  </a:txBody>
                  <a:tcPr marL="9525" marR="9525" marT="9525" marB="0" anchor="ctr"/>
                </a:tc>
                <a:extLst>
                  <a:ext uri="{0D108BD9-81ED-4DB2-BD59-A6C34878D82A}">
                    <a16:rowId xmlns:a16="http://schemas.microsoft.com/office/drawing/2014/main" val="761813409"/>
                  </a:ext>
                </a:extLst>
              </a:tr>
            </a:tbl>
          </a:graphicData>
        </a:graphic>
      </p:graphicFrame>
    </p:spTree>
    <p:extLst>
      <p:ext uri="{BB962C8B-B14F-4D97-AF65-F5344CB8AC3E}">
        <p14:creationId xmlns:p14="http://schemas.microsoft.com/office/powerpoint/2010/main" val="1517633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32884-6F08-9150-444D-22C9555C294D}"/>
              </a:ext>
            </a:extLst>
          </p:cNvPr>
          <p:cNvSpPr>
            <a:spLocks noGrp="1"/>
          </p:cNvSpPr>
          <p:nvPr>
            <p:ph type="title"/>
          </p:nvPr>
        </p:nvSpPr>
        <p:spPr>
          <a:xfrm>
            <a:off x="838199" y="365125"/>
            <a:ext cx="11069171" cy="1325563"/>
          </a:xfrm>
        </p:spPr>
        <p:txBody>
          <a:bodyPr>
            <a:normAutofit/>
          </a:bodyPr>
          <a:lstStyle/>
          <a:p>
            <a:r>
              <a:rPr lang="en-US" sz="2800" dirty="0"/>
              <a:t>Reversion to 2019 farm commodity prices – welfare effects</a:t>
            </a:r>
          </a:p>
        </p:txBody>
      </p:sp>
      <p:graphicFrame>
        <p:nvGraphicFramePr>
          <p:cNvPr id="9" name="Content Placeholder 8">
            <a:extLst>
              <a:ext uri="{FF2B5EF4-FFF2-40B4-BE49-F238E27FC236}">
                <a16:creationId xmlns:a16="http://schemas.microsoft.com/office/drawing/2014/main" id="{45206E1C-5D12-E958-90F4-5FF1ABF4B5B5}"/>
              </a:ext>
            </a:extLst>
          </p:cNvPr>
          <p:cNvGraphicFramePr>
            <a:graphicFrameLocks noGrp="1"/>
          </p:cNvGraphicFramePr>
          <p:nvPr>
            <p:ph idx="1"/>
            <p:extLst>
              <p:ext uri="{D42A27DB-BD31-4B8C-83A1-F6EECF244321}">
                <p14:modId xmlns:p14="http://schemas.microsoft.com/office/powerpoint/2010/main" val="1104124831"/>
              </p:ext>
            </p:extLst>
          </p:nvPr>
        </p:nvGraphicFramePr>
        <p:xfrm>
          <a:off x="686920" y="1317812"/>
          <a:ext cx="10818160" cy="5325034"/>
        </p:xfrm>
        <a:graphic>
          <a:graphicData uri="http://schemas.openxmlformats.org/drawingml/2006/table">
            <a:tbl>
              <a:tblPr firstRow="1" bandRow="1">
                <a:tableStyleId>{5C22544A-7EE6-4342-B048-85BDC9FD1C3A}</a:tableStyleId>
              </a:tblPr>
              <a:tblGrid>
                <a:gridCol w="2060049">
                  <a:extLst>
                    <a:ext uri="{9D8B030D-6E8A-4147-A177-3AD203B41FA5}">
                      <a16:colId xmlns:a16="http://schemas.microsoft.com/office/drawing/2014/main" val="818891966"/>
                    </a:ext>
                  </a:extLst>
                </a:gridCol>
                <a:gridCol w="1018143">
                  <a:extLst>
                    <a:ext uri="{9D8B030D-6E8A-4147-A177-3AD203B41FA5}">
                      <a16:colId xmlns:a16="http://schemas.microsoft.com/office/drawing/2014/main" val="1919473251"/>
                    </a:ext>
                  </a:extLst>
                </a:gridCol>
                <a:gridCol w="1237825">
                  <a:extLst>
                    <a:ext uri="{9D8B030D-6E8A-4147-A177-3AD203B41FA5}">
                      <a16:colId xmlns:a16="http://schemas.microsoft.com/office/drawing/2014/main" val="2952973177"/>
                    </a:ext>
                  </a:extLst>
                </a:gridCol>
                <a:gridCol w="1237825">
                  <a:extLst>
                    <a:ext uri="{9D8B030D-6E8A-4147-A177-3AD203B41FA5}">
                      <a16:colId xmlns:a16="http://schemas.microsoft.com/office/drawing/2014/main" val="2417455011"/>
                    </a:ext>
                  </a:extLst>
                </a:gridCol>
                <a:gridCol w="1237825">
                  <a:extLst>
                    <a:ext uri="{9D8B030D-6E8A-4147-A177-3AD203B41FA5}">
                      <a16:colId xmlns:a16="http://schemas.microsoft.com/office/drawing/2014/main" val="3712687758"/>
                    </a:ext>
                  </a:extLst>
                </a:gridCol>
                <a:gridCol w="194938">
                  <a:extLst>
                    <a:ext uri="{9D8B030D-6E8A-4147-A177-3AD203B41FA5}">
                      <a16:colId xmlns:a16="http://schemas.microsoft.com/office/drawing/2014/main" val="614083229"/>
                    </a:ext>
                  </a:extLst>
                </a:gridCol>
                <a:gridCol w="1277185">
                  <a:extLst>
                    <a:ext uri="{9D8B030D-6E8A-4147-A177-3AD203B41FA5}">
                      <a16:colId xmlns:a16="http://schemas.microsoft.com/office/drawing/2014/main" val="2857941205"/>
                    </a:ext>
                  </a:extLst>
                </a:gridCol>
                <a:gridCol w="1277185">
                  <a:extLst>
                    <a:ext uri="{9D8B030D-6E8A-4147-A177-3AD203B41FA5}">
                      <a16:colId xmlns:a16="http://schemas.microsoft.com/office/drawing/2014/main" val="672123047"/>
                    </a:ext>
                  </a:extLst>
                </a:gridCol>
                <a:gridCol w="1277185">
                  <a:extLst>
                    <a:ext uri="{9D8B030D-6E8A-4147-A177-3AD203B41FA5}">
                      <a16:colId xmlns:a16="http://schemas.microsoft.com/office/drawing/2014/main" val="1924471706"/>
                    </a:ext>
                  </a:extLst>
                </a:gridCol>
              </a:tblGrid>
              <a:tr h="449109">
                <a:tc>
                  <a:txBody>
                    <a:bodyPr/>
                    <a:lstStyle/>
                    <a:p>
                      <a:endParaRPr lang="en-US" dirty="0"/>
                    </a:p>
                  </a:txBody>
                  <a:tcP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9525" marR="9525" marT="9525" marB="0" anchor="ctr"/>
                </a:tc>
                <a:tc gridSpan="3">
                  <a:txBody>
                    <a:bodyPr/>
                    <a:lstStyle/>
                    <a:p>
                      <a:pPr algn="ctr" rtl="0" fontAlgn="ctr"/>
                      <a:r>
                        <a:rPr lang="en-US" sz="1800" b="1" i="1" u="none" strike="noStrike" dirty="0">
                          <a:solidFill>
                            <a:schemeClr val="bg1"/>
                          </a:solidFill>
                          <a:effectLst/>
                          <a:latin typeface="Calibri" panose="020F0502020204030204" pitchFamily="34" charset="0"/>
                        </a:rPr>
                        <a:t>Simulations Using “New” Elasticities</a:t>
                      </a:r>
                    </a:p>
                  </a:txBody>
                  <a:tcPr marL="9525" marR="9525" marT="9525" marB="0" anchor="ctr"/>
                </a:tc>
                <a:tc hMerge="1">
                  <a:txBody>
                    <a:bodyPr/>
                    <a:lstStyle/>
                    <a:p>
                      <a:pPr algn="ctr" rtl="0" fontAlgn="ctr"/>
                      <a:endParaRPr lang="en-US" sz="1600" b="1" i="1"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rtl="0" fontAlgn="ctr"/>
                      <a:endParaRPr lang="en-US" sz="1600" b="1" i="1"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endParaRPr lang="en-US" sz="1800" b="1" i="1" u="none" strike="noStrike" dirty="0">
                        <a:solidFill>
                          <a:schemeClr val="bg1"/>
                        </a:solidFill>
                        <a:effectLst/>
                        <a:latin typeface="Calibri" panose="020F0502020204030204" pitchFamily="34" charset="0"/>
                      </a:endParaRPr>
                    </a:p>
                  </a:txBody>
                  <a:tcPr marL="9525" marR="9525" marT="9525" marB="0" anchor="ct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800" b="1" i="1" u="none" strike="noStrike" dirty="0">
                        <a:solidFill>
                          <a:schemeClr val="bg1"/>
                        </a:solidFill>
                        <a:effectLst/>
                        <a:latin typeface="Calibri" panose="020F0502020204030204" pitchFamily="34" charset="0"/>
                      </a:endParaRPr>
                    </a:p>
                  </a:txBody>
                  <a:tcPr marL="9525" marR="9525" marT="9525" marB="0" anchor="ctr"/>
                </a:tc>
                <a:tc hMerge="1">
                  <a:txBody>
                    <a:bodyPr/>
                    <a:lstStyle/>
                    <a:p>
                      <a:pPr algn="ctr" rtl="0" fontAlgn="ctr"/>
                      <a:endParaRPr lang="en-US" sz="1600" b="1" i="1"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rtl="0" fontAlgn="ctr"/>
                      <a:endParaRPr lang="en-US" sz="1600" b="1" i="1"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32388074"/>
                  </a:ext>
                </a:extLst>
              </a:tr>
              <a:tr h="625795">
                <a:tc>
                  <a:txBody>
                    <a:bodyPr/>
                    <a:lstStyle/>
                    <a:p>
                      <a:endParaRPr lang="en-US" dirty="0"/>
                    </a:p>
                  </a:txBody>
                  <a:tcPr/>
                </a:tc>
                <a:tc>
                  <a:txBody>
                    <a:bodyPr/>
                    <a:lstStyle/>
                    <a:p>
                      <a:pPr algn="l" fontAlgn="ctr"/>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1600" b="1" i="0" u="none" strike="noStrike" dirty="0">
                          <a:effectLst/>
                          <a:latin typeface="+mn-lt"/>
                        </a:rPr>
                        <a:t>All</a:t>
                      </a:r>
                    </a:p>
                    <a:p>
                      <a:pPr algn="ctr" rtl="0" fontAlgn="ctr"/>
                      <a:r>
                        <a:rPr lang="en-US" sz="1600" b="1" i="0" u="none" strike="noStrike" dirty="0">
                          <a:solidFill>
                            <a:srgbClr val="000000"/>
                          </a:solidFill>
                          <a:effectLst/>
                          <a:latin typeface="+mn-lt"/>
                        </a:rPr>
                        <a:t>groups</a:t>
                      </a:r>
                    </a:p>
                  </a:txBody>
                  <a:tcPr marL="9525" marR="9525" marT="9525" marB="0" anchor="ctr"/>
                </a:tc>
                <a:tc>
                  <a:txBody>
                    <a:bodyPr/>
                    <a:lstStyle/>
                    <a:p>
                      <a:pPr algn="ctr" rtl="0" fontAlgn="ctr"/>
                      <a:r>
                        <a:rPr lang="en-US" sz="1600" b="1" i="0" u="none" strike="noStrike" dirty="0">
                          <a:effectLst/>
                          <a:latin typeface="+mn-lt"/>
                        </a:rPr>
                        <a:t>Lower </a:t>
                      </a:r>
                    </a:p>
                    <a:p>
                      <a:pPr algn="ctr" rtl="0" fontAlgn="ctr"/>
                      <a:r>
                        <a:rPr lang="en-US" sz="1600" b="1" i="0" u="none" strike="noStrike" dirty="0">
                          <a:effectLst/>
                          <a:latin typeface="+mn-lt"/>
                        </a:rPr>
                        <a:t>income</a:t>
                      </a:r>
                      <a:endParaRPr lang="en-US" sz="1600" b="1" i="0" u="none" strike="noStrike" dirty="0">
                        <a:solidFill>
                          <a:srgbClr val="000000"/>
                        </a:solidFill>
                        <a:effectLst/>
                        <a:latin typeface="+mn-lt"/>
                      </a:endParaRPr>
                    </a:p>
                  </a:txBody>
                  <a:tcPr marL="9525" marR="9525" marT="9525" marB="0" anchor="ctr"/>
                </a:tc>
                <a:tc>
                  <a:txBody>
                    <a:bodyPr/>
                    <a:lstStyle/>
                    <a:p>
                      <a:pPr algn="ctr" rtl="0" fontAlgn="ctr"/>
                      <a:r>
                        <a:rPr lang="en-US" sz="1600" b="1" i="0" u="none" strike="noStrike" dirty="0">
                          <a:effectLst/>
                          <a:latin typeface="+mn-lt"/>
                        </a:rPr>
                        <a:t>Higher </a:t>
                      </a:r>
                    </a:p>
                    <a:p>
                      <a:pPr algn="ctr" rtl="0" fontAlgn="ctr"/>
                      <a:r>
                        <a:rPr lang="en-US" sz="1600" b="1" i="0" u="none" strike="noStrike" dirty="0">
                          <a:effectLst/>
                          <a:latin typeface="+mn-lt"/>
                        </a:rPr>
                        <a:t>income</a:t>
                      </a:r>
                      <a:endParaRPr lang="en-US" sz="1600" b="1" i="0" u="none" strike="noStrike" dirty="0">
                        <a:solidFill>
                          <a:srgbClr val="000000"/>
                        </a:solidFill>
                        <a:effectLst/>
                        <a:latin typeface="+mn-lt"/>
                      </a:endParaRPr>
                    </a:p>
                  </a:txBody>
                  <a:tcPr marL="9525" marR="9525" marT="9525" marB="0" anchor="ctr"/>
                </a:tc>
                <a:tc>
                  <a:txBody>
                    <a:bodyPr/>
                    <a:lstStyle/>
                    <a:p>
                      <a:pPr algn="ctr" rtl="0" fontAlgn="ctr"/>
                      <a:endParaRPr lang="en-US" sz="1600" b="1" i="0" u="none" strike="noStrike" dirty="0">
                        <a:solidFill>
                          <a:srgbClr val="000000"/>
                        </a:solidFill>
                        <a:effectLst/>
                        <a:latin typeface="+mn-lt"/>
                      </a:endParaRPr>
                    </a:p>
                  </a:txBody>
                  <a:tcPr marL="9525" marR="9525" marT="9525" marB="0" anchor="ctr"/>
                </a:tc>
                <a:tc>
                  <a:txBody>
                    <a:bodyPr/>
                    <a:lstStyle/>
                    <a:p>
                      <a:pPr algn="ctr" rtl="0" fontAlgn="ctr"/>
                      <a:endParaRPr lang="en-US" sz="1600" b="1" i="0" u="none" strike="noStrike" dirty="0">
                        <a:solidFill>
                          <a:srgbClr val="000000"/>
                        </a:solidFill>
                        <a:effectLst/>
                        <a:latin typeface="+mn-lt"/>
                      </a:endParaRPr>
                    </a:p>
                  </a:txBody>
                  <a:tcPr marL="9525" marR="9525" marT="9525" marB="0" anchor="ctr"/>
                </a:tc>
                <a:tc>
                  <a:txBody>
                    <a:bodyPr/>
                    <a:lstStyle/>
                    <a:p>
                      <a:pPr algn="ctr" rtl="0" fontAlgn="ctr"/>
                      <a:endParaRPr lang="en-US" sz="1600" b="1" i="0" u="none" strike="noStrike" dirty="0">
                        <a:solidFill>
                          <a:srgbClr val="000000"/>
                        </a:solidFill>
                        <a:effectLst/>
                        <a:latin typeface="+mn-lt"/>
                      </a:endParaRPr>
                    </a:p>
                  </a:txBody>
                  <a:tcPr marL="9525" marR="9525" marT="9525" marB="0" anchor="ctr"/>
                </a:tc>
                <a:tc>
                  <a:txBody>
                    <a:bodyPr/>
                    <a:lstStyle/>
                    <a:p>
                      <a:pPr algn="ctr" rtl="0" fontAlgn="ctr"/>
                      <a:endParaRPr lang="en-US" sz="16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231768562"/>
                  </a:ext>
                </a:extLst>
              </a:tr>
              <a:tr h="708355">
                <a:tc>
                  <a:txBody>
                    <a:bodyPr/>
                    <a:lstStyle/>
                    <a:p>
                      <a:pPr algn="ctr" rtl="0" fontAlgn="ctr"/>
                      <a:r>
                        <a:rPr lang="en-US" sz="1400" u="none" strike="noStrike" dirty="0">
                          <a:effectLst/>
                        </a:rPr>
                        <a:t>∆ adult weight,</a:t>
                      </a:r>
                    </a:p>
                    <a:p>
                      <a:pPr algn="ctr" rtl="0" fontAlgn="ctr"/>
                      <a:r>
                        <a:rPr lang="en-US" sz="1400" u="none" strike="noStrike" dirty="0">
                          <a:effectLst/>
                        </a:rPr>
                        <a:t>one year</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400" b="0" i="1" u="none" strike="noStrike" dirty="0" err="1">
                          <a:solidFill>
                            <a:srgbClr val="AD0C3B"/>
                          </a:solidFill>
                          <a:effectLst/>
                          <a:latin typeface="+mn-lt"/>
                        </a:rPr>
                        <a:t>lbs</a:t>
                      </a:r>
                      <a:r>
                        <a:rPr lang="en-US" sz="1400" b="0" i="1" u="none" strike="noStrike" dirty="0">
                          <a:solidFill>
                            <a:srgbClr val="AD0C3B"/>
                          </a:solidFill>
                          <a:effectLst/>
                          <a:latin typeface="+mn-lt"/>
                        </a:rPr>
                        <a:t>/adult</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2.37</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3.40</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-1.24</a:t>
                      </a:r>
                    </a:p>
                  </a:txBody>
                  <a:tcPr marL="9525" marR="9525" marT="9525" marB="0" anchor="ctr"/>
                </a:tc>
                <a:tc>
                  <a:txBody>
                    <a:bodyPr/>
                    <a:lstStyle/>
                    <a:p>
                      <a:pPr algn="ctr" rtl="0" fontAlgn="ctr"/>
                      <a:endParaRPr lang="en-US" sz="1600" b="1" i="0" u="none" strike="noStrike">
                        <a:solidFill>
                          <a:schemeClr val="accent1">
                            <a:lumMod val="50000"/>
                          </a:schemeClr>
                        </a:solidFill>
                        <a:effectLst/>
                        <a:latin typeface="Calibri" panose="020F0502020204030204" pitchFamily="34" charset="0"/>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extLst>
                  <a:ext uri="{0D108BD9-81ED-4DB2-BD59-A6C34878D82A}">
                    <a16:rowId xmlns:a16="http://schemas.microsoft.com/office/drawing/2014/main" val="145890214"/>
                  </a:ext>
                </a:extLst>
              </a:tr>
              <a:tr h="708355">
                <a:tc>
                  <a:txBody>
                    <a:bodyPr/>
                    <a:lstStyle/>
                    <a:p>
                      <a:pPr algn="ctr" rtl="0" fontAlgn="ctr"/>
                      <a:r>
                        <a:rPr lang="en-US" sz="1400" u="none" strike="noStrike" dirty="0">
                          <a:effectLst/>
                        </a:rPr>
                        <a:t>∆ adult weight, </a:t>
                      </a:r>
                    </a:p>
                    <a:p>
                      <a:pPr algn="ctr" rtl="0" fontAlgn="ctr"/>
                      <a:r>
                        <a:rPr lang="en-US" sz="1400" u="none" strike="noStrike" dirty="0">
                          <a:effectLst/>
                        </a:rPr>
                        <a:t>steady state</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400" b="0" i="1" u="none" strike="noStrike" dirty="0" err="1">
                          <a:solidFill>
                            <a:srgbClr val="AD0C3B"/>
                          </a:solidFill>
                          <a:effectLst/>
                          <a:latin typeface="+mn-lt"/>
                        </a:rPr>
                        <a:t>lbs</a:t>
                      </a:r>
                      <a:r>
                        <a:rPr lang="en-US" sz="1400" b="0" i="1" u="none" strike="noStrike" dirty="0">
                          <a:solidFill>
                            <a:srgbClr val="AD0C3B"/>
                          </a:solidFill>
                          <a:effectLst/>
                          <a:latin typeface="+mn-lt"/>
                        </a:rPr>
                        <a:t>/adult</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3.97</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5.68</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-2.07</a:t>
                      </a:r>
                    </a:p>
                  </a:txBody>
                  <a:tcPr marL="9525" marR="9525" marT="9525" marB="0" anchor="ctr"/>
                </a:tc>
                <a:tc>
                  <a:txBody>
                    <a:bodyPr/>
                    <a:lstStyle/>
                    <a:p>
                      <a:pPr algn="ctr" fontAlgn="ctr"/>
                      <a:endParaRPr lang="en-US" sz="1800" b="1" i="0" u="none" strike="noStrike">
                        <a:solidFill>
                          <a:schemeClr val="accent1">
                            <a:lumMod val="50000"/>
                          </a:schemeClr>
                        </a:solidFill>
                        <a:effectLst/>
                        <a:latin typeface="Arial" panose="020B0604020202020204" pitchFamily="34" charset="0"/>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extLst>
                  <a:ext uri="{0D108BD9-81ED-4DB2-BD59-A6C34878D82A}">
                    <a16:rowId xmlns:a16="http://schemas.microsoft.com/office/drawing/2014/main" val="731165935"/>
                  </a:ext>
                </a:extLst>
              </a:tr>
              <a:tr h="708355">
                <a:tc>
                  <a:txBody>
                    <a:bodyPr/>
                    <a:lstStyle/>
                    <a:p>
                      <a:pPr algn="ctr" rtl="0" fontAlgn="ctr"/>
                      <a:r>
                        <a:rPr lang="en-US" sz="1400" u="none" strike="noStrike" dirty="0">
                          <a:effectLst/>
                        </a:rPr>
                        <a:t>∆CS per adult</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400" b="0" i="1" u="none" strike="noStrike" dirty="0">
                          <a:solidFill>
                            <a:srgbClr val="AD0C3B"/>
                          </a:solidFill>
                          <a:effectLst/>
                          <a:latin typeface="+mn-lt"/>
                        </a:rPr>
                        <a:t>$/year</a:t>
                      </a:r>
                    </a:p>
                  </a:txBody>
                  <a:tcPr marL="9525" marR="9525" marT="9525" marB="0" anchor="ctr"/>
                </a:tc>
                <a:tc>
                  <a:txBody>
                    <a:bodyPr/>
                    <a:lstStyle/>
                    <a:p>
                      <a:pPr algn="l" fontAlgn="b"/>
                      <a:r>
                        <a:rPr lang="en-US" sz="1600" b="1" i="0" u="none" strike="noStrike" dirty="0">
                          <a:solidFill>
                            <a:srgbClr val="C00000"/>
                          </a:solidFill>
                          <a:effectLst/>
                          <a:latin typeface="+mn-lt"/>
                        </a:rPr>
                        <a:t>        268.3 </a:t>
                      </a:r>
                    </a:p>
                  </a:txBody>
                  <a:tcPr marL="9525" marR="9525" marT="9525" marB="0" anchor="ctr"/>
                </a:tc>
                <a:tc>
                  <a:txBody>
                    <a:bodyPr/>
                    <a:lstStyle/>
                    <a:p>
                      <a:pPr algn="l" fontAlgn="b"/>
                      <a:r>
                        <a:rPr lang="en-US" sz="1600" b="1" i="0" u="none" strike="noStrike" dirty="0">
                          <a:solidFill>
                            <a:srgbClr val="C00000"/>
                          </a:solidFill>
                          <a:effectLst/>
                          <a:latin typeface="+mn-lt"/>
                        </a:rPr>
                        <a:t>        158.9 </a:t>
                      </a:r>
                    </a:p>
                  </a:txBody>
                  <a:tcPr marL="9525" marR="9525" marT="9525" marB="0" anchor="ctr"/>
                </a:tc>
                <a:tc>
                  <a:txBody>
                    <a:bodyPr/>
                    <a:lstStyle/>
                    <a:p>
                      <a:pPr algn="l" fontAlgn="b"/>
                      <a:r>
                        <a:rPr lang="en-US" sz="1600" b="1" i="0" u="none" strike="noStrike" dirty="0">
                          <a:solidFill>
                            <a:srgbClr val="C00000"/>
                          </a:solidFill>
                          <a:effectLst/>
                          <a:latin typeface="+mn-lt"/>
                        </a:rPr>
                        <a:t>        307.3 </a:t>
                      </a:r>
                    </a:p>
                  </a:txBody>
                  <a:tcPr marL="9525" marR="9525" marT="9525" marB="0" anchor="ctr"/>
                </a:tc>
                <a:tc>
                  <a:txBody>
                    <a:bodyPr/>
                    <a:lstStyle/>
                    <a:p>
                      <a:pPr algn="l" fontAlgn="ctr"/>
                      <a:endParaRPr lang="en-US" sz="1800" b="1" i="0" u="none" strike="noStrike" dirty="0">
                        <a:solidFill>
                          <a:srgbClr val="C00000"/>
                        </a:solidFill>
                        <a:effectLst/>
                        <a:latin typeface="Arial" panose="020B0604020202020204" pitchFamily="34" charset="0"/>
                      </a:endParaRPr>
                    </a:p>
                  </a:txBody>
                  <a:tcPr marL="9525" marR="9525" marT="9525" marB="0" anchor="ctr"/>
                </a:tc>
                <a:tc>
                  <a:txBody>
                    <a:bodyPr/>
                    <a:lstStyle/>
                    <a:p>
                      <a:pPr algn="l" fontAlgn="b"/>
                      <a:endParaRPr lang="en-US" sz="1600" b="1" i="0" u="none" strike="noStrike" dirty="0">
                        <a:solidFill>
                          <a:srgbClr val="C00000"/>
                        </a:solidFill>
                        <a:effectLst/>
                        <a:latin typeface="+mn-lt"/>
                      </a:endParaRPr>
                    </a:p>
                  </a:txBody>
                  <a:tcPr marL="9525" marR="9525" marT="9525" marB="0" anchor="ctr"/>
                </a:tc>
                <a:tc>
                  <a:txBody>
                    <a:bodyPr/>
                    <a:lstStyle/>
                    <a:p>
                      <a:pPr algn="l" fontAlgn="b"/>
                      <a:endParaRPr lang="en-US" sz="1600" b="1" i="0" u="none" strike="noStrike" dirty="0">
                        <a:solidFill>
                          <a:srgbClr val="C00000"/>
                        </a:solidFill>
                        <a:effectLst/>
                        <a:latin typeface="+mn-lt"/>
                      </a:endParaRPr>
                    </a:p>
                  </a:txBody>
                  <a:tcPr marL="9525" marR="9525" marT="9525" marB="0" anchor="ctr"/>
                </a:tc>
                <a:tc>
                  <a:txBody>
                    <a:bodyPr/>
                    <a:lstStyle/>
                    <a:p>
                      <a:pPr algn="l" fontAlgn="b"/>
                      <a:endParaRPr lang="en-US" sz="1600" b="1" i="0" u="none" strike="noStrike" dirty="0">
                        <a:solidFill>
                          <a:srgbClr val="C00000"/>
                        </a:solidFill>
                        <a:effectLst/>
                        <a:latin typeface="+mn-lt"/>
                      </a:endParaRPr>
                    </a:p>
                  </a:txBody>
                  <a:tcPr marL="9525" marR="9525" marT="9525" marB="0" anchor="ctr"/>
                </a:tc>
                <a:extLst>
                  <a:ext uri="{0D108BD9-81ED-4DB2-BD59-A6C34878D82A}">
                    <a16:rowId xmlns:a16="http://schemas.microsoft.com/office/drawing/2014/main" val="528814550"/>
                  </a:ext>
                </a:extLst>
              </a:tr>
              <a:tr h="708355">
                <a:tc>
                  <a:txBody>
                    <a:bodyPr/>
                    <a:lstStyle/>
                    <a:p>
                      <a:pPr algn="ctr" rtl="0" fontAlgn="ctr"/>
                      <a:r>
                        <a:rPr lang="en-US" sz="1400" u="none" strike="noStrike" dirty="0">
                          <a:effectLst/>
                        </a:rPr>
                        <a:t>(a) ∆CS total </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1" u="none" strike="noStrike" dirty="0">
                          <a:solidFill>
                            <a:srgbClr val="AD0C3B"/>
                          </a:solidFill>
                          <a:effectLst/>
                          <a:latin typeface="+mn-lt"/>
                        </a:rPr>
                        <a:t>$b/year</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66.3</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10.9</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54.8</a:t>
                      </a:r>
                    </a:p>
                  </a:txBody>
                  <a:tcPr marL="9525" marR="9525" marT="9525" marB="0" anchor="ctr"/>
                </a:tc>
                <a:tc>
                  <a:txBody>
                    <a:bodyPr/>
                    <a:lstStyle/>
                    <a:p>
                      <a:pPr algn="ctr" rtl="0" fontAlgn="ctr"/>
                      <a:endParaRPr lang="en-US" sz="1600" b="1" i="0" u="none" strike="noStrike">
                        <a:solidFill>
                          <a:schemeClr val="accent1">
                            <a:lumMod val="50000"/>
                          </a:schemeClr>
                        </a:solidFill>
                        <a:effectLst/>
                        <a:latin typeface="Calibri" panose="020F0502020204030204" pitchFamily="34" charset="0"/>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extLst>
                  <a:ext uri="{0D108BD9-81ED-4DB2-BD59-A6C34878D82A}">
                    <a16:rowId xmlns:a16="http://schemas.microsoft.com/office/drawing/2014/main" val="1360456917"/>
                  </a:ext>
                </a:extLst>
              </a:tr>
              <a:tr h="708355">
                <a:tc>
                  <a:txBody>
                    <a:bodyPr/>
                    <a:lstStyle/>
                    <a:p>
                      <a:pPr algn="ctr" rtl="0" fontAlgn="ctr"/>
                      <a:r>
                        <a:rPr lang="en-US" sz="1400" u="none" strike="noStrike" dirty="0">
                          <a:effectLst/>
                        </a:rPr>
                        <a:t>(b) ∆ Public Health </a:t>
                      </a:r>
                    </a:p>
                    <a:p>
                      <a:pPr algn="ctr" rtl="0" fontAlgn="ctr"/>
                      <a:r>
                        <a:rPr lang="en-US" sz="1400" u="none" strike="noStrike" dirty="0">
                          <a:effectLst/>
                        </a:rPr>
                        <a:t>Care Cost</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u="none" strike="noStrike" dirty="0">
                          <a:solidFill>
                            <a:srgbClr val="AD0C3B"/>
                          </a:solidFill>
                          <a:effectLst/>
                          <a:latin typeface="+mn-lt"/>
                        </a:rPr>
                        <a:t>$b/year</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   4.3</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  1.7</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 -1.6</a:t>
                      </a:r>
                    </a:p>
                  </a:txBody>
                  <a:tcPr marL="9525" marR="9525" marT="9525" marB="0" anchor="ctr"/>
                </a:tc>
                <a:tc>
                  <a:txBody>
                    <a:bodyPr/>
                    <a:lstStyle/>
                    <a:p>
                      <a:pPr algn="ctr" rtl="0" fontAlgn="ctr"/>
                      <a:endParaRPr lang="en-US" sz="1600" b="1" i="0" u="none" strike="noStrike" dirty="0">
                        <a:solidFill>
                          <a:schemeClr val="accent1">
                            <a:lumMod val="50000"/>
                          </a:schemeClr>
                        </a:solidFill>
                        <a:effectLst/>
                        <a:latin typeface="Calibri" panose="020F0502020204030204" pitchFamily="34" charset="0"/>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tc>
                  <a:txBody>
                    <a:bodyPr/>
                    <a:lstStyle/>
                    <a:p>
                      <a:pPr algn="ctr" fontAlgn="b"/>
                      <a:endParaRPr lang="en-US" sz="1600" b="1" i="0" u="none" strike="noStrike" dirty="0">
                        <a:solidFill>
                          <a:schemeClr val="accent1">
                            <a:lumMod val="50000"/>
                          </a:schemeClr>
                        </a:solidFill>
                        <a:effectLst/>
                        <a:latin typeface="+mn-lt"/>
                      </a:endParaRPr>
                    </a:p>
                  </a:txBody>
                  <a:tcPr marL="9525" marR="9525" marT="9525" marB="0" anchor="ctr"/>
                </a:tc>
                <a:extLst>
                  <a:ext uri="{0D108BD9-81ED-4DB2-BD59-A6C34878D82A}">
                    <a16:rowId xmlns:a16="http://schemas.microsoft.com/office/drawing/2014/main" val="2547783665"/>
                  </a:ext>
                </a:extLst>
              </a:tr>
              <a:tr h="708355">
                <a:tc>
                  <a:txBody>
                    <a:bodyPr/>
                    <a:lstStyle/>
                    <a:p>
                      <a:pPr algn="ctr" rtl="0" fontAlgn="ctr"/>
                      <a:r>
                        <a:rPr lang="en-US" sz="1400" u="none" strike="noStrike" dirty="0">
                          <a:effectLst/>
                        </a:rPr>
                        <a:t>∆SW = (a) – (b)</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u="none" strike="noStrike" dirty="0">
                          <a:solidFill>
                            <a:srgbClr val="AD0C3B"/>
                          </a:solidFill>
                          <a:effectLst/>
                          <a:latin typeface="+mn-lt"/>
                        </a:rPr>
                        <a:t>$b/year</a:t>
                      </a:r>
                    </a:p>
                  </a:txBody>
                  <a:tcPr marL="9525" marR="9525" marT="9525" marB="0" anchor="ctr"/>
                </a:tc>
                <a:tc>
                  <a:txBody>
                    <a:bodyPr/>
                    <a:lstStyle/>
                    <a:p>
                      <a:pPr algn="ctr" fontAlgn="b"/>
                      <a:r>
                        <a:rPr lang="en-US" sz="1600" b="1" i="0" u="none" strike="noStrike" dirty="0">
                          <a:solidFill>
                            <a:srgbClr val="C00000"/>
                          </a:solidFill>
                          <a:effectLst/>
                          <a:latin typeface="+mn-lt"/>
                        </a:rPr>
                        <a:t>62.0</a:t>
                      </a:r>
                    </a:p>
                  </a:txBody>
                  <a:tcPr marL="9525" marR="9525" marT="9525" marB="0" anchor="ctr"/>
                </a:tc>
                <a:tc>
                  <a:txBody>
                    <a:bodyPr/>
                    <a:lstStyle/>
                    <a:p>
                      <a:pPr algn="ctr" fontAlgn="b"/>
                      <a:r>
                        <a:rPr lang="en-US" sz="1600" b="1" i="0" u="none" strike="noStrike" dirty="0">
                          <a:solidFill>
                            <a:srgbClr val="C00000"/>
                          </a:solidFill>
                          <a:effectLst/>
                          <a:latin typeface="+mn-lt"/>
                        </a:rPr>
                        <a:t>9.2</a:t>
                      </a:r>
                    </a:p>
                  </a:txBody>
                  <a:tcPr marL="9525" marR="9525" marT="9525" marB="0" anchor="ctr"/>
                </a:tc>
                <a:tc>
                  <a:txBody>
                    <a:bodyPr/>
                    <a:lstStyle/>
                    <a:p>
                      <a:pPr algn="ctr" fontAlgn="b"/>
                      <a:r>
                        <a:rPr lang="en-US" sz="1600" b="1" i="0" u="none" strike="noStrike" dirty="0">
                          <a:solidFill>
                            <a:srgbClr val="C00000"/>
                          </a:solidFill>
                          <a:effectLst/>
                          <a:latin typeface="+mn-lt"/>
                        </a:rPr>
                        <a:t>56.4</a:t>
                      </a:r>
                    </a:p>
                  </a:txBody>
                  <a:tcPr marL="9525" marR="9525" marT="9525" marB="0" anchor="ctr"/>
                </a:tc>
                <a:tc>
                  <a:txBody>
                    <a:bodyPr/>
                    <a:lstStyle/>
                    <a:p>
                      <a:pPr algn="ctr" rtl="0" fontAlgn="ctr"/>
                      <a:endParaRPr lang="en-US" sz="1600" b="1" i="0" u="none" strike="noStrike" dirty="0">
                        <a:solidFill>
                          <a:srgbClr val="C00000"/>
                        </a:solidFill>
                        <a:effectLst/>
                        <a:latin typeface="Calibri" panose="020F0502020204030204" pitchFamily="34" charset="0"/>
                      </a:endParaRPr>
                    </a:p>
                  </a:txBody>
                  <a:tcPr marL="9525" marR="9525" marT="9525" marB="0" anchor="ctr"/>
                </a:tc>
                <a:tc>
                  <a:txBody>
                    <a:bodyPr/>
                    <a:lstStyle/>
                    <a:p>
                      <a:pPr algn="ctr" fontAlgn="b"/>
                      <a:endParaRPr lang="en-US" sz="1600" b="1" i="0" u="none" strike="noStrike" dirty="0">
                        <a:solidFill>
                          <a:srgbClr val="C00000"/>
                        </a:solidFill>
                        <a:effectLst/>
                        <a:latin typeface="+mn-lt"/>
                      </a:endParaRPr>
                    </a:p>
                  </a:txBody>
                  <a:tcPr marL="9525" marR="9525" marT="9525" marB="0" anchor="ctr"/>
                </a:tc>
                <a:tc>
                  <a:txBody>
                    <a:bodyPr/>
                    <a:lstStyle/>
                    <a:p>
                      <a:pPr algn="ctr" fontAlgn="b"/>
                      <a:endParaRPr lang="en-US" sz="1600" b="1" i="0" u="none" strike="noStrike" dirty="0">
                        <a:solidFill>
                          <a:srgbClr val="C00000"/>
                        </a:solidFill>
                        <a:effectLst/>
                        <a:latin typeface="+mn-lt"/>
                      </a:endParaRPr>
                    </a:p>
                  </a:txBody>
                  <a:tcPr marL="9525" marR="9525" marT="9525" marB="0" anchor="ctr"/>
                </a:tc>
                <a:tc>
                  <a:txBody>
                    <a:bodyPr/>
                    <a:lstStyle/>
                    <a:p>
                      <a:pPr algn="ctr" fontAlgn="b"/>
                      <a:endParaRPr lang="en-US" sz="1600" b="1" i="0" u="none" strike="noStrike" dirty="0">
                        <a:solidFill>
                          <a:srgbClr val="C00000"/>
                        </a:solidFill>
                        <a:effectLst/>
                        <a:latin typeface="+mn-lt"/>
                      </a:endParaRPr>
                    </a:p>
                  </a:txBody>
                  <a:tcPr marL="9525" marR="9525" marT="9525" marB="0" anchor="ctr"/>
                </a:tc>
                <a:extLst>
                  <a:ext uri="{0D108BD9-81ED-4DB2-BD59-A6C34878D82A}">
                    <a16:rowId xmlns:a16="http://schemas.microsoft.com/office/drawing/2014/main" val="761813409"/>
                  </a:ext>
                </a:extLst>
              </a:tr>
            </a:tbl>
          </a:graphicData>
        </a:graphic>
      </p:graphicFrame>
      <p:sp>
        <p:nvSpPr>
          <p:cNvPr id="4" name="Frame 3">
            <a:extLst>
              <a:ext uri="{FF2B5EF4-FFF2-40B4-BE49-F238E27FC236}">
                <a16:creationId xmlns:a16="http://schemas.microsoft.com/office/drawing/2014/main" id="{EF335EB4-F344-8A45-4BD8-D23F945F614A}"/>
              </a:ext>
            </a:extLst>
          </p:cNvPr>
          <p:cNvSpPr/>
          <p:nvPr/>
        </p:nvSpPr>
        <p:spPr>
          <a:xfrm>
            <a:off x="3926316" y="2508904"/>
            <a:ext cx="3496237" cy="1236102"/>
          </a:xfrm>
          <a:prstGeom prst="frame">
            <a:avLst>
              <a:gd name="adj1" fmla="val 3677"/>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169149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F5E0-FC97-9906-B26F-6CD97E02D111}"/>
              </a:ext>
            </a:extLst>
          </p:cNvPr>
          <p:cNvSpPr>
            <a:spLocks noGrp="1"/>
          </p:cNvSpPr>
          <p:nvPr>
            <p:ph type="title"/>
          </p:nvPr>
        </p:nvSpPr>
        <p:spPr/>
        <p:txBody>
          <a:bodyPr/>
          <a:lstStyle/>
          <a:p>
            <a:r>
              <a:rPr lang="en-US" dirty="0"/>
              <a:t>Project team</a:t>
            </a:r>
          </a:p>
        </p:txBody>
      </p:sp>
      <p:sp>
        <p:nvSpPr>
          <p:cNvPr id="3" name="Content Placeholder 2">
            <a:extLst>
              <a:ext uri="{FF2B5EF4-FFF2-40B4-BE49-F238E27FC236}">
                <a16:creationId xmlns:a16="http://schemas.microsoft.com/office/drawing/2014/main" id="{2B8B31C5-82A9-EFB3-8CE5-C71FEEE8C7A3}"/>
              </a:ext>
            </a:extLst>
          </p:cNvPr>
          <p:cNvSpPr>
            <a:spLocks noGrp="1"/>
          </p:cNvSpPr>
          <p:nvPr>
            <p:ph idx="1"/>
          </p:nvPr>
        </p:nvSpPr>
        <p:spPr>
          <a:xfrm>
            <a:off x="1007723" y="1479844"/>
            <a:ext cx="11105508" cy="4890134"/>
          </a:xfrm>
        </p:spPr>
        <p:txBody>
          <a:bodyPr>
            <a:normAutofit fontScale="92500" lnSpcReduction="20000"/>
          </a:bodyPr>
          <a:lstStyle/>
          <a:p>
            <a:pPr>
              <a:lnSpc>
                <a:spcPct val="100000"/>
              </a:lnSpc>
              <a:spcBef>
                <a:spcPts val="0"/>
              </a:spcBef>
              <a:spcAft>
                <a:spcPts val="1200"/>
              </a:spcAft>
            </a:pPr>
            <a:r>
              <a:rPr lang="en-US" sz="2600" dirty="0"/>
              <a:t>Joint work with Abby Okrent, Wenjie Zhan, and Tim Beatty</a:t>
            </a:r>
          </a:p>
          <a:p>
            <a:pPr>
              <a:lnSpc>
                <a:spcPct val="100000"/>
              </a:lnSpc>
              <a:spcBef>
                <a:spcPts val="0"/>
              </a:spcBef>
              <a:spcAft>
                <a:spcPts val="1200"/>
              </a:spcAft>
            </a:pPr>
            <a:endParaRPr lang="en-US" sz="3100" dirty="0"/>
          </a:p>
          <a:p>
            <a:pPr>
              <a:lnSpc>
                <a:spcPct val="100000"/>
              </a:lnSpc>
              <a:spcBef>
                <a:spcPts val="0"/>
              </a:spcBef>
              <a:spcAft>
                <a:spcPts val="1200"/>
              </a:spcAft>
            </a:pPr>
            <a:endParaRPr lang="en-US" sz="3100" dirty="0"/>
          </a:p>
          <a:p>
            <a:pPr>
              <a:lnSpc>
                <a:spcPct val="100000"/>
              </a:lnSpc>
              <a:spcBef>
                <a:spcPts val="0"/>
              </a:spcBef>
              <a:spcAft>
                <a:spcPts val="1200"/>
              </a:spcAft>
            </a:pPr>
            <a:endParaRPr lang="en-US" sz="3100" dirty="0"/>
          </a:p>
          <a:p>
            <a:pPr>
              <a:lnSpc>
                <a:spcPct val="100000"/>
              </a:lnSpc>
              <a:spcBef>
                <a:spcPts val="0"/>
              </a:spcBef>
              <a:spcAft>
                <a:spcPts val="1200"/>
              </a:spcAft>
            </a:pPr>
            <a:endParaRPr lang="en-US" sz="3100" dirty="0"/>
          </a:p>
          <a:p>
            <a:pPr>
              <a:lnSpc>
                <a:spcPct val="100000"/>
              </a:lnSpc>
              <a:spcBef>
                <a:spcPts val="0"/>
              </a:spcBef>
              <a:spcAft>
                <a:spcPts val="1200"/>
              </a:spcAft>
            </a:pPr>
            <a:endParaRPr lang="en-US" sz="3100" dirty="0"/>
          </a:p>
          <a:p>
            <a:pPr>
              <a:lnSpc>
                <a:spcPct val="100000"/>
              </a:lnSpc>
              <a:spcBef>
                <a:spcPts val="0"/>
              </a:spcBef>
              <a:spcAft>
                <a:spcPts val="1200"/>
              </a:spcAft>
            </a:pPr>
            <a:endParaRPr lang="en-US" sz="3100" dirty="0"/>
          </a:p>
          <a:p>
            <a:pPr>
              <a:lnSpc>
                <a:spcPct val="100000"/>
              </a:lnSpc>
              <a:spcBef>
                <a:spcPts val="0"/>
              </a:spcBef>
              <a:spcAft>
                <a:spcPts val="1200"/>
              </a:spcAft>
            </a:pPr>
            <a:endParaRPr lang="en-US" sz="3100" dirty="0"/>
          </a:p>
          <a:p>
            <a:pPr>
              <a:lnSpc>
                <a:spcPct val="100000"/>
              </a:lnSpc>
              <a:spcBef>
                <a:spcPts val="0"/>
              </a:spcBef>
              <a:spcAft>
                <a:spcPts val="1200"/>
              </a:spcAft>
            </a:pPr>
            <a:r>
              <a:rPr lang="en-US" sz="2600" dirty="0"/>
              <a:t>Supported by USDA ERS and Giannini Foundation</a:t>
            </a:r>
          </a:p>
          <a:p>
            <a:endParaRPr lang="en-US" dirty="0"/>
          </a:p>
        </p:txBody>
      </p:sp>
      <p:sp>
        <p:nvSpPr>
          <p:cNvPr id="5" name="TextBox 4">
            <a:extLst>
              <a:ext uri="{FF2B5EF4-FFF2-40B4-BE49-F238E27FC236}">
                <a16:creationId xmlns:a16="http://schemas.microsoft.com/office/drawing/2014/main" id="{6A64BE98-F2AD-06CB-E6C4-24F9D23735F6}"/>
              </a:ext>
            </a:extLst>
          </p:cNvPr>
          <p:cNvSpPr txBox="1"/>
          <p:nvPr/>
        </p:nvSpPr>
        <p:spPr>
          <a:xfrm>
            <a:off x="1007724" y="5855098"/>
            <a:ext cx="10346076" cy="923330"/>
          </a:xfrm>
          <a:prstGeom prst="rect">
            <a:avLst/>
          </a:prstGeom>
          <a:noFill/>
        </p:spPr>
        <p:txBody>
          <a:bodyPr wrap="square">
            <a:spAutoFit/>
          </a:bodyPr>
          <a:lstStyle/>
          <a:p>
            <a:pPr marL="0" indent="0" algn="ctr">
              <a:lnSpc>
                <a:spcPct val="100000"/>
              </a:lnSpc>
              <a:spcBef>
                <a:spcPts val="0"/>
              </a:spcBef>
              <a:spcAft>
                <a:spcPts val="1200"/>
              </a:spcAft>
              <a:buNone/>
            </a:pPr>
            <a:r>
              <a:rPr lang="en-US" sz="1800" b="0" i="1" u="none" strike="noStrike" dirty="0">
                <a:effectLst/>
                <a:latin typeface="Aptos" panose="020B0004020202020204" pitchFamily="34" charset="0"/>
              </a:rPr>
              <a:t>This presentation was supported by the U.S. Department of Agriculture, Economic Research Service.  The findings and conclusions in this presentation are those of the author(s) and should not be construed to represent any official USDA or U.S. Government determination or policy.</a:t>
            </a:r>
            <a:endParaRPr lang="en-US" sz="1800" b="0" i="0" u="none" strike="noStrike" dirty="0">
              <a:effectLst/>
              <a:latin typeface="Aptos" panose="020B0004020202020204" pitchFamily="34" charset="0"/>
            </a:endParaRPr>
          </a:p>
        </p:txBody>
      </p:sp>
      <p:pic>
        <p:nvPicPr>
          <p:cNvPr id="6" name="Picture 5">
            <a:extLst>
              <a:ext uri="{FF2B5EF4-FFF2-40B4-BE49-F238E27FC236}">
                <a16:creationId xmlns:a16="http://schemas.microsoft.com/office/drawing/2014/main" id="{AC2A0321-E4AB-BE96-1E23-2A64868BE49E}"/>
              </a:ext>
            </a:extLst>
          </p:cNvPr>
          <p:cNvPicPr>
            <a:picLocks noChangeAspect="1"/>
          </p:cNvPicPr>
          <p:nvPr/>
        </p:nvPicPr>
        <p:blipFill>
          <a:blip r:embed="rId2"/>
          <a:stretch>
            <a:fillRect/>
          </a:stretch>
        </p:blipFill>
        <p:spPr>
          <a:xfrm>
            <a:off x="1105858" y="2037331"/>
            <a:ext cx="1626314" cy="2168419"/>
          </a:xfrm>
          <a:prstGeom prst="rect">
            <a:avLst/>
          </a:prstGeom>
        </p:spPr>
      </p:pic>
      <p:pic>
        <p:nvPicPr>
          <p:cNvPr id="8" name="Picture 7">
            <a:extLst>
              <a:ext uri="{FF2B5EF4-FFF2-40B4-BE49-F238E27FC236}">
                <a16:creationId xmlns:a16="http://schemas.microsoft.com/office/drawing/2014/main" id="{1BED46AA-3149-5034-C1B6-1DFCDFFDD584}"/>
              </a:ext>
            </a:extLst>
          </p:cNvPr>
          <p:cNvPicPr>
            <a:picLocks noChangeAspect="1"/>
          </p:cNvPicPr>
          <p:nvPr/>
        </p:nvPicPr>
        <p:blipFill>
          <a:blip r:embed="rId3"/>
          <a:stretch>
            <a:fillRect/>
          </a:stretch>
        </p:blipFill>
        <p:spPr>
          <a:xfrm>
            <a:off x="5148701" y="2136099"/>
            <a:ext cx="1724710" cy="2069651"/>
          </a:xfrm>
          <a:prstGeom prst="rect">
            <a:avLst/>
          </a:prstGeom>
        </p:spPr>
      </p:pic>
      <p:sp>
        <p:nvSpPr>
          <p:cNvPr id="9" name="TextBox 8">
            <a:extLst>
              <a:ext uri="{FF2B5EF4-FFF2-40B4-BE49-F238E27FC236}">
                <a16:creationId xmlns:a16="http://schemas.microsoft.com/office/drawing/2014/main" id="{1B2BCB0F-C7BD-491D-B300-BC3A04E6EA4C}"/>
              </a:ext>
            </a:extLst>
          </p:cNvPr>
          <p:cNvSpPr txBox="1"/>
          <p:nvPr/>
        </p:nvSpPr>
        <p:spPr>
          <a:xfrm>
            <a:off x="641108" y="4263366"/>
            <a:ext cx="2675786" cy="892552"/>
          </a:xfrm>
          <a:prstGeom prst="rect">
            <a:avLst/>
          </a:prstGeom>
          <a:noFill/>
          <a:ln w="28575">
            <a:solidFill>
              <a:srgbClr val="002060"/>
            </a:solidFill>
          </a:ln>
        </p:spPr>
        <p:txBody>
          <a:bodyPr wrap="square">
            <a:spAutoFit/>
          </a:bodyPr>
          <a:lstStyle/>
          <a:p>
            <a:pPr algn="ctr"/>
            <a:r>
              <a:rPr lang="en-US" sz="1400" b="1" dirty="0">
                <a:solidFill>
                  <a:srgbClr val="000000"/>
                </a:solidFill>
                <a:effectLst/>
                <a:highlight>
                  <a:srgbClr val="FFFFFF"/>
                </a:highlight>
                <a:ea typeface="Calibri" panose="020F0502020204030204" pitchFamily="34" charset="0"/>
              </a:rPr>
              <a:t>Abigail Okrent</a:t>
            </a:r>
          </a:p>
          <a:p>
            <a:pPr algn="ctr"/>
            <a:r>
              <a:rPr lang="en-US" sz="1200" dirty="0">
                <a:solidFill>
                  <a:srgbClr val="000000"/>
                </a:solidFill>
                <a:effectLst/>
                <a:highlight>
                  <a:srgbClr val="FFFFFF"/>
                </a:highlight>
                <a:ea typeface="Calibri" panose="020F0502020204030204" pitchFamily="34" charset="0"/>
              </a:rPr>
              <a:t>Senior Economist, Diet, Safety, and Health Economics Branch of the Food Economics Division </a:t>
            </a:r>
            <a:r>
              <a:rPr lang="en-US" sz="1200" dirty="0">
                <a:solidFill>
                  <a:srgbClr val="000000"/>
                </a:solidFill>
                <a:highlight>
                  <a:srgbClr val="FFFFFF"/>
                </a:highlight>
                <a:ea typeface="Calibri" panose="020F0502020204030204" pitchFamily="34" charset="0"/>
              </a:rPr>
              <a:t>USDA-</a:t>
            </a:r>
            <a:r>
              <a:rPr lang="en-US" sz="1200" dirty="0">
                <a:solidFill>
                  <a:srgbClr val="000000"/>
                </a:solidFill>
                <a:effectLst/>
                <a:highlight>
                  <a:srgbClr val="FFFFFF"/>
                </a:highlight>
                <a:ea typeface="Calibri" panose="020F0502020204030204" pitchFamily="34" charset="0"/>
              </a:rPr>
              <a:t>ERS</a:t>
            </a:r>
            <a:r>
              <a:rPr lang="en-US" sz="1200" dirty="0">
                <a:effectLst/>
              </a:rPr>
              <a:t> </a:t>
            </a:r>
            <a:endParaRPr lang="en-US" sz="1200" dirty="0"/>
          </a:p>
        </p:txBody>
      </p:sp>
      <p:sp>
        <p:nvSpPr>
          <p:cNvPr id="10" name="TextBox 9">
            <a:extLst>
              <a:ext uri="{FF2B5EF4-FFF2-40B4-BE49-F238E27FC236}">
                <a16:creationId xmlns:a16="http://schemas.microsoft.com/office/drawing/2014/main" id="{19C3DB7D-D1F9-228D-21BB-0A0552F0CA5D}"/>
              </a:ext>
            </a:extLst>
          </p:cNvPr>
          <p:cNvSpPr txBox="1"/>
          <p:nvPr/>
        </p:nvSpPr>
        <p:spPr>
          <a:xfrm>
            <a:off x="4673163" y="4263366"/>
            <a:ext cx="2675786" cy="892552"/>
          </a:xfrm>
          <a:prstGeom prst="rect">
            <a:avLst/>
          </a:prstGeom>
          <a:noFill/>
          <a:ln w="28575">
            <a:solidFill>
              <a:srgbClr val="002060"/>
            </a:solidFill>
          </a:ln>
        </p:spPr>
        <p:txBody>
          <a:bodyPr wrap="square">
            <a:spAutoFit/>
          </a:bodyPr>
          <a:lstStyle/>
          <a:p>
            <a:pPr algn="ctr"/>
            <a:r>
              <a:rPr lang="en-US" sz="1600" b="1" dirty="0">
                <a:solidFill>
                  <a:srgbClr val="000000"/>
                </a:solidFill>
                <a:effectLst/>
                <a:highlight>
                  <a:srgbClr val="FFFFFF"/>
                </a:highlight>
                <a:ea typeface="Calibri" panose="020F0502020204030204" pitchFamily="34" charset="0"/>
              </a:rPr>
              <a:t>Wenjie Zhan</a:t>
            </a:r>
            <a:r>
              <a:rPr lang="en-US" sz="1200" dirty="0">
                <a:solidFill>
                  <a:srgbClr val="000000"/>
                </a:solidFill>
                <a:effectLst/>
                <a:highlight>
                  <a:srgbClr val="FFFFFF"/>
                </a:highlight>
                <a:ea typeface="Calibri" panose="020F0502020204030204" pitchFamily="34" charset="0"/>
              </a:rPr>
              <a:t>,</a:t>
            </a:r>
          </a:p>
          <a:p>
            <a:pPr algn="ctr"/>
            <a:r>
              <a:rPr lang="en-US" sz="1200" dirty="0">
                <a:solidFill>
                  <a:srgbClr val="000000"/>
                </a:solidFill>
                <a:effectLst/>
                <a:highlight>
                  <a:srgbClr val="FFFFFF"/>
                </a:highlight>
                <a:ea typeface="Calibri" panose="020F0502020204030204" pitchFamily="34" charset="0"/>
              </a:rPr>
              <a:t>Graduate Student Researcher, Department of Agricultural and resource Economics, UC Davis</a:t>
            </a:r>
            <a:endParaRPr lang="en-US" sz="1200" dirty="0"/>
          </a:p>
        </p:txBody>
      </p:sp>
      <p:sp>
        <p:nvSpPr>
          <p:cNvPr id="11" name="TextBox 10">
            <a:extLst>
              <a:ext uri="{FF2B5EF4-FFF2-40B4-BE49-F238E27FC236}">
                <a16:creationId xmlns:a16="http://schemas.microsoft.com/office/drawing/2014/main" id="{59A9EC2E-7F50-4267-90E9-36874CAED410}"/>
              </a:ext>
            </a:extLst>
          </p:cNvPr>
          <p:cNvSpPr txBox="1"/>
          <p:nvPr/>
        </p:nvSpPr>
        <p:spPr>
          <a:xfrm>
            <a:off x="8311752" y="4288878"/>
            <a:ext cx="2845311" cy="892552"/>
          </a:xfrm>
          <a:prstGeom prst="rect">
            <a:avLst/>
          </a:prstGeom>
          <a:noFill/>
          <a:ln w="28575">
            <a:solidFill>
              <a:srgbClr val="002060"/>
            </a:solidFill>
          </a:ln>
        </p:spPr>
        <p:txBody>
          <a:bodyPr wrap="square">
            <a:spAutoFit/>
          </a:bodyPr>
          <a:lstStyle/>
          <a:p>
            <a:pPr algn="ctr"/>
            <a:r>
              <a:rPr lang="en-US" sz="1400" b="1" dirty="0">
                <a:solidFill>
                  <a:srgbClr val="000000"/>
                </a:solidFill>
                <a:effectLst/>
                <a:highlight>
                  <a:srgbClr val="FFFFFF"/>
                </a:highlight>
                <a:ea typeface="Calibri" panose="020F0502020204030204" pitchFamily="34" charset="0"/>
              </a:rPr>
              <a:t>Timothy Beatty</a:t>
            </a:r>
            <a:endParaRPr lang="en-US" sz="1200" b="1" dirty="0">
              <a:solidFill>
                <a:srgbClr val="000000"/>
              </a:solidFill>
              <a:highlight>
                <a:srgbClr val="FFFFFF"/>
              </a:highlight>
              <a:ea typeface="Calibri" panose="020F0502020204030204" pitchFamily="34" charset="0"/>
            </a:endParaRPr>
          </a:p>
          <a:p>
            <a:pPr algn="ctr"/>
            <a:r>
              <a:rPr lang="en-US" sz="1200" dirty="0">
                <a:solidFill>
                  <a:srgbClr val="000000"/>
                </a:solidFill>
                <a:effectLst/>
                <a:highlight>
                  <a:srgbClr val="FFFFFF"/>
                </a:highlight>
                <a:ea typeface="Calibri" panose="020F0502020204030204" pitchFamily="34" charset="0"/>
              </a:rPr>
              <a:t>Professor and Department Chair, Department of Agricultural and resource Economics, UC Davis</a:t>
            </a:r>
            <a:endParaRPr lang="en-US" sz="1200" dirty="0"/>
          </a:p>
        </p:txBody>
      </p:sp>
      <p:pic>
        <p:nvPicPr>
          <p:cNvPr id="12" name="Picture 11">
            <a:extLst>
              <a:ext uri="{FF2B5EF4-FFF2-40B4-BE49-F238E27FC236}">
                <a16:creationId xmlns:a16="http://schemas.microsoft.com/office/drawing/2014/main" id="{9CECFD59-C6D4-90FB-A98C-12D6897E9A0B}"/>
              </a:ext>
            </a:extLst>
          </p:cNvPr>
          <p:cNvPicPr>
            <a:picLocks noChangeAspect="1"/>
          </p:cNvPicPr>
          <p:nvPr/>
        </p:nvPicPr>
        <p:blipFill>
          <a:blip r:embed="rId4"/>
          <a:stretch>
            <a:fillRect/>
          </a:stretch>
        </p:blipFill>
        <p:spPr>
          <a:xfrm>
            <a:off x="8820008" y="2209621"/>
            <a:ext cx="1828800" cy="2006600"/>
          </a:xfrm>
          <a:prstGeom prst="rect">
            <a:avLst/>
          </a:prstGeom>
        </p:spPr>
      </p:pic>
    </p:spTree>
    <p:extLst>
      <p:ext uri="{BB962C8B-B14F-4D97-AF65-F5344CB8AC3E}">
        <p14:creationId xmlns:p14="http://schemas.microsoft.com/office/powerpoint/2010/main" val="695166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32884-6F08-9150-444D-22C9555C294D}"/>
              </a:ext>
            </a:extLst>
          </p:cNvPr>
          <p:cNvSpPr>
            <a:spLocks noGrp="1"/>
          </p:cNvSpPr>
          <p:nvPr>
            <p:ph type="title"/>
          </p:nvPr>
        </p:nvSpPr>
        <p:spPr>
          <a:xfrm>
            <a:off x="838199" y="365125"/>
            <a:ext cx="11069171" cy="1325563"/>
          </a:xfrm>
        </p:spPr>
        <p:txBody>
          <a:bodyPr>
            <a:normAutofit/>
          </a:bodyPr>
          <a:lstStyle/>
          <a:p>
            <a:r>
              <a:rPr lang="en-US" sz="2800" dirty="0"/>
              <a:t>Reversion to 2019 farm commodity prices – welfare effects</a:t>
            </a:r>
          </a:p>
        </p:txBody>
      </p:sp>
      <p:graphicFrame>
        <p:nvGraphicFramePr>
          <p:cNvPr id="9" name="Content Placeholder 8">
            <a:extLst>
              <a:ext uri="{FF2B5EF4-FFF2-40B4-BE49-F238E27FC236}">
                <a16:creationId xmlns:a16="http://schemas.microsoft.com/office/drawing/2014/main" id="{45206E1C-5D12-E958-90F4-5FF1ABF4B5B5}"/>
              </a:ext>
            </a:extLst>
          </p:cNvPr>
          <p:cNvGraphicFramePr>
            <a:graphicFrameLocks noGrp="1"/>
          </p:cNvGraphicFramePr>
          <p:nvPr>
            <p:ph idx="1"/>
          </p:nvPr>
        </p:nvGraphicFramePr>
        <p:xfrm>
          <a:off x="686920" y="1317812"/>
          <a:ext cx="10818160" cy="5325034"/>
        </p:xfrm>
        <a:graphic>
          <a:graphicData uri="http://schemas.openxmlformats.org/drawingml/2006/table">
            <a:tbl>
              <a:tblPr firstRow="1" bandRow="1">
                <a:tableStyleId>{5C22544A-7EE6-4342-B048-85BDC9FD1C3A}</a:tableStyleId>
              </a:tblPr>
              <a:tblGrid>
                <a:gridCol w="2060049">
                  <a:extLst>
                    <a:ext uri="{9D8B030D-6E8A-4147-A177-3AD203B41FA5}">
                      <a16:colId xmlns:a16="http://schemas.microsoft.com/office/drawing/2014/main" val="818891966"/>
                    </a:ext>
                  </a:extLst>
                </a:gridCol>
                <a:gridCol w="1018143">
                  <a:extLst>
                    <a:ext uri="{9D8B030D-6E8A-4147-A177-3AD203B41FA5}">
                      <a16:colId xmlns:a16="http://schemas.microsoft.com/office/drawing/2014/main" val="1919473251"/>
                    </a:ext>
                  </a:extLst>
                </a:gridCol>
                <a:gridCol w="1237825">
                  <a:extLst>
                    <a:ext uri="{9D8B030D-6E8A-4147-A177-3AD203B41FA5}">
                      <a16:colId xmlns:a16="http://schemas.microsoft.com/office/drawing/2014/main" val="2952973177"/>
                    </a:ext>
                  </a:extLst>
                </a:gridCol>
                <a:gridCol w="1237825">
                  <a:extLst>
                    <a:ext uri="{9D8B030D-6E8A-4147-A177-3AD203B41FA5}">
                      <a16:colId xmlns:a16="http://schemas.microsoft.com/office/drawing/2014/main" val="2417455011"/>
                    </a:ext>
                  </a:extLst>
                </a:gridCol>
                <a:gridCol w="1237825">
                  <a:extLst>
                    <a:ext uri="{9D8B030D-6E8A-4147-A177-3AD203B41FA5}">
                      <a16:colId xmlns:a16="http://schemas.microsoft.com/office/drawing/2014/main" val="3712687758"/>
                    </a:ext>
                  </a:extLst>
                </a:gridCol>
                <a:gridCol w="194938">
                  <a:extLst>
                    <a:ext uri="{9D8B030D-6E8A-4147-A177-3AD203B41FA5}">
                      <a16:colId xmlns:a16="http://schemas.microsoft.com/office/drawing/2014/main" val="614083229"/>
                    </a:ext>
                  </a:extLst>
                </a:gridCol>
                <a:gridCol w="1277185">
                  <a:extLst>
                    <a:ext uri="{9D8B030D-6E8A-4147-A177-3AD203B41FA5}">
                      <a16:colId xmlns:a16="http://schemas.microsoft.com/office/drawing/2014/main" val="2857941205"/>
                    </a:ext>
                  </a:extLst>
                </a:gridCol>
                <a:gridCol w="1277185">
                  <a:extLst>
                    <a:ext uri="{9D8B030D-6E8A-4147-A177-3AD203B41FA5}">
                      <a16:colId xmlns:a16="http://schemas.microsoft.com/office/drawing/2014/main" val="672123047"/>
                    </a:ext>
                  </a:extLst>
                </a:gridCol>
                <a:gridCol w="1277185">
                  <a:extLst>
                    <a:ext uri="{9D8B030D-6E8A-4147-A177-3AD203B41FA5}">
                      <a16:colId xmlns:a16="http://schemas.microsoft.com/office/drawing/2014/main" val="1924471706"/>
                    </a:ext>
                  </a:extLst>
                </a:gridCol>
              </a:tblGrid>
              <a:tr h="449109">
                <a:tc>
                  <a:txBody>
                    <a:bodyPr/>
                    <a:lstStyle/>
                    <a:p>
                      <a:endParaRPr lang="en-US" dirty="0"/>
                    </a:p>
                  </a:txBody>
                  <a:tcP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9525" marR="9525" marT="9525" marB="0" anchor="ctr"/>
                </a:tc>
                <a:tc gridSpan="3">
                  <a:txBody>
                    <a:bodyPr/>
                    <a:lstStyle/>
                    <a:p>
                      <a:pPr algn="ctr" rtl="0" fontAlgn="ctr"/>
                      <a:r>
                        <a:rPr lang="en-US" sz="1800" b="1" i="1" u="none" strike="noStrike" dirty="0">
                          <a:solidFill>
                            <a:schemeClr val="bg1"/>
                          </a:solidFill>
                          <a:effectLst/>
                          <a:latin typeface="Calibri" panose="020F0502020204030204" pitchFamily="34" charset="0"/>
                        </a:rPr>
                        <a:t>Simulations Using “New” Elasticities</a:t>
                      </a:r>
                    </a:p>
                  </a:txBody>
                  <a:tcPr marL="9525" marR="9525" marT="9525" marB="0" anchor="ctr"/>
                </a:tc>
                <a:tc hMerge="1">
                  <a:txBody>
                    <a:bodyPr/>
                    <a:lstStyle/>
                    <a:p>
                      <a:pPr algn="ctr" rtl="0" fontAlgn="ctr"/>
                      <a:endParaRPr lang="en-US" sz="1600" b="1" i="1"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rtl="0" fontAlgn="ctr"/>
                      <a:endParaRPr lang="en-US" sz="1600" b="1" i="1"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endParaRPr lang="en-US" sz="1800" b="1" i="1" u="none" strike="noStrike" dirty="0">
                        <a:solidFill>
                          <a:schemeClr val="bg1"/>
                        </a:solidFill>
                        <a:effectLst/>
                        <a:latin typeface="Calibri" panose="020F0502020204030204" pitchFamily="34" charset="0"/>
                      </a:endParaRPr>
                    </a:p>
                  </a:txBody>
                  <a:tcPr marL="9525" marR="9525" marT="9525" marB="0" anchor="ct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i="1" u="none" strike="noStrike" dirty="0">
                          <a:solidFill>
                            <a:schemeClr val="bg1"/>
                          </a:solidFill>
                          <a:effectLst/>
                          <a:latin typeface="Calibri" panose="020F0502020204030204" pitchFamily="34" charset="0"/>
                        </a:rPr>
                        <a:t>Simulations Using “Old” Elasticities</a:t>
                      </a:r>
                    </a:p>
                  </a:txBody>
                  <a:tcPr marL="9525" marR="9525" marT="9525" marB="0" anchor="ctr"/>
                </a:tc>
                <a:tc hMerge="1">
                  <a:txBody>
                    <a:bodyPr/>
                    <a:lstStyle/>
                    <a:p>
                      <a:pPr algn="ctr" rtl="0" fontAlgn="ctr"/>
                      <a:endParaRPr lang="en-US" sz="1600" b="1" i="1"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ctr" rtl="0" fontAlgn="ctr"/>
                      <a:endParaRPr lang="en-US" sz="1600" b="1" i="1"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32388074"/>
                  </a:ext>
                </a:extLst>
              </a:tr>
              <a:tr h="625795">
                <a:tc>
                  <a:txBody>
                    <a:bodyPr/>
                    <a:lstStyle/>
                    <a:p>
                      <a:endParaRPr lang="en-US" dirty="0"/>
                    </a:p>
                  </a:txBody>
                  <a:tcPr/>
                </a:tc>
                <a:tc>
                  <a:txBody>
                    <a:bodyPr/>
                    <a:lstStyle/>
                    <a:p>
                      <a:pPr algn="l" fontAlgn="ctr"/>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1600" b="1" i="0" u="none" strike="noStrike" dirty="0">
                          <a:effectLst/>
                          <a:latin typeface="+mn-lt"/>
                        </a:rPr>
                        <a:t>All</a:t>
                      </a:r>
                    </a:p>
                    <a:p>
                      <a:pPr algn="ctr" rtl="0" fontAlgn="ctr"/>
                      <a:r>
                        <a:rPr lang="en-US" sz="1600" b="1" i="0" u="none" strike="noStrike" dirty="0">
                          <a:solidFill>
                            <a:srgbClr val="000000"/>
                          </a:solidFill>
                          <a:effectLst/>
                          <a:latin typeface="+mn-lt"/>
                        </a:rPr>
                        <a:t>groups</a:t>
                      </a:r>
                    </a:p>
                  </a:txBody>
                  <a:tcPr marL="9525" marR="9525" marT="9525" marB="0" anchor="ctr"/>
                </a:tc>
                <a:tc>
                  <a:txBody>
                    <a:bodyPr/>
                    <a:lstStyle/>
                    <a:p>
                      <a:pPr algn="ctr" rtl="0" fontAlgn="ctr"/>
                      <a:r>
                        <a:rPr lang="en-US" sz="1600" b="1" i="0" u="none" strike="noStrike" dirty="0">
                          <a:effectLst/>
                          <a:latin typeface="+mn-lt"/>
                        </a:rPr>
                        <a:t>Lower </a:t>
                      </a:r>
                    </a:p>
                    <a:p>
                      <a:pPr algn="ctr" rtl="0" fontAlgn="ctr"/>
                      <a:r>
                        <a:rPr lang="en-US" sz="1600" b="1" i="0" u="none" strike="noStrike" dirty="0">
                          <a:effectLst/>
                          <a:latin typeface="+mn-lt"/>
                        </a:rPr>
                        <a:t>income</a:t>
                      </a:r>
                      <a:endParaRPr lang="en-US" sz="1600" b="1" i="0" u="none" strike="noStrike" dirty="0">
                        <a:solidFill>
                          <a:srgbClr val="000000"/>
                        </a:solidFill>
                        <a:effectLst/>
                        <a:latin typeface="+mn-lt"/>
                      </a:endParaRPr>
                    </a:p>
                  </a:txBody>
                  <a:tcPr marL="9525" marR="9525" marT="9525" marB="0" anchor="ctr"/>
                </a:tc>
                <a:tc>
                  <a:txBody>
                    <a:bodyPr/>
                    <a:lstStyle/>
                    <a:p>
                      <a:pPr algn="ctr" rtl="0" fontAlgn="ctr"/>
                      <a:r>
                        <a:rPr lang="en-US" sz="1600" b="1" i="0" u="none" strike="noStrike" dirty="0">
                          <a:effectLst/>
                          <a:latin typeface="+mn-lt"/>
                        </a:rPr>
                        <a:t>Higher </a:t>
                      </a:r>
                    </a:p>
                    <a:p>
                      <a:pPr algn="ctr" rtl="0" fontAlgn="ctr"/>
                      <a:r>
                        <a:rPr lang="en-US" sz="1600" b="1" i="0" u="none" strike="noStrike" dirty="0">
                          <a:effectLst/>
                          <a:latin typeface="+mn-lt"/>
                        </a:rPr>
                        <a:t>income</a:t>
                      </a:r>
                      <a:endParaRPr lang="en-US" sz="1600" b="1" i="0" u="none" strike="noStrike" dirty="0">
                        <a:solidFill>
                          <a:srgbClr val="000000"/>
                        </a:solidFill>
                        <a:effectLst/>
                        <a:latin typeface="+mn-lt"/>
                      </a:endParaRPr>
                    </a:p>
                  </a:txBody>
                  <a:tcPr marL="9525" marR="9525" marT="9525" marB="0" anchor="ctr"/>
                </a:tc>
                <a:tc>
                  <a:txBody>
                    <a:bodyPr/>
                    <a:lstStyle/>
                    <a:p>
                      <a:pPr algn="ctr" rtl="0" fontAlgn="ctr"/>
                      <a:endParaRPr lang="en-US" sz="1600" b="1" i="0" u="none" strike="noStrike" dirty="0">
                        <a:solidFill>
                          <a:srgbClr val="000000"/>
                        </a:solidFill>
                        <a:effectLst/>
                        <a:latin typeface="+mn-lt"/>
                      </a:endParaRPr>
                    </a:p>
                  </a:txBody>
                  <a:tcPr marL="9525" marR="9525" marT="9525" marB="0" anchor="ctr"/>
                </a:tc>
                <a:tc>
                  <a:txBody>
                    <a:bodyPr/>
                    <a:lstStyle/>
                    <a:p>
                      <a:pPr algn="ctr" rtl="0" fontAlgn="ctr"/>
                      <a:r>
                        <a:rPr lang="en-US" sz="1600" b="1" i="0" u="none" strike="noStrike" dirty="0">
                          <a:effectLst/>
                          <a:latin typeface="+mn-lt"/>
                        </a:rPr>
                        <a:t>All</a:t>
                      </a:r>
                    </a:p>
                    <a:p>
                      <a:pPr algn="ctr" rtl="0" fontAlgn="ctr"/>
                      <a:r>
                        <a:rPr lang="en-US" sz="1600" b="1" i="0" u="none" strike="noStrike" dirty="0">
                          <a:solidFill>
                            <a:srgbClr val="000000"/>
                          </a:solidFill>
                          <a:effectLst/>
                          <a:latin typeface="+mn-lt"/>
                        </a:rPr>
                        <a:t>groups</a:t>
                      </a:r>
                    </a:p>
                  </a:txBody>
                  <a:tcPr marL="9525" marR="9525" marT="9525" marB="0" anchor="ctr"/>
                </a:tc>
                <a:tc>
                  <a:txBody>
                    <a:bodyPr/>
                    <a:lstStyle/>
                    <a:p>
                      <a:pPr algn="ctr" rtl="0" fontAlgn="ctr"/>
                      <a:r>
                        <a:rPr lang="en-US" sz="1600" b="1" i="0" u="none" strike="noStrike" dirty="0">
                          <a:effectLst/>
                          <a:latin typeface="+mn-lt"/>
                        </a:rPr>
                        <a:t>Lower </a:t>
                      </a:r>
                    </a:p>
                    <a:p>
                      <a:pPr algn="ctr" rtl="0" fontAlgn="ctr"/>
                      <a:r>
                        <a:rPr lang="en-US" sz="1600" b="1" i="0" u="none" strike="noStrike" dirty="0">
                          <a:effectLst/>
                          <a:latin typeface="+mn-lt"/>
                        </a:rPr>
                        <a:t>income</a:t>
                      </a:r>
                      <a:endParaRPr lang="en-US" sz="1600" b="1" i="0" u="none" strike="noStrike" dirty="0">
                        <a:solidFill>
                          <a:srgbClr val="000000"/>
                        </a:solidFill>
                        <a:effectLst/>
                        <a:latin typeface="+mn-lt"/>
                      </a:endParaRPr>
                    </a:p>
                  </a:txBody>
                  <a:tcPr marL="9525" marR="9525" marT="9525" marB="0" anchor="ctr"/>
                </a:tc>
                <a:tc>
                  <a:txBody>
                    <a:bodyPr/>
                    <a:lstStyle/>
                    <a:p>
                      <a:pPr algn="ctr" rtl="0" fontAlgn="ctr"/>
                      <a:r>
                        <a:rPr lang="en-US" sz="1600" b="1" i="0" u="none" strike="noStrike" dirty="0">
                          <a:effectLst/>
                          <a:latin typeface="+mn-lt"/>
                        </a:rPr>
                        <a:t>Higher </a:t>
                      </a:r>
                    </a:p>
                    <a:p>
                      <a:pPr algn="ctr" rtl="0" fontAlgn="ctr"/>
                      <a:r>
                        <a:rPr lang="en-US" sz="1600" b="1" i="0" u="none" strike="noStrike" dirty="0">
                          <a:effectLst/>
                          <a:latin typeface="+mn-lt"/>
                        </a:rPr>
                        <a:t>income</a:t>
                      </a:r>
                      <a:endParaRPr lang="en-US" sz="16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231768562"/>
                  </a:ext>
                </a:extLst>
              </a:tr>
              <a:tr h="708355">
                <a:tc>
                  <a:txBody>
                    <a:bodyPr/>
                    <a:lstStyle/>
                    <a:p>
                      <a:pPr algn="ctr" rtl="0" fontAlgn="ctr"/>
                      <a:r>
                        <a:rPr lang="en-US" sz="1400" u="none" strike="noStrike" dirty="0">
                          <a:effectLst/>
                        </a:rPr>
                        <a:t>∆ adult weight,</a:t>
                      </a:r>
                    </a:p>
                    <a:p>
                      <a:pPr algn="ctr" rtl="0" fontAlgn="ctr"/>
                      <a:r>
                        <a:rPr lang="en-US" sz="1400" u="none" strike="noStrike" dirty="0">
                          <a:effectLst/>
                        </a:rPr>
                        <a:t>one year</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400" b="0" i="1" u="none" strike="noStrike" dirty="0" err="1">
                          <a:solidFill>
                            <a:srgbClr val="AD0C3B"/>
                          </a:solidFill>
                          <a:effectLst/>
                          <a:latin typeface="+mn-lt"/>
                        </a:rPr>
                        <a:t>lbs</a:t>
                      </a:r>
                      <a:r>
                        <a:rPr lang="en-US" sz="1400" b="0" i="1" u="none" strike="noStrike" dirty="0">
                          <a:solidFill>
                            <a:srgbClr val="AD0C3B"/>
                          </a:solidFill>
                          <a:effectLst/>
                          <a:latin typeface="+mn-lt"/>
                        </a:rPr>
                        <a:t>/adult</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2.37</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3.40</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-1.24</a:t>
                      </a:r>
                    </a:p>
                  </a:txBody>
                  <a:tcPr marL="9525" marR="9525" marT="9525" marB="0" anchor="ctr"/>
                </a:tc>
                <a:tc>
                  <a:txBody>
                    <a:bodyPr/>
                    <a:lstStyle/>
                    <a:p>
                      <a:pPr algn="ctr" rtl="0" fontAlgn="ctr"/>
                      <a:endParaRPr lang="en-US" sz="1600" b="1" i="0" u="none" strike="noStrike">
                        <a:solidFill>
                          <a:schemeClr val="accent1">
                            <a:lumMod val="50000"/>
                          </a:schemeClr>
                        </a:solidFill>
                        <a:effectLst/>
                        <a:latin typeface="Calibri" panose="020F0502020204030204" pitchFamily="34" charset="0"/>
                      </a:endParaRP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1.14</a:t>
                      </a:r>
                    </a:p>
                  </a:txBody>
                  <a:tcPr marL="9525" marR="9525" marT="9525" marB="0" anchor="ctr"/>
                </a:tc>
                <a:tc>
                  <a:txBody>
                    <a:bodyPr/>
                    <a:lstStyle/>
                    <a:p>
                      <a:pPr algn="ctr" fontAlgn="b"/>
                      <a:r>
                        <a:rPr lang="en-US" sz="1600" b="1" i="0" u="none" strike="noStrike">
                          <a:solidFill>
                            <a:schemeClr val="accent1">
                              <a:lumMod val="50000"/>
                            </a:schemeClr>
                          </a:solidFill>
                          <a:effectLst/>
                          <a:latin typeface="+mn-lt"/>
                        </a:rPr>
                        <a:t>1.31</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1.03</a:t>
                      </a:r>
                    </a:p>
                  </a:txBody>
                  <a:tcPr marL="9525" marR="9525" marT="9525" marB="0" anchor="ctr"/>
                </a:tc>
                <a:extLst>
                  <a:ext uri="{0D108BD9-81ED-4DB2-BD59-A6C34878D82A}">
                    <a16:rowId xmlns:a16="http://schemas.microsoft.com/office/drawing/2014/main" val="145890214"/>
                  </a:ext>
                </a:extLst>
              </a:tr>
              <a:tr h="708355">
                <a:tc>
                  <a:txBody>
                    <a:bodyPr/>
                    <a:lstStyle/>
                    <a:p>
                      <a:pPr algn="ctr" rtl="0" fontAlgn="ctr"/>
                      <a:r>
                        <a:rPr lang="en-US" sz="1400" u="none" strike="noStrike" dirty="0">
                          <a:effectLst/>
                        </a:rPr>
                        <a:t>∆ adult weight, </a:t>
                      </a:r>
                    </a:p>
                    <a:p>
                      <a:pPr algn="ctr" rtl="0" fontAlgn="ctr"/>
                      <a:r>
                        <a:rPr lang="en-US" sz="1400" u="none" strike="noStrike" dirty="0">
                          <a:effectLst/>
                        </a:rPr>
                        <a:t>steady state</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400" b="0" i="1" u="none" strike="noStrike" dirty="0" err="1">
                          <a:solidFill>
                            <a:srgbClr val="AD0C3B"/>
                          </a:solidFill>
                          <a:effectLst/>
                          <a:latin typeface="+mn-lt"/>
                        </a:rPr>
                        <a:t>lbs</a:t>
                      </a:r>
                      <a:r>
                        <a:rPr lang="en-US" sz="1400" b="0" i="1" u="none" strike="noStrike" dirty="0">
                          <a:solidFill>
                            <a:srgbClr val="AD0C3B"/>
                          </a:solidFill>
                          <a:effectLst/>
                          <a:latin typeface="+mn-lt"/>
                        </a:rPr>
                        <a:t>/adult</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3.97</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5.68</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-2.07</a:t>
                      </a:r>
                    </a:p>
                  </a:txBody>
                  <a:tcPr marL="9525" marR="9525" marT="9525" marB="0" anchor="ctr"/>
                </a:tc>
                <a:tc>
                  <a:txBody>
                    <a:bodyPr/>
                    <a:lstStyle/>
                    <a:p>
                      <a:pPr algn="ctr" fontAlgn="ctr"/>
                      <a:endParaRPr lang="en-US" sz="1800" b="1" i="0" u="none" strike="noStrike">
                        <a:solidFill>
                          <a:schemeClr val="accent1">
                            <a:lumMod val="50000"/>
                          </a:schemeClr>
                        </a:solidFill>
                        <a:effectLst/>
                        <a:latin typeface="Arial" panose="020B0604020202020204" pitchFamily="34" charset="0"/>
                      </a:endParaRP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1.90</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2.18</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1.72</a:t>
                      </a:r>
                    </a:p>
                  </a:txBody>
                  <a:tcPr marL="9525" marR="9525" marT="9525" marB="0" anchor="ctr"/>
                </a:tc>
                <a:extLst>
                  <a:ext uri="{0D108BD9-81ED-4DB2-BD59-A6C34878D82A}">
                    <a16:rowId xmlns:a16="http://schemas.microsoft.com/office/drawing/2014/main" val="731165935"/>
                  </a:ext>
                </a:extLst>
              </a:tr>
              <a:tr h="708355">
                <a:tc>
                  <a:txBody>
                    <a:bodyPr/>
                    <a:lstStyle/>
                    <a:p>
                      <a:pPr algn="ctr" rtl="0" fontAlgn="ctr"/>
                      <a:r>
                        <a:rPr lang="en-US" sz="1400" u="none" strike="noStrike" dirty="0">
                          <a:effectLst/>
                        </a:rPr>
                        <a:t>∆CS per adult</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400" b="0" i="1" u="none" strike="noStrike" dirty="0">
                          <a:solidFill>
                            <a:srgbClr val="AD0C3B"/>
                          </a:solidFill>
                          <a:effectLst/>
                          <a:latin typeface="+mn-lt"/>
                        </a:rPr>
                        <a:t>$/year</a:t>
                      </a:r>
                    </a:p>
                  </a:txBody>
                  <a:tcPr marL="9525" marR="9525" marT="9525" marB="0" anchor="ctr"/>
                </a:tc>
                <a:tc>
                  <a:txBody>
                    <a:bodyPr/>
                    <a:lstStyle/>
                    <a:p>
                      <a:pPr algn="l" fontAlgn="b"/>
                      <a:r>
                        <a:rPr lang="en-US" sz="1600" b="1" i="0" u="none" strike="noStrike" dirty="0">
                          <a:solidFill>
                            <a:srgbClr val="C00000"/>
                          </a:solidFill>
                          <a:effectLst/>
                          <a:latin typeface="+mn-lt"/>
                        </a:rPr>
                        <a:t>        268.3 </a:t>
                      </a:r>
                    </a:p>
                  </a:txBody>
                  <a:tcPr marL="9525" marR="9525" marT="9525" marB="0" anchor="ctr"/>
                </a:tc>
                <a:tc>
                  <a:txBody>
                    <a:bodyPr/>
                    <a:lstStyle/>
                    <a:p>
                      <a:pPr algn="l" fontAlgn="b"/>
                      <a:r>
                        <a:rPr lang="en-US" sz="1600" b="1" i="0" u="none" strike="noStrike" dirty="0">
                          <a:solidFill>
                            <a:srgbClr val="C00000"/>
                          </a:solidFill>
                          <a:effectLst/>
                          <a:latin typeface="+mn-lt"/>
                        </a:rPr>
                        <a:t>        158.9 </a:t>
                      </a:r>
                    </a:p>
                  </a:txBody>
                  <a:tcPr marL="9525" marR="9525" marT="9525" marB="0" anchor="ctr"/>
                </a:tc>
                <a:tc>
                  <a:txBody>
                    <a:bodyPr/>
                    <a:lstStyle/>
                    <a:p>
                      <a:pPr algn="l" fontAlgn="b"/>
                      <a:r>
                        <a:rPr lang="en-US" sz="1600" b="1" i="0" u="none" strike="noStrike" dirty="0">
                          <a:solidFill>
                            <a:srgbClr val="C00000"/>
                          </a:solidFill>
                          <a:effectLst/>
                          <a:latin typeface="+mn-lt"/>
                        </a:rPr>
                        <a:t>        307.3 </a:t>
                      </a:r>
                    </a:p>
                  </a:txBody>
                  <a:tcPr marL="9525" marR="9525" marT="9525" marB="0" anchor="ctr"/>
                </a:tc>
                <a:tc>
                  <a:txBody>
                    <a:bodyPr/>
                    <a:lstStyle/>
                    <a:p>
                      <a:pPr algn="l" fontAlgn="ctr"/>
                      <a:endParaRPr lang="en-US" sz="1800" b="1" i="0" u="none" strike="noStrike" dirty="0">
                        <a:solidFill>
                          <a:srgbClr val="C00000"/>
                        </a:solidFill>
                        <a:effectLst/>
                        <a:latin typeface="Arial" panose="020B0604020202020204" pitchFamily="34" charset="0"/>
                      </a:endParaRPr>
                    </a:p>
                  </a:txBody>
                  <a:tcPr marL="9525" marR="9525" marT="9525" marB="0" anchor="ctr"/>
                </a:tc>
                <a:tc>
                  <a:txBody>
                    <a:bodyPr/>
                    <a:lstStyle/>
                    <a:p>
                      <a:pPr algn="l" fontAlgn="b"/>
                      <a:r>
                        <a:rPr lang="en-US" sz="1600" b="1" i="0" u="none" strike="noStrike" dirty="0">
                          <a:solidFill>
                            <a:srgbClr val="C00000"/>
                          </a:solidFill>
                          <a:effectLst/>
                          <a:latin typeface="+mn-lt"/>
                        </a:rPr>
                        <a:t>        263.5 </a:t>
                      </a:r>
                    </a:p>
                  </a:txBody>
                  <a:tcPr marL="9525" marR="9525" marT="9525" marB="0" anchor="ctr"/>
                </a:tc>
                <a:tc>
                  <a:txBody>
                    <a:bodyPr/>
                    <a:lstStyle/>
                    <a:p>
                      <a:pPr algn="l" fontAlgn="b"/>
                      <a:r>
                        <a:rPr lang="en-US" sz="1600" b="1" i="0" u="none" strike="noStrike" dirty="0">
                          <a:solidFill>
                            <a:srgbClr val="C00000"/>
                          </a:solidFill>
                          <a:effectLst/>
                          <a:latin typeface="+mn-lt"/>
                        </a:rPr>
                        <a:t>        154.6 </a:t>
                      </a:r>
                    </a:p>
                  </a:txBody>
                  <a:tcPr marL="9525" marR="9525" marT="9525" marB="0" anchor="ctr"/>
                </a:tc>
                <a:tc>
                  <a:txBody>
                    <a:bodyPr/>
                    <a:lstStyle/>
                    <a:p>
                      <a:pPr algn="l" fontAlgn="b"/>
                      <a:r>
                        <a:rPr lang="en-US" sz="1600" b="1" i="0" u="none" strike="noStrike" dirty="0">
                          <a:solidFill>
                            <a:srgbClr val="C00000"/>
                          </a:solidFill>
                          <a:effectLst/>
                          <a:latin typeface="+mn-lt"/>
                        </a:rPr>
                        <a:t>        305.4 </a:t>
                      </a:r>
                    </a:p>
                  </a:txBody>
                  <a:tcPr marL="9525" marR="9525" marT="9525" marB="0" anchor="ctr"/>
                </a:tc>
                <a:extLst>
                  <a:ext uri="{0D108BD9-81ED-4DB2-BD59-A6C34878D82A}">
                    <a16:rowId xmlns:a16="http://schemas.microsoft.com/office/drawing/2014/main" val="528814550"/>
                  </a:ext>
                </a:extLst>
              </a:tr>
              <a:tr h="708355">
                <a:tc>
                  <a:txBody>
                    <a:bodyPr/>
                    <a:lstStyle/>
                    <a:p>
                      <a:pPr algn="ctr" rtl="0" fontAlgn="ctr"/>
                      <a:r>
                        <a:rPr lang="en-US" sz="1400" u="none" strike="noStrike" dirty="0">
                          <a:effectLst/>
                        </a:rPr>
                        <a:t>(a) ∆CS total </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1" u="none" strike="noStrike" dirty="0">
                          <a:solidFill>
                            <a:srgbClr val="AD0C3B"/>
                          </a:solidFill>
                          <a:effectLst/>
                          <a:latin typeface="+mn-lt"/>
                        </a:rPr>
                        <a:t>$b/year</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66.3</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10.9</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54.8</a:t>
                      </a:r>
                    </a:p>
                  </a:txBody>
                  <a:tcPr marL="9525" marR="9525" marT="9525" marB="0" anchor="ctr"/>
                </a:tc>
                <a:tc>
                  <a:txBody>
                    <a:bodyPr/>
                    <a:lstStyle/>
                    <a:p>
                      <a:pPr algn="ctr" rtl="0" fontAlgn="ctr"/>
                      <a:endParaRPr lang="en-US" sz="1600" b="1" i="0" u="none" strike="noStrike">
                        <a:solidFill>
                          <a:schemeClr val="accent1">
                            <a:lumMod val="50000"/>
                          </a:schemeClr>
                        </a:solidFill>
                        <a:effectLst/>
                        <a:latin typeface="Calibri" panose="020F0502020204030204" pitchFamily="34" charset="0"/>
                      </a:endParaRP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65.1</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10.6</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54.5</a:t>
                      </a:r>
                    </a:p>
                  </a:txBody>
                  <a:tcPr marL="9525" marR="9525" marT="9525" marB="0" anchor="ctr"/>
                </a:tc>
                <a:extLst>
                  <a:ext uri="{0D108BD9-81ED-4DB2-BD59-A6C34878D82A}">
                    <a16:rowId xmlns:a16="http://schemas.microsoft.com/office/drawing/2014/main" val="1360456917"/>
                  </a:ext>
                </a:extLst>
              </a:tr>
              <a:tr h="708355">
                <a:tc>
                  <a:txBody>
                    <a:bodyPr/>
                    <a:lstStyle/>
                    <a:p>
                      <a:pPr algn="ctr" rtl="0" fontAlgn="ctr"/>
                      <a:r>
                        <a:rPr lang="en-US" sz="1400" u="none" strike="noStrike" dirty="0">
                          <a:effectLst/>
                        </a:rPr>
                        <a:t>(b) ∆ Public Health </a:t>
                      </a:r>
                    </a:p>
                    <a:p>
                      <a:pPr algn="ctr" rtl="0" fontAlgn="ctr"/>
                      <a:r>
                        <a:rPr lang="en-US" sz="1400" u="none" strike="noStrike" dirty="0">
                          <a:effectLst/>
                        </a:rPr>
                        <a:t>Care Cost</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u="none" strike="noStrike" dirty="0">
                          <a:solidFill>
                            <a:srgbClr val="AD0C3B"/>
                          </a:solidFill>
                          <a:effectLst/>
                          <a:latin typeface="+mn-lt"/>
                        </a:rPr>
                        <a:t>$b/year</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   4.3</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  1.7</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 -1.6</a:t>
                      </a:r>
                    </a:p>
                  </a:txBody>
                  <a:tcPr marL="9525" marR="9525" marT="9525" marB="0" anchor="ctr"/>
                </a:tc>
                <a:tc>
                  <a:txBody>
                    <a:bodyPr/>
                    <a:lstStyle/>
                    <a:p>
                      <a:pPr algn="ctr" rtl="0" fontAlgn="ctr"/>
                      <a:endParaRPr lang="en-US" sz="1600" b="1" i="0" u="none" strike="noStrike" dirty="0">
                        <a:solidFill>
                          <a:schemeClr val="accent1">
                            <a:lumMod val="50000"/>
                          </a:schemeClr>
                        </a:solidFill>
                        <a:effectLst/>
                        <a:latin typeface="Calibri" panose="020F0502020204030204" pitchFamily="34" charset="0"/>
                      </a:endParaRP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2.0</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0.7</a:t>
                      </a:r>
                    </a:p>
                  </a:txBody>
                  <a:tcPr marL="9525" marR="9525" marT="9525" marB="0" anchor="ctr"/>
                </a:tc>
                <a:tc>
                  <a:txBody>
                    <a:bodyPr/>
                    <a:lstStyle/>
                    <a:p>
                      <a:pPr algn="ctr" fontAlgn="b"/>
                      <a:r>
                        <a:rPr lang="en-US" sz="1600" b="1" i="0" u="none" strike="noStrike" dirty="0">
                          <a:solidFill>
                            <a:schemeClr val="accent1">
                              <a:lumMod val="50000"/>
                            </a:schemeClr>
                          </a:solidFill>
                          <a:effectLst/>
                          <a:latin typeface="+mn-lt"/>
                        </a:rPr>
                        <a:t>1.3</a:t>
                      </a:r>
                    </a:p>
                  </a:txBody>
                  <a:tcPr marL="9525" marR="9525" marT="9525" marB="0" anchor="ctr"/>
                </a:tc>
                <a:extLst>
                  <a:ext uri="{0D108BD9-81ED-4DB2-BD59-A6C34878D82A}">
                    <a16:rowId xmlns:a16="http://schemas.microsoft.com/office/drawing/2014/main" val="2547783665"/>
                  </a:ext>
                </a:extLst>
              </a:tr>
              <a:tr h="708355">
                <a:tc>
                  <a:txBody>
                    <a:bodyPr/>
                    <a:lstStyle/>
                    <a:p>
                      <a:pPr algn="ctr" rtl="0" fontAlgn="ctr"/>
                      <a:r>
                        <a:rPr lang="en-US" sz="1400" u="none" strike="noStrike" dirty="0">
                          <a:effectLst/>
                        </a:rPr>
                        <a:t>∆SW = (a) – (b)</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u="none" strike="noStrike" dirty="0">
                          <a:solidFill>
                            <a:srgbClr val="AD0C3B"/>
                          </a:solidFill>
                          <a:effectLst/>
                          <a:latin typeface="+mn-lt"/>
                        </a:rPr>
                        <a:t>$b/year</a:t>
                      </a:r>
                    </a:p>
                  </a:txBody>
                  <a:tcPr marL="9525" marR="9525" marT="9525" marB="0" anchor="ctr"/>
                </a:tc>
                <a:tc>
                  <a:txBody>
                    <a:bodyPr/>
                    <a:lstStyle/>
                    <a:p>
                      <a:pPr algn="ctr" fontAlgn="b"/>
                      <a:r>
                        <a:rPr lang="en-US" sz="1600" b="1" i="0" u="none" strike="noStrike" dirty="0">
                          <a:solidFill>
                            <a:srgbClr val="C00000"/>
                          </a:solidFill>
                          <a:effectLst/>
                          <a:latin typeface="+mn-lt"/>
                        </a:rPr>
                        <a:t>62.0</a:t>
                      </a:r>
                    </a:p>
                  </a:txBody>
                  <a:tcPr marL="9525" marR="9525" marT="9525" marB="0" anchor="ctr"/>
                </a:tc>
                <a:tc>
                  <a:txBody>
                    <a:bodyPr/>
                    <a:lstStyle/>
                    <a:p>
                      <a:pPr algn="ctr" fontAlgn="b"/>
                      <a:r>
                        <a:rPr lang="en-US" sz="1600" b="1" i="0" u="none" strike="noStrike" dirty="0">
                          <a:solidFill>
                            <a:srgbClr val="C00000"/>
                          </a:solidFill>
                          <a:effectLst/>
                          <a:latin typeface="+mn-lt"/>
                        </a:rPr>
                        <a:t>9.2</a:t>
                      </a:r>
                    </a:p>
                  </a:txBody>
                  <a:tcPr marL="9525" marR="9525" marT="9525" marB="0" anchor="ctr"/>
                </a:tc>
                <a:tc>
                  <a:txBody>
                    <a:bodyPr/>
                    <a:lstStyle/>
                    <a:p>
                      <a:pPr algn="ctr" fontAlgn="b"/>
                      <a:r>
                        <a:rPr lang="en-US" sz="1600" b="1" i="0" u="none" strike="noStrike" dirty="0">
                          <a:solidFill>
                            <a:srgbClr val="C00000"/>
                          </a:solidFill>
                          <a:effectLst/>
                          <a:latin typeface="+mn-lt"/>
                        </a:rPr>
                        <a:t>56.4</a:t>
                      </a:r>
                    </a:p>
                  </a:txBody>
                  <a:tcPr marL="9525" marR="9525" marT="9525" marB="0" anchor="ctr"/>
                </a:tc>
                <a:tc>
                  <a:txBody>
                    <a:bodyPr/>
                    <a:lstStyle/>
                    <a:p>
                      <a:pPr algn="ctr" rtl="0" fontAlgn="ctr"/>
                      <a:endParaRPr lang="en-US" sz="1600" b="1" i="0" u="none" strike="noStrike" dirty="0">
                        <a:solidFill>
                          <a:srgbClr val="C00000"/>
                        </a:solidFill>
                        <a:effectLst/>
                        <a:latin typeface="Calibri" panose="020F0502020204030204" pitchFamily="34" charset="0"/>
                      </a:endParaRPr>
                    </a:p>
                  </a:txBody>
                  <a:tcPr marL="9525" marR="9525" marT="9525" marB="0" anchor="ctr"/>
                </a:tc>
                <a:tc>
                  <a:txBody>
                    <a:bodyPr/>
                    <a:lstStyle/>
                    <a:p>
                      <a:pPr algn="ctr" fontAlgn="b"/>
                      <a:r>
                        <a:rPr lang="en-US" sz="1600" b="1" i="0" u="none" strike="noStrike" dirty="0">
                          <a:solidFill>
                            <a:srgbClr val="C00000"/>
                          </a:solidFill>
                          <a:effectLst/>
                          <a:latin typeface="+mn-lt"/>
                        </a:rPr>
                        <a:t>63.0</a:t>
                      </a:r>
                    </a:p>
                  </a:txBody>
                  <a:tcPr marL="9525" marR="9525" marT="9525" marB="0" anchor="ctr"/>
                </a:tc>
                <a:tc>
                  <a:txBody>
                    <a:bodyPr/>
                    <a:lstStyle/>
                    <a:p>
                      <a:pPr algn="ctr" fontAlgn="b"/>
                      <a:r>
                        <a:rPr lang="en-US" sz="1600" b="1" i="0" u="none" strike="noStrike" dirty="0">
                          <a:solidFill>
                            <a:srgbClr val="C00000"/>
                          </a:solidFill>
                          <a:effectLst/>
                          <a:latin typeface="+mn-lt"/>
                        </a:rPr>
                        <a:t>9.9</a:t>
                      </a:r>
                    </a:p>
                  </a:txBody>
                  <a:tcPr marL="9525" marR="9525" marT="9525" marB="0" anchor="ctr"/>
                </a:tc>
                <a:tc>
                  <a:txBody>
                    <a:bodyPr/>
                    <a:lstStyle/>
                    <a:p>
                      <a:pPr algn="ctr" fontAlgn="b"/>
                      <a:r>
                        <a:rPr lang="en-US" sz="1600" b="1" i="0" u="none" strike="noStrike" dirty="0">
                          <a:solidFill>
                            <a:srgbClr val="C00000"/>
                          </a:solidFill>
                          <a:effectLst/>
                          <a:latin typeface="+mn-lt"/>
                        </a:rPr>
                        <a:t>53.2</a:t>
                      </a:r>
                    </a:p>
                  </a:txBody>
                  <a:tcPr marL="9525" marR="9525" marT="9525" marB="0" anchor="ctr"/>
                </a:tc>
                <a:extLst>
                  <a:ext uri="{0D108BD9-81ED-4DB2-BD59-A6C34878D82A}">
                    <a16:rowId xmlns:a16="http://schemas.microsoft.com/office/drawing/2014/main" val="761813409"/>
                  </a:ext>
                </a:extLst>
              </a:tr>
            </a:tbl>
          </a:graphicData>
        </a:graphic>
      </p:graphicFrame>
      <p:sp>
        <p:nvSpPr>
          <p:cNvPr id="5" name="Frame 4">
            <a:extLst>
              <a:ext uri="{FF2B5EF4-FFF2-40B4-BE49-F238E27FC236}">
                <a16:creationId xmlns:a16="http://schemas.microsoft.com/office/drawing/2014/main" id="{12A8A892-2371-3765-8C16-4F5B5EBACE1D}"/>
              </a:ext>
            </a:extLst>
          </p:cNvPr>
          <p:cNvSpPr/>
          <p:nvPr/>
        </p:nvSpPr>
        <p:spPr>
          <a:xfrm>
            <a:off x="3926316" y="2508904"/>
            <a:ext cx="3496237" cy="1236102"/>
          </a:xfrm>
          <a:prstGeom prst="frame">
            <a:avLst>
              <a:gd name="adj1" fmla="val 3677"/>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6" name="Frame 5">
            <a:extLst>
              <a:ext uri="{FF2B5EF4-FFF2-40B4-BE49-F238E27FC236}">
                <a16:creationId xmlns:a16="http://schemas.microsoft.com/office/drawing/2014/main" id="{C9FEF78E-AAF6-F507-B425-2D8124E953A8}"/>
              </a:ext>
            </a:extLst>
          </p:cNvPr>
          <p:cNvSpPr/>
          <p:nvPr/>
        </p:nvSpPr>
        <p:spPr>
          <a:xfrm>
            <a:off x="7859380" y="2508445"/>
            <a:ext cx="3496237" cy="1236102"/>
          </a:xfrm>
          <a:prstGeom prst="frame">
            <a:avLst>
              <a:gd name="adj1" fmla="val 3677"/>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 name="Frame 1">
            <a:extLst>
              <a:ext uri="{FF2B5EF4-FFF2-40B4-BE49-F238E27FC236}">
                <a16:creationId xmlns:a16="http://schemas.microsoft.com/office/drawing/2014/main" id="{2055CBEE-8045-A2C9-7984-497301F766A7}"/>
              </a:ext>
            </a:extLst>
          </p:cNvPr>
          <p:cNvSpPr/>
          <p:nvPr/>
        </p:nvSpPr>
        <p:spPr>
          <a:xfrm>
            <a:off x="3926315" y="3863379"/>
            <a:ext cx="7334161" cy="1325563"/>
          </a:xfrm>
          <a:prstGeom prst="frame">
            <a:avLst>
              <a:gd name="adj1" fmla="val 3677"/>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3567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9" presetClass="exit" presetSubtype="0" fill="hold" grpId="1" nodeType="withEffect">
                                  <p:stCondLst>
                                    <p:cond delay="0"/>
                                  </p:stCondLst>
                                  <p:childTnLst>
                                    <p:animEffect transition="out" filter="dissolv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0" animBg="1"/>
      <p:bldP spid="6" grpId="1"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249CE-6D79-AE70-B1F2-9C802653121B}"/>
              </a:ext>
            </a:extLst>
          </p:cNvPr>
          <p:cNvSpPr>
            <a:spLocks noGrp="1"/>
          </p:cNvSpPr>
          <p:nvPr>
            <p:ph type="title"/>
          </p:nvPr>
        </p:nvSpPr>
        <p:spPr/>
        <p:txBody>
          <a:bodyPr/>
          <a:lstStyle/>
          <a:p>
            <a:r>
              <a:rPr lang="en-US" dirty="0"/>
              <a:t>“New” vs “Old” elasticities</a:t>
            </a:r>
          </a:p>
        </p:txBody>
      </p:sp>
      <p:sp>
        <p:nvSpPr>
          <p:cNvPr id="3" name="Content Placeholder 2">
            <a:extLst>
              <a:ext uri="{FF2B5EF4-FFF2-40B4-BE49-F238E27FC236}">
                <a16:creationId xmlns:a16="http://schemas.microsoft.com/office/drawing/2014/main" id="{4B0F04DC-528A-7B2D-D205-C8BC899BEBFB}"/>
              </a:ext>
            </a:extLst>
          </p:cNvPr>
          <p:cNvSpPr>
            <a:spLocks noGrp="1"/>
          </p:cNvSpPr>
          <p:nvPr>
            <p:ph idx="1"/>
          </p:nvPr>
        </p:nvSpPr>
        <p:spPr>
          <a:xfrm>
            <a:off x="838198" y="1606924"/>
            <a:ext cx="10781873" cy="4885951"/>
          </a:xfrm>
          <a:ln>
            <a:noFill/>
          </a:ln>
        </p:spPr>
        <p:txBody>
          <a:bodyPr>
            <a:normAutofit/>
          </a:bodyPr>
          <a:lstStyle/>
          <a:p>
            <a:pPr>
              <a:lnSpc>
                <a:spcPct val="120000"/>
              </a:lnSpc>
            </a:pPr>
            <a:r>
              <a:rPr lang="en-US" sz="2400" dirty="0"/>
              <a:t>“Old” elasticities (from Okrent and Alston 2012) based on analysis of time-series data on per capita disappearance </a:t>
            </a:r>
          </a:p>
          <a:p>
            <a:pPr>
              <a:lnSpc>
                <a:spcPct val="120000"/>
              </a:lnSpc>
            </a:pPr>
            <a:r>
              <a:rPr lang="en-US" sz="2400" dirty="0"/>
              <a:t>“New” elasticities (from current study) based on cross-sectional analysis of scanner data from individual households</a:t>
            </a:r>
          </a:p>
          <a:p>
            <a:pPr marL="457200" lvl="1" indent="0">
              <a:lnSpc>
                <a:spcPct val="120000"/>
              </a:lnSpc>
              <a:buNone/>
            </a:pPr>
            <a:r>
              <a:rPr lang="en-US" sz="2000" dirty="0"/>
              <a:t>– larger magnitudes of own-price and especially cross-price elasticities </a:t>
            </a:r>
          </a:p>
          <a:p>
            <a:pPr marL="457200" lvl="1" indent="0">
              <a:lnSpc>
                <a:spcPct val="120000"/>
              </a:lnSpc>
              <a:buNone/>
            </a:pPr>
            <a:r>
              <a:rPr lang="en-US" sz="2000" dirty="0"/>
              <a:t>– own-price elasticities closer to –1.0 (more elastic) than we might expect  </a:t>
            </a:r>
          </a:p>
          <a:p>
            <a:pPr marL="457200" lvl="1" indent="0">
              <a:lnSpc>
                <a:spcPct val="120000"/>
              </a:lnSpc>
              <a:buNone/>
            </a:pPr>
            <a:r>
              <a:rPr lang="en-US" sz="2000" dirty="0"/>
              <a:t>– expenditure elasticities closer to 1.0 (more elastic) than we might expect</a:t>
            </a:r>
          </a:p>
          <a:p>
            <a:pPr marL="457200" lvl="1" indent="0">
              <a:lnSpc>
                <a:spcPct val="120000"/>
              </a:lnSpc>
              <a:buNone/>
            </a:pPr>
            <a:r>
              <a:rPr lang="en-US" sz="2000" dirty="0"/>
              <a:t>– comparable to those from Zhen et al. (2024)?</a:t>
            </a:r>
          </a:p>
        </p:txBody>
      </p:sp>
      <p:sp>
        <p:nvSpPr>
          <p:cNvPr id="4" name="TextBox 3">
            <a:extLst>
              <a:ext uri="{FF2B5EF4-FFF2-40B4-BE49-F238E27FC236}">
                <a16:creationId xmlns:a16="http://schemas.microsoft.com/office/drawing/2014/main" id="{4594EF41-8F84-5264-AD39-49F10BF00E67}"/>
              </a:ext>
            </a:extLst>
          </p:cNvPr>
          <p:cNvSpPr txBox="1"/>
          <p:nvPr/>
        </p:nvSpPr>
        <p:spPr>
          <a:xfrm>
            <a:off x="705063" y="5563455"/>
            <a:ext cx="10781873" cy="1015663"/>
          </a:xfrm>
          <a:prstGeom prst="rect">
            <a:avLst/>
          </a:prstGeom>
          <a:solidFill>
            <a:schemeClr val="tx1">
              <a:lumMod val="90000"/>
              <a:lumOff val="10000"/>
            </a:schemeClr>
          </a:solidFill>
          <a:ln w="38100">
            <a:solidFill>
              <a:schemeClr val="tx1"/>
            </a:solidFill>
          </a:ln>
        </p:spPr>
        <p:txBody>
          <a:bodyPr wrap="square">
            <a:spAutoFit/>
          </a:bodyPr>
          <a:lstStyle/>
          <a:p>
            <a:r>
              <a:rPr lang="en-US" sz="2000" dirty="0">
                <a:solidFill>
                  <a:schemeClr val="bg1"/>
                </a:solidFill>
              </a:rPr>
              <a:t>Zhen, Chen, Yu Chen, </a:t>
            </a:r>
            <a:r>
              <a:rPr lang="en-US" sz="2000" dirty="0" err="1">
                <a:solidFill>
                  <a:schemeClr val="bg1"/>
                </a:solidFill>
              </a:rPr>
              <a:t>Biing</a:t>
            </a:r>
            <a:r>
              <a:rPr lang="en-US" sz="2000" dirty="0">
                <a:solidFill>
                  <a:schemeClr val="bg1"/>
                </a:solidFill>
              </a:rPr>
              <a:t>-Hwan Lin, Shawn </a:t>
            </a:r>
            <a:r>
              <a:rPr lang="en-US" sz="2000" dirty="0" err="1">
                <a:solidFill>
                  <a:schemeClr val="bg1"/>
                </a:solidFill>
              </a:rPr>
              <a:t>Karns</a:t>
            </a:r>
            <a:r>
              <a:rPr lang="en-US" sz="2000" dirty="0">
                <a:solidFill>
                  <a:schemeClr val="bg1"/>
                </a:solidFill>
              </a:rPr>
              <a:t>, Lisa </a:t>
            </a:r>
            <a:r>
              <a:rPr lang="en-US" sz="2000" dirty="0" err="1">
                <a:solidFill>
                  <a:schemeClr val="bg1"/>
                </a:solidFill>
              </a:rPr>
              <a:t>Mancino</a:t>
            </a:r>
            <a:r>
              <a:rPr lang="en-US" sz="2000" dirty="0">
                <a:solidFill>
                  <a:schemeClr val="bg1"/>
                </a:solidFill>
              </a:rPr>
              <a:t>, and Michele Ver Ploeg. “</a:t>
            </a:r>
            <a:r>
              <a:rPr lang="en-US" sz="2000" b="1" dirty="0">
                <a:solidFill>
                  <a:schemeClr val="bg1"/>
                </a:solidFill>
              </a:rPr>
              <a:t>Do obese and nonobese consumers respond differently to price changes? Implications of preference heterogeneity for obesity-oriented food taxes and subsidies</a:t>
            </a:r>
            <a:r>
              <a:rPr lang="en-US" sz="2000" dirty="0">
                <a:solidFill>
                  <a:schemeClr val="bg1"/>
                </a:solidFill>
              </a:rPr>
              <a:t>.” </a:t>
            </a:r>
            <a:r>
              <a:rPr lang="en-US" sz="2000" i="1" dirty="0">
                <a:solidFill>
                  <a:schemeClr val="bg1"/>
                </a:solidFill>
              </a:rPr>
              <a:t>AJAE</a:t>
            </a:r>
            <a:r>
              <a:rPr lang="en-US" sz="2000" dirty="0">
                <a:solidFill>
                  <a:schemeClr val="bg1"/>
                </a:solidFill>
              </a:rPr>
              <a:t> 106(2024): 1058–1088</a:t>
            </a:r>
          </a:p>
        </p:txBody>
      </p:sp>
    </p:spTree>
    <p:extLst>
      <p:ext uri="{BB962C8B-B14F-4D97-AF65-F5344CB8AC3E}">
        <p14:creationId xmlns:p14="http://schemas.microsoft.com/office/powerpoint/2010/main" val="141837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DE63F70-707A-3A1C-686F-27E6B3262B61}"/>
              </a:ext>
            </a:extLst>
          </p:cNvPr>
          <p:cNvSpPr>
            <a:spLocks noGrp="1"/>
          </p:cNvSpPr>
          <p:nvPr>
            <p:ph type="body" idx="1"/>
          </p:nvPr>
        </p:nvSpPr>
        <p:spPr>
          <a:xfrm>
            <a:off x="839788" y="6167635"/>
            <a:ext cx="5157787" cy="823912"/>
          </a:xfrm>
        </p:spPr>
        <p:txBody>
          <a:bodyPr anchor="ctr">
            <a:normAutofit/>
          </a:bodyPr>
          <a:lstStyle/>
          <a:p>
            <a:pPr algn="ctr"/>
            <a:r>
              <a:rPr lang="en-US" sz="1600" dirty="0"/>
              <a:t>Marshallian own-price elasticities</a:t>
            </a:r>
          </a:p>
        </p:txBody>
      </p:sp>
      <p:sp>
        <p:nvSpPr>
          <p:cNvPr id="8" name="Text Placeholder 7">
            <a:extLst>
              <a:ext uri="{FF2B5EF4-FFF2-40B4-BE49-F238E27FC236}">
                <a16:creationId xmlns:a16="http://schemas.microsoft.com/office/drawing/2014/main" id="{40D0E877-2F1D-5693-BBD7-D28A602DE2A1}"/>
              </a:ext>
            </a:extLst>
          </p:cNvPr>
          <p:cNvSpPr>
            <a:spLocks noGrp="1"/>
          </p:cNvSpPr>
          <p:nvPr>
            <p:ph type="body" sz="quarter" idx="3"/>
          </p:nvPr>
        </p:nvSpPr>
        <p:spPr>
          <a:xfrm>
            <a:off x="6514267" y="6150227"/>
            <a:ext cx="5183188" cy="823912"/>
          </a:xfrm>
        </p:spPr>
        <p:txBody>
          <a:bodyPr anchor="ctr">
            <a:normAutofit/>
          </a:bodyPr>
          <a:lstStyle/>
          <a:p>
            <a:pPr algn="ctr"/>
            <a:r>
              <a:rPr lang="en-US" sz="1600" dirty="0"/>
              <a:t>Expenditure elasticities</a:t>
            </a:r>
          </a:p>
        </p:txBody>
      </p:sp>
      <p:pic>
        <p:nvPicPr>
          <p:cNvPr id="5" name="Picture 1" descr="page6image29406832">
            <a:extLst>
              <a:ext uri="{FF2B5EF4-FFF2-40B4-BE49-F238E27FC236}">
                <a16:creationId xmlns:a16="http://schemas.microsoft.com/office/drawing/2014/main" id="{31076AA9-229A-82A1-7B10-6411100C799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6613" y="1019028"/>
            <a:ext cx="4536772" cy="536164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page6image29407248">
            <a:extLst>
              <a:ext uri="{FF2B5EF4-FFF2-40B4-BE49-F238E27FC236}">
                <a16:creationId xmlns:a16="http://schemas.microsoft.com/office/drawing/2014/main" id="{1CE03DEB-17E4-9D2B-569E-D75157147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109" y="1019028"/>
            <a:ext cx="4539932" cy="536164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37592F3-ABFE-96F9-D69B-10788C931A33}"/>
              </a:ext>
            </a:extLst>
          </p:cNvPr>
          <p:cNvSpPr txBox="1">
            <a:spLocks/>
          </p:cNvSpPr>
          <p:nvPr/>
        </p:nvSpPr>
        <p:spPr>
          <a:xfrm>
            <a:off x="838200" y="36512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chemeClr val="tx1"/>
                </a:solidFill>
                <a:latin typeface="Proxima Nova" panose="02000506030000020004" pitchFamily="2" charset="0"/>
                <a:ea typeface="+mj-ea"/>
                <a:cs typeface="+mj-cs"/>
              </a:defRPr>
            </a:lvl1pPr>
          </a:lstStyle>
          <a:p>
            <a:pPr algn="ctr"/>
            <a:r>
              <a:rPr lang="en-US" sz="3200" dirty="0"/>
              <a:t>“New” vs “Old” elasticities</a:t>
            </a:r>
          </a:p>
        </p:txBody>
      </p:sp>
    </p:spTree>
    <p:extLst>
      <p:ext uri="{BB962C8B-B14F-4D97-AF65-F5344CB8AC3E}">
        <p14:creationId xmlns:p14="http://schemas.microsoft.com/office/powerpoint/2010/main" val="1304487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249CE-6D79-AE70-B1F2-9C802653121B}"/>
              </a:ext>
            </a:extLst>
          </p:cNvPr>
          <p:cNvSpPr>
            <a:spLocks noGrp="1"/>
          </p:cNvSpPr>
          <p:nvPr>
            <p:ph type="title"/>
          </p:nvPr>
        </p:nvSpPr>
        <p:spPr/>
        <p:txBody>
          <a:bodyPr/>
          <a:lstStyle/>
          <a:p>
            <a:r>
              <a:rPr lang="en-US" dirty="0"/>
              <a:t>“New” vs “Old” elasticities</a:t>
            </a:r>
          </a:p>
        </p:txBody>
      </p:sp>
      <p:sp>
        <p:nvSpPr>
          <p:cNvPr id="3" name="Content Placeholder 2">
            <a:extLst>
              <a:ext uri="{FF2B5EF4-FFF2-40B4-BE49-F238E27FC236}">
                <a16:creationId xmlns:a16="http://schemas.microsoft.com/office/drawing/2014/main" id="{4B0F04DC-528A-7B2D-D205-C8BC899BEBFB}"/>
              </a:ext>
            </a:extLst>
          </p:cNvPr>
          <p:cNvSpPr>
            <a:spLocks noGrp="1"/>
          </p:cNvSpPr>
          <p:nvPr>
            <p:ph idx="1"/>
          </p:nvPr>
        </p:nvSpPr>
        <p:spPr>
          <a:xfrm>
            <a:off x="838198" y="1606924"/>
            <a:ext cx="10781873" cy="4885951"/>
          </a:xfrm>
        </p:spPr>
        <p:txBody>
          <a:bodyPr>
            <a:normAutofit/>
          </a:bodyPr>
          <a:lstStyle/>
          <a:p>
            <a:pPr>
              <a:lnSpc>
                <a:spcPct val="120000"/>
              </a:lnSpc>
            </a:pPr>
            <a:r>
              <a:rPr lang="en-US" sz="2400" dirty="0"/>
              <a:t>Matter for measures of changes in consumption and health outcomes </a:t>
            </a:r>
          </a:p>
          <a:p>
            <a:pPr>
              <a:lnSpc>
                <a:spcPct val="120000"/>
              </a:lnSpc>
            </a:pPr>
            <a:r>
              <a:rPr lang="en-US" sz="2400" dirty="0"/>
              <a:t>Not so much for measures of welfare impact – dominated by “rectangles” associated with price changes and baseline consumption</a:t>
            </a:r>
          </a:p>
        </p:txBody>
      </p:sp>
    </p:spTree>
    <p:extLst>
      <p:ext uri="{BB962C8B-B14F-4D97-AF65-F5344CB8AC3E}">
        <p14:creationId xmlns:p14="http://schemas.microsoft.com/office/powerpoint/2010/main" val="406920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7D4E-2BBB-9783-CA16-6FE0162ED6DF}"/>
              </a:ext>
            </a:extLst>
          </p:cNvPr>
          <p:cNvSpPr>
            <a:spLocks noGrp="1"/>
          </p:cNvSpPr>
          <p:nvPr>
            <p:ph type="title"/>
          </p:nvPr>
        </p:nvSpPr>
        <p:spPr/>
        <p:txBody>
          <a:bodyPr/>
          <a:lstStyle/>
          <a:p>
            <a:r>
              <a:rPr lang="en-US" dirty="0"/>
              <a:t>What next?</a:t>
            </a:r>
          </a:p>
        </p:txBody>
      </p:sp>
      <p:sp>
        <p:nvSpPr>
          <p:cNvPr id="5" name="Content Placeholder 4">
            <a:extLst>
              <a:ext uri="{FF2B5EF4-FFF2-40B4-BE49-F238E27FC236}">
                <a16:creationId xmlns:a16="http://schemas.microsoft.com/office/drawing/2014/main" id="{B94D7934-3403-463F-AC82-91419F3275E5}"/>
              </a:ext>
            </a:extLst>
          </p:cNvPr>
          <p:cNvSpPr>
            <a:spLocks noGrp="1"/>
          </p:cNvSpPr>
          <p:nvPr>
            <p:ph idx="1"/>
          </p:nvPr>
        </p:nvSpPr>
        <p:spPr>
          <a:xfrm>
            <a:off x="838200" y="1825624"/>
            <a:ext cx="10268164" cy="4667251"/>
          </a:xfrm>
        </p:spPr>
        <p:txBody>
          <a:bodyPr>
            <a:normAutofit lnSpcReduction="10000"/>
          </a:bodyPr>
          <a:lstStyle/>
          <a:p>
            <a:pPr>
              <a:lnSpc>
                <a:spcPct val="110000"/>
              </a:lnSpc>
              <a:spcBef>
                <a:spcPts val="0"/>
              </a:spcBef>
              <a:spcAft>
                <a:spcPts val="1800"/>
              </a:spcAft>
            </a:pPr>
            <a:r>
              <a:rPr lang="en-US" sz="2400" dirty="0"/>
              <a:t>More work on model validation and understanding elasticities of demand</a:t>
            </a:r>
          </a:p>
          <a:p>
            <a:pPr>
              <a:lnSpc>
                <a:spcPct val="110000"/>
              </a:lnSpc>
              <a:spcBef>
                <a:spcPts val="0"/>
              </a:spcBef>
              <a:spcAft>
                <a:spcPts val="1800"/>
              </a:spcAft>
            </a:pPr>
            <a:r>
              <a:rPr lang="en-US" sz="2400" dirty="0"/>
              <a:t>Healthy Eating Index and other outcome measures</a:t>
            </a:r>
          </a:p>
          <a:p>
            <a:pPr>
              <a:lnSpc>
                <a:spcPct val="110000"/>
              </a:lnSpc>
              <a:spcBef>
                <a:spcPts val="0"/>
              </a:spcBef>
              <a:spcAft>
                <a:spcPts val="1800"/>
              </a:spcAft>
            </a:pPr>
            <a:r>
              <a:rPr lang="en-US" sz="2400" dirty="0"/>
              <a:t>Other income classes</a:t>
            </a:r>
          </a:p>
          <a:p>
            <a:pPr>
              <a:lnSpc>
                <a:spcPct val="110000"/>
              </a:lnSpc>
              <a:spcBef>
                <a:spcPts val="0"/>
              </a:spcBef>
              <a:spcAft>
                <a:spcPts val="1800"/>
              </a:spcAft>
            </a:pPr>
            <a:r>
              <a:rPr lang="en-US" sz="2400" dirty="0"/>
              <a:t>Other backward-looking and forward-looking experiments</a:t>
            </a:r>
          </a:p>
          <a:p>
            <a:pPr>
              <a:lnSpc>
                <a:spcPct val="110000"/>
              </a:lnSpc>
              <a:spcBef>
                <a:spcPts val="0"/>
              </a:spcBef>
              <a:spcAft>
                <a:spcPts val="1800"/>
              </a:spcAft>
            </a:pPr>
            <a:r>
              <a:rPr lang="en-US" sz="2400" dirty="0"/>
              <a:t>Partition food price growth into parts attributable to increases in farm commodity prices and other factors</a:t>
            </a:r>
          </a:p>
          <a:p>
            <a:pPr>
              <a:lnSpc>
                <a:spcPct val="110000"/>
              </a:lnSpc>
              <a:spcBef>
                <a:spcPts val="0"/>
              </a:spcBef>
              <a:spcAft>
                <a:spcPts val="1800"/>
              </a:spcAft>
            </a:pPr>
            <a:r>
              <a:rPr lang="en-US" sz="2400" dirty="0"/>
              <a:t>Assess the role of agricultural R&amp;D and consequential farm productivity growth in offsetting the effects of other sources of food price inflation</a:t>
            </a:r>
            <a:endParaRPr lang="en-US" sz="2400" dirty="0">
              <a:latin typeface="+mn-lt"/>
              <a:cs typeface="Times New Roman" panose="02020603050405020304" pitchFamily="18" charset="0"/>
            </a:endParaRPr>
          </a:p>
          <a:p>
            <a:pPr>
              <a:lnSpc>
                <a:spcPct val="114000"/>
              </a:lnSpc>
            </a:pPr>
            <a:endParaRPr lang="en-US" sz="2000" dirty="0">
              <a:latin typeface="+mn-lt"/>
            </a:endParaRPr>
          </a:p>
        </p:txBody>
      </p:sp>
    </p:spTree>
    <p:extLst>
      <p:ext uri="{BB962C8B-B14F-4D97-AF65-F5344CB8AC3E}">
        <p14:creationId xmlns:p14="http://schemas.microsoft.com/office/powerpoint/2010/main" val="86431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64FCC-4403-3D4D-8818-A86AEFF7F59A}"/>
              </a:ext>
            </a:extLst>
          </p:cNvPr>
          <p:cNvSpPr>
            <a:spLocks noGrp="1"/>
          </p:cNvSpPr>
          <p:nvPr>
            <p:ph type="title"/>
          </p:nvPr>
        </p:nvSpPr>
        <p:spPr>
          <a:xfrm>
            <a:off x="244200" y="1683049"/>
            <a:ext cx="11703599" cy="1079182"/>
          </a:xfrm>
        </p:spPr>
        <p:txBody>
          <a:bodyPr>
            <a:normAutofit/>
          </a:bodyPr>
          <a:lstStyle/>
          <a:p>
            <a:pPr algn="ctr"/>
            <a:r>
              <a:rPr lang="en-US" dirty="0"/>
              <a:t>Thank you!</a:t>
            </a:r>
          </a:p>
        </p:txBody>
      </p:sp>
      <p:sp>
        <p:nvSpPr>
          <p:cNvPr id="6" name="TextBox 5">
            <a:extLst>
              <a:ext uri="{FF2B5EF4-FFF2-40B4-BE49-F238E27FC236}">
                <a16:creationId xmlns:a16="http://schemas.microsoft.com/office/drawing/2014/main" id="{168A7542-1445-F614-8CD8-45B8A99F786D}"/>
              </a:ext>
            </a:extLst>
          </p:cNvPr>
          <p:cNvSpPr txBox="1"/>
          <p:nvPr/>
        </p:nvSpPr>
        <p:spPr>
          <a:xfrm>
            <a:off x="939110" y="3351467"/>
            <a:ext cx="10313780" cy="707886"/>
          </a:xfrm>
          <a:prstGeom prst="rect">
            <a:avLst/>
          </a:prstGeom>
          <a:noFill/>
        </p:spPr>
        <p:txBody>
          <a:bodyPr wrap="square" rtlCol="0">
            <a:spAutoFit/>
          </a:bodyPr>
          <a:lstStyle/>
          <a:p>
            <a:pPr algn="ctr"/>
            <a:r>
              <a:rPr lang="en-US" sz="2000" b="1" dirty="0" err="1">
                <a:solidFill>
                  <a:schemeClr val="bg1"/>
                </a:solidFill>
                <a:latin typeface="Proxima Nova" panose="02000506030000020004" pitchFamily="2" charset="0"/>
                <a:ea typeface="+mj-ea"/>
                <a:cs typeface="+mj-cs"/>
              </a:rPr>
              <a:t>jmalston@ucdavis.edu</a:t>
            </a:r>
            <a:endParaRPr lang="en-US" sz="2000" b="1" dirty="0">
              <a:solidFill>
                <a:schemeClr val="bg1"/>
              </a:solidFill>
              <a:latin typeface="Proxima Nova" panose="02000506030000020004" pitchFamily="2" charset="0"/>
              <a:ea typeface="+mj-ea"/>
              <a:cs typeface="+mj-cs"/>
            </a:endParaRPr>
          </a:p>
          <a:p>
            <a:pPr algn="ctr"/>
            <a:endParaRPr lang="en-US" sz="2000" b="1" dirty="0">
              <a:solidFill>
                <a:schemeClr val="bg1"/>
              </a:solidFill>
              <a:latin typeface="Proxima Nova" panose="02000506030000020004" pitchFamily="2" charset="0"/>
              <a:ea typeface="+mj-ea"/>
              <a:cs typeface="+mj-cs"/>
            </a:endParaRPr>
          </a:p>
        </p:txBody>
      </p:sp>
    </p:spTree>
    <p:extLst>
      <p:ext uri="{BB962C8B-B14F-4D97-AF65-F5344CB8AC3E}">
        <p14:creationId xmlns:p14="http://schemas.microsoft.com/office/powerpoint/2010/main" val="4105622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7D4E-2BBB-9783-CA16-6FE0162ED6DF}"/>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B94D7934-3403-463F-AC82-91419F3275E5}"/>
              </a:ext>
            </a:extLst>
          </p:cNvPr>
          <p:cNvSpPr>
            <a:spLocks noGrp="1"/>
          </p:cNvSpPr>
          <p:nvPr>
            <p:ph idx="1"/>
          </p:nvPr>
        </p:nvSpPr>
        <p:spPr>
          <a:xfrm>
            <a:off x="838200" y="1825625"/>
            <a:ext cx="10697308" cy="3669568"/>
          </a:xfrm>
        </p:spPr>
        <p:txBody>
          <a:bodyPr>
            <a:noAutofit/>
          </a:bodyPr>
          <a:lstStyle/>
          <a:p>
            <a:pPr>
              <a:lnSpc>
                <a:spcPct val="100000"/>
              </a:lnSpc>
              <a:spcBef>
                <a:spcPts val="0"/>
              </a:spcBef>
              <a:spcAft>
                <a:spcPts val="1800"/>
              </a:spcAft>
            </a:pPr>
            <a:r>
              <a:rPr lang="en-US" sz="2400" dirty="0">
                <a:latin typeface="+mn-lt"/>
              </a:rPr>
              <a:t>Over the past four years, various factors contributed to 40-year highs in U.S. food prices</a:t>
            </a:r>
          </a:p>
          <a:p>
            <a:pPr>
              <a:lnSpc>
                <a:spcPct val="100000"/>
              </a:lnSpc>
              <a:spcBef>
                <a:spcPts val="0"/>
              </a:spcBef>
              <a:spcAft>
                <a:spcPts val="1800"/>
              </a:spcAft>
            </a:pPr>
            <a:r>
              <a:rPr lang="en-US" sz="2400" dirty="0">
                <a:latin typeface="+mn-lt"/>
              </a:rPr>
              <a:t>The objective of this cooperative project is to examine the impacts of the recent price spike on consumer welfare and diet outcomes.</a:t>
            </a:r>
          </a:p>
          <a:p>
            <a:pPr>
              <a:lnSpc>
                <a:spcPct val="100000"/>
              </a:lnSpc>
              <a:spcBef>
                <a:spcPts val="0"/>
              </a:spcBef>
              <a:spcAft>
                <a:spcPts val="1800"/>
              </a:spcAft>
            </a:pPr>
            <a:r>
              <a:rPr lang="en-US" sz="2400" dirty="0">
                <a:latin typeface="+mn-lt"/>
              </a:rPr>
              <a:t>The current analysis is focused on the role of increases in farm commodity prices as a contributor to these outcomes </a:t>
            </a:r>
          </a:p>
        </p:txBody>
      </p:sp>
    </p:spTree>
    <p:extLst>
      <p:ext uri="{BB962C8B-B14F-4D97-AF65-F5344CB8AC3E}">
        <p14:creationId xmlns:p14="http://schemas.microsoft.com/office/powerpoint/2010/main" val="236720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7D4E-2BBB-9783-CA16-6FE0162ED6DF}"/>
              </a:ext>
            </a:extLst>
          </p:cNvPr>
          <p:cNvSpPr>
            <a:spLocks noGrp="1"/>
          </p:cNvSpPr>
          <p:nvPr>
            <p:ph type="title"/>
          </p:nvPr>
        </p:nvSpPr>
        <p:spPr/>
        <p:txBody>
          <a:bodyPr/>
          <a:lstStyle/>
          <a:p>
            <a:r>
              <a:rPr lang="en-US" dirty="0"/>
              <a:t>In this work in progress we …</a:t>
            </a:r>
          </a:p>
        </p:txBody>
      </p:sp>
      <p:sp>
        <p:nvSpPr>
          <p:cNvPr id="5" name="Content Placeholder 4">
            <a:extLst>
              <a:ext uri="{FF2B5EF4-FFF2-40B4-BE49-F238E27FC236}">
                <a16:creationId xmlns:a16="http://schemas.microsoft.com/office/drawing/2014/main" id="{B94D7934-3403-463F-AC82-91419F3275E5}"/>
              </a:ext>
            </a:extLst>
          </p:cNvPr>
          <p:cNvSpPr>
            <a:spLocks noGrp="1"/>
          </p:cNvSpPr>
          <p:nvPr>
            <p:ph idx="1"/>
          </p:nvPr>
        </p:nvSpPr>
        <p:spPr>
          <a:xfrm>
            <a:off x="838199" y="1825624"/>
            <a:ext cx="10420927" cy="4667251"/>
          </a:xfrm>
        </p:spPr>
        <p:txBody>
          <a:bodyPr>
            <a:noAutofit/>
          </a:bodyPr>
          <a:lstStyle/>
          <a:p>
            <a:pPr>
              <a:lnSpc>
                <a:spcPct val="120000"/>
              </a:lnSpc>
              <a:spcBef>
                <a:spcPts val="0"/>
              </a:spcBef>
              <a:spcAft>
                <a:spcPts val="1800"/>
              </a:spcAft>
            </a:pPr>
            <a:r>
              <a:rPr lang="en-US" sz="2400" dirty="0">
                <a:latin typeface="+mn-lt"/>
              </a:rPr>
              <a:t>Extend the EDM developed by Okrent and Alston (2012) to allow for multiple cohorts of consumers, disaggregated according to their wealth status</a:t>
            </a:r>
          </a:p>
          <a:p>
            <a:pPr>
              <a:lnSpc>
                <a:spcPct val="120000"/>
              </a:lnSpc>
              <a:spcBef>
                <a:spcPts val="0"/>
              </a:spcBef>
              <a:spcAft>
                <a:spcPts val="1800"/>
              </a:spcAft>
            </a:pPr>
            <a:r>
              <a:rPr lang="en-US" sz="2400" dirty="0">
                <a:latin typeface="+mn-lt"/>
              </a:rPr>
              <a:t>Update the parameters using new data and revised estimation procedures</a:t>
            </a:r>
          </a:p>
          <a:p>
            <a:pPr>
              <a:lnSpc>
                <a:spcPct val="120000"/>
              </a:lnSpc>
              <a:spcBef>
                <a:spcPts val="0"/>
              </a:spcBef>
              <a:spcAft>
                <a:spcPts val="1800"/>
              </a:spcAft>
            </a:pPr>
            <a:r>
              <a:rPr lang="en-US" sz="2400" dirty="0">
                <a:latin typeface="+mn-lt"/>
              </a:rPr>
              <a:t>Examine the effects of exogenous changes in prices of </a:t>
            </a:r>
            <a:r>
              <a:rPr lang="en-US" sz="2400" i="1" dirty="0">
                <a:latin typeface="+mn-lt"/>
              </a:rPr>
              <a:t>M </a:t>
            </a:r>
            <a:r>
              <a:rPr lang="en-US" sz="2400" dirty="0">
                <a:latin typeface="+mn-lt"/>
              </a:rPr>
              <a:t>= 10</a:t>
            </a:r>
            <a:r>
              <a:rPr lang="en-US" sz="2400" i="1" dirty="0">
                <a:latin typeface="+mn-lt"/>
              </a:rPr>
              <a:t> </a:t>
            </a:r>
            <a:r>
              <a:rPr lang="en-US" sz="2400" dirty="0">
                <a:latin typeface="+mn-lt"/>
              </a:rPr>
              <a:t>farm commodities on retail prices of </a:t>
            </a:r>
            <a:r>
              <a:rPr lang="en-US" sz="2400" i="1" dirty="0">
                <a:latin typeface="+mn-lt"/>
              </a:rPr>
              <a:t>N </a:t>
            </a:r>
            <a:r>
              <a:rPr lang="en-US" sz="2400" dirty="0">
                <a:latin typeface="+mn-lt"/>
              </a:rPr>
              <a:t>= 10</a:t>
            </a:r>
            <a:r>
              <a:rPr lang="en-US" sz="2400" i="1" dirty="0">
                <a:latin typeface="+mn-lt"/>
              </a:rPr>
              <a:t> “</a:t>
            </a:r>
            <a:r>
              <a:rPr lang="en-US" sz="2400" dirty="0">
                <a:latin typeface="+mn-lt"/>
              </a:rPr>
              <a:t>food” products, and hence on per capita quantities demanded by each group of consumers </a:t>
            </a:r>
          </a:p>
          <a:p>
            <a:pPr>
              <a:lnSpc>
                <a:spcPct val="120000"/>
              </a:lnSpc>
              <a:spcBef>
                <a:spcPts val="0"/>
              </a:spcBef>
              <a:spcAft>
                <a:spcPts val="1800"/>
              </a:spcAft>
            </a:pPr>
            <a:r>
              <a:rPr lang="en-US" sz="2400" dirty="0">
                <a:latin typeface="+mn-lt"/>
              </a:rPr>
              <a:t>Translate those changes in per capita demanded of the various food products into measures of healthy eating (the Healthy Eating Index), obesity (BMI and its social cost), and consumer welfare (compensating variation) </a:t>
            </a:r>
          </a:p>
        </p:txBody>
      </p:sp>
    </p:spTree>
    <p:extLst>
      <p:ext uri="{BB962C8B-B14F-4D97-AF65-F5344CB8AC3E}">
        <p14:creationId xmlns:p14="http://schemas.microsoft.com/office/powerpoint/2010/main" val="11001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17D424EE-BE3E-E01C-3814-33AC611C81B5}"/>
              </a:ext>
            </a:extLst>
          </p:cNvPr>
          <p:cNvGraphicFramePr>
            <a:graphicFrameLocks noGrp="1"/>
          </p:cNvGraphicFramePr>
          <p:nvPr>
            <p:extLst>
              <p:ext uri="{D42A27DB-BD31-4B8C-83A1-F6EECF244321}">
                <p14:modId xmlns:p14="http://schemas.microsoft.com/office/powerpoint/2010/main" val="2064192966"/>
              </p:ext>
            </p:extLst>
          </p:nvPr>
        </p:nvGraphicFramePr>
        <p:xfrm>
          <a:off x="29134" y="107576"/>
          <a:ext cx="6066866" cy="66361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0EF45992-ABDF-4007-B751-46E81F4B1A17}"/>
              </a:ext>
            </a:extLst>
          </p:cNvPr>
          <p:cNvGraphicFramePr>
            <a:graphicFrameLocks noGrp="1"/>
          </p:cNvGraphicFramePr>
          <p:nvPr>
            <p:extLst>
              <p:ext uri="{D42A27DB-BD31-4B8C-83A1-F6EECF244321}">
                <p14:modId xmlns:p14="http://schemas.microsoft.com/office/powerpoint/2010/main" val="598390161"/>
              </p:ext>
            </p:extLst>
          </p:nvPr>
        </p:nvGraphicFramePr>
        <p:xfrm>
          <a:off x="6096000" y="208428"/>
          <a:ext cx="6019800" cy="64142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416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23CA527-973D-B708-86F9-3CE5BD2B096A}"/>
              </a:ext>
            </a:extLst>
          </p:cNvPr>
          <p:cNvGraphicFramePr>
            <a:graphicFrameLocks noGrp="1"/>
          </p:cNvGraphicFramePr>
          <p:nvPr>
            <p:extLst>
              <p:ext uri="{D42A27DB-BD31-4B8C-83A1-F6EECF244321}">
                <p14:modId xmlns:p14="http://schemas.microsoft.com/office/powerpoint/2010/main" val="3960164103"/>
              </p:ext>
            </p:extLst>
          </p:nvPr>
        </p:nvGraphicFramePr>
        <p:xfrm>
          <a:off x="103094" y="113016"/>
          <a:ext cx="5802406" cy="66422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89F344F3-E823-C33C-A1AB-27F69232822C}"/>
              </a:ext>
            </a:extLst>
          </p:cNvPr>
          <p:cNvGraphicFramePr>
            <a:graphicFrameLocks noGrp="1"/>
          </p:cNvGraphicFramePr>
          <p:nvPr>
            <p:extLst>
              <p:ext uri="{D42A27DB-BD31-4B8C-83A1-F6EECF244321}">
                <p14:modId xmlns:p14="http://schemas.microsoft.com/office/powerpoint/2010/main" val="3788896391"/>
              </p:ext>
            </p:extLst>
          </p:nvPr>
        </p:nvGraphicFramePr>
        <p:xfrm>
          <a:off x="6199094" y="73959"/>
          <a:ext cx="5802406" cy="6550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403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B0D3DCD-2850-3EB3-A055-6DE6DD9A2F3C}"/>
              </a:ext>
            </a:extLst>
          </p:cNvPr>
          <p:cNvGraphicFramePr>
            <a:graphicFrameLocks noGrp="1"/>
          </p:cNvGraphicFramePr>
          <p:nvPr>
            <p:extLst>
              <p:ext uri="{D42A27DB-BD31-4B8C-83A1-F6EECF244321}">
                <p14:modId xmlns:p14="http://schemas.microsoft.com/office/powerpoint/2010/main" val="798925393"/>
              </p:ext>
            </p:extLst>
          </p:nvPr>
        </p:nvGraphicFramePr>
        <p:xfrm>
          <a:off x="228600" y="287286"/>
          <a:ext cx="11779623" cy="64362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6765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963CB20-E2B4-61F2-A73D-3139BF816EF2}"/>
              </a:ext>
            </a:extLst>
          </p:cNvPr>
          <p:cNvGraphicFramePr>
            <a:graphicFrameLocks noGrp="1"/>
          </p:cNvGraphicFramePr>
          <p:nvPr>
            <p:extLst>
              <p:ext uri="{D42A27DB-BD31-4B8C-83A1-F6EECF244321}">
                <p14:modId xmlns:p14="http://schemas.microsoft.com/office/powerpoint/2010/main" val="2208086185"/>
              </p:ext>
            </p:extLst>
          </p:nvPr>
        </p:nvGraphicFramePr>
        <p:xfrm>
          <a:off x="280737" y="174272"/>
          <a:ext cx="11774905" cy="65233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39544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27.8|33.5|7.3|4.9|8.5|17.3|6.5|7.1|15.5|8.5|11.5|13.3|17.4|2.2|8.6"/>
</p:tagLst>
</file>

<file path=ppt/tags/tag2.xml><?xml version="1.0" encoding="utf-8"?>
<p:tagLst xmlns:a="http://schemas.openxmlformats.org/drawingml/2006/main" xmlns:r="http://schemas.openxmlformats.org/officeDocument/2006/relationships" xmlns:p="http://schemas.openxmlformats.org/presentationml/2006/main">
  <p:tag name="TIMING" val="|25|15.1|24.3"/>
</p:tagLst>
</file>

<file path=ppt/tags/tag3.xml><?xml version="1.0" encoding="utf-8"?>
<p:tagLst xmlns:a="http://schemas.openxmlformats.org/drawingml/2006/main" xmlns:r="http://schemas.openxmlformats.org/officeDocument/2006/relationships" xmlns:p="http://schemas.openxmlformats.org/presentationml/2006/main">
  <p:tag name="TIMING" val="|20.8|30.3"/>
</p:tagLst>
</file>

<file path=ppt/tags/tag4.xml><?xml version="1.0" encoding="utf-8"?>
<p:tagLst xmlns:a="http://schemas.openxmlformats.org/drawingml/2006/main" xmlns:r="http://schemas.openxmlformats.org/officeDocument/2006/relationships" xmlns:p="http://schemas.openxmlformats.org/presentationml/2006/main">
  <p:tag name="TIMING" val="|20.8|30.3"/>
</p:tagLst>
</file>

<file path=ppt/theme/theme1.xml><?xml version="1.0" encoding="utf-8"?>
<a:theme xmlns:a="http://schemas.openxmlformats.org/drawingml/2006/main" name="1_Office Theme">
  <a:themeElements>
    <a:clrScheme name="Custom 1">
      <a:dk1>
        <a:srgbClr val="022751"/>
      </a:dk1>
      <a:lt1>
        <a:srgbClr val="FFFFFF"/>
      </a:lt1>
      <a:dk2>
        <a:srgbClr val="FFBF00"/>
      </a:dk2>
      <a:lt2>
        <a:srgbClr val="B2B2B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F371828-09AA-1843-BE96-0F563A58BEF6}" vid="{3703CFEE-0550-4140-87E6-A6AF38CF23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29026</TotalTime>
  <Words>2514</Words>
  <Application>Microsoft Macintosh PowerPoint</Application>
  <PresentationFormat>Widescreen</PresentationFormat>
  <Paragraphs>927</Paragraphs>
  <Slides>35</Slides>
  <Notes>3</Notes>
  <HiddenSlides>2</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45" baseType="lpstr">
      <vt:lpstr>Aptos</vt:lpstr>
      <vt:lpstr>Arial</vt:lpstr>
      <vt:lpstr>Calibri</vt:lpstr>
      <vt:lpstr>Cambria Math</vt:lpstr>
      <vt:lpstr>Proxima Nova</vt:lpstr>
      <vt:lpstr>Proxima Nova Medium</vt:lpstr>
      <vt:lpstr>Proxima Nova Semibold</vt:lpstr>
      <vt:lpstr>1_Office Theme</vt:lpstr>
      <vt:lpstr>Equation</vt:lpstr>
      <vt:lpstr>Document</vt:lpstr>
      <vt:lpstr>PowerPoint Presentation</vt:lpstr>
      <vt:lpstr>Project team</vt:lpstr>
      <vt:lpstr>Project team</vt:lpstr>
      <vt:lpstr>Objectives</vt:lpstr>
      <vt:lpstr>In this work in progress we …</vt:lpstr>
      <vt:lpstr>PowerPoint Presentation</vt:lpstr>
      <vt:lpstr>PowerPoint Presentation</vt:lpstr>
      <vt:lpstr>PowerPoint Presentation</vt:lpstr>
      <vt:lpstr>PowerPoint Presentation</vt:lpstr>
      <vt:lpstr>Acceleration since 2019: food prices </vt:lpstr>
      <vt:lpstr>Acceleration since 2019: food prices </vt:lpstr>
      <vt:lpstr>Acceleration since 2019: farm prices </vt:lpstr>
      <vt:lpstr>Acceleration since 2019: farm prices </vt:lpstr>
      <vt:lpstr>PowerPoint Presentation</vt:lpstr>
      <vt:lpstr>U.S. food sector model </vt:lpstr>
      <vt:lpstr>Linkages between farm and retail</vt:lpstr>
      <vt:lpstr>Linkages between farm and retail</vt:lpstr>
      <vt:lpstr>Conceptual structure</vt:lpstr>
      <vt:lpstr>Welfare measure</vt:lpstr>
      <vt:lpstr>Simulation procedure</vt:lpstr>
      <vt:lpstr>“New” elasticities of demand</vt:lpstr>
      <vt:lpstr>“New” elasticities of demand</vt:lpstr>
      <vt:lpstr>Own-price and expenditure elasticities of demand for subsamples</vt:lpstr>
      <vt:lpstr>Elasticities of demand at sample means, difference (high inc. – low inc.)</vt:lpstr>
      <vt:lpstr>Reversion to 2019 farm commodity prices – new elasticities</vt:lpstr>
      <vt:lpstr>Reversion to 2019 farm commodity prices – new elasticities</vt:lpstr>
      <vt:lpstr>Reversion to 2019 farm commodity prices – new elasticities</vt:lpstr>
      <vt:lpstr>Reversion to 2019 farm commodity prices – welfare effects</vt:lpstr>
      <vt:lpstr>Reversion to 2019 farm commodity prices – welfare effects</vt:lpstr>
      <vt:lpstr>Reversion to 2019 farm commodity prices – welfare effects</vt:lpstr>
      <vt:lpstr>“New” vs “Old” elasticities</vt:lpstr>
      <vt:lpstr>PowerPoint Presentation</vt:lpstr>
      <vt:lpstr>“New” vs “Old” elasticities</vt:lpstr>
      <vt:lpstr>What next?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Weather, and Collective Reputation</dc:title>
  <dc:creator>Sarah Caroline Smith</dc:creator>
  <cp:lastModifiedBy>Julian Alston</cp:lastModifiedBy>
  <cp:revision>332</cp:revision>
  <dcterms:created xsi:type="dcterms:W3CDTF">2024-05-28T02:33:57Z</dcterms:created>
  <dcterms:modified xsi:type="dcterms:W3CDTF">2024-07-30T18:48:03Z</dcterms:modified>
</cp:coreProperties>
</file>